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1.xml" ContentType="application/vnd.openxmlformats-officedocument.presentationml.tags+xml"/>
  <Override PartName="/ppt/notesSlides/notesSlide10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3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4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4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Lst>
  <p:notesMasterIdLst>
    <p:notesMasterId r:id="rId165"/>
  </p:notesMasterIdLst>
  <p:sldIdLst>
    <p:sldId id="256" r:id="rId3"/>
    <p:sldId id="4817" r:id="rId4"/>
    <p:sldId id="4837" r:id="rId5"/>
    <p:sldId id="5002" r:id="rId6"/>
    <p:sldId id="4847" r:id="rId7"/>
    <p:sldId id="5003" r:id="rId8"/>
    <p:sldId id="5004" r:id="rId9"/>
    <p:sldId id="5005" r:id="rId10"/>
    <p:sldId id="5006" r:id="rId11"/>
    <p:sldId id="5007" r:id="rId12"/>
    <p:sldId id="5008" r:id="rId13"/>
    <p:sldId id="4846" r:id="rId14"/>
    <p:sldId id="5009" r:id="rId15"/>
    <p:sldId id="5010" r:id="rId16"/>
    <p:sldId id="4869" r:id="rId17"/>
    <p:sldId id="4870" r:id="rId18"/>
    <p:sldId id="5011" r:id="rId19"/>
    <p:sldId id="5012" r:id="rId20"/>
    <p:sldId id="4881" r:id="rId21"/>
    <p:sldId id="4867" r:id="rId22"/>
    <p:sldId id="4880" r:id="rId23"/>
    <p:sldId id="5013" r:id="rId24"/>
    <p:sldId id="4860" r:id="rId25"/>
    <p:sldId id="5014" r:id="rId26"/>
    <p:sldId id="5015" r:id="rId27"/>
    <p:sldId id="4883" r:id="rId28"/>
    <p:sldId id="5016" r:id="rId29"/>
    <p:sldId id="5017" r:id="rId30"/>
    <p:sldId id="4855" r:id="rId31"/>
    <p:sldId id="5018" r:id="rId32"/>
    <p:sldId id="5019" r:id="rId33"/>
    <p:sldId id="5020" r:id="rId34"/>
    <p:sldId id="5021" r:id="rId35"/>
    <p:sldId id="4897" r:id="rId36"/>
    <p:sldId id="5022" r:id="rId37"/>
    <p:sldId id="257" r:id="rId38"/>
    <p:sldId id="4838" r:id="rId39"/>
    <p:sldId id="4848" r:id="rId40"/>
    <p:sldId id="4857" r:id="rId41"/>
    <p:sldId id="4849" r:id="rId42"/>
    <p:sldId id="4850" r:id="rId43"/>
    <p:sldId id="4858" r:id="rId44"/>
    <p:sldId id="4931" r:id="rId45"/>
    <p:sldId id="4844" r:id="rId46"/>
    <p:sldId id="4852" r:id="rId47"/>
    <p:sldId id="4853" r:id="rId48"/>
    <p:sldId id="4854" r:id="rId49"/>
    <p:sldId id="4884" r:id="rId50"/>
    <p:sldId id="4851" r:id="rId51"/>
    <p:sldId id="4859" r:id="rId52"/>
    <p:sldId id="4963" r:id="rId53"/>
    <p:sldId id="4891" r:id="rId54"/>
    <p:sldId id="4892" r:id="rId55"/>
    <p:sldId id="4856" r:id="rId56"/>
    <p:sldId id="4861" r:id="rId57"/>
    <p:sldId id="4893" r:id="rId58"/>
    <p:sldId id="4894" r:id="rId59"/>
    <p:sldId id="4895" r:id="rId60"/>
    <p:sldId id="4862" r:id="rId61"/>
    <p:sldId id="4898" r:id="rId62"/>
    <p:sldId id="4900" r:id="rId63"/>
    <p:sldId id="4896" r:id="rId64"/>
    <p:sldId id="4899" r:id="rId65"/>
    <p:sldId id="4868" r:id="rId66"/>
    <p:sldId id="4901" r:id="rId67"/>
    <p:sldId id="4902" r:id="rId68"/>
    <p:sldId id="4908" r:id="rId69"/>
    <p:sldId id="4954" r:id="rId70"/>
    <p:sldId id="4955" r:id="rId71"/>
    <p:sldId id="4956" r:id="rId72"/>
    <p:sldId id="4916" r:id="rId73"/>
    <p:sldId id="4917" r:id="rId74"/>
    <p:sldId id="4957" r:id="rId75"/>
    <p:sldId id="4918" r:id="rId76"/>
    <p:sldId id="4919" r:id="rId77"/>
    <p:sldId id="4920" r:id="rId78"/>
    <p:sldId id="4921" r:id="rId79"/>
    <p:sldId id="4871" r:id="rId80"/>
    <p:sldId id="4863" r:id="rId81"/>
    <p:sldId id="4903" r:id="rId82"/>
    <p:sldId id="4872" r:id="rId83"/>
    <p:sldId id="4904" r:id="rId84"/>
    <p:sldId id="4876" r:id="rId85"/>
    <p:sldId id="4909" r:id="rId86"/>
    <p:sldId id="4910" r:id="rId87"/>
    <p:sldId id="4950" r:id="rId88"/>
    <p:sldId id="4912" r:id="rId89"/>
    <p:sldId id="4913" r:id="rId90"/>
    <p:sldId id="4873" r:id="rId91"/>
    <p:sldId id="4874" r:id="rId92"/>
    <p:sldId id="4914" r:id="rId93"/>
    <p:sldId id="4962" r:id="rId94"/>
    <p:sldId id="4959" r:id="rId95"/>
    <p:sldId id="4960" r:id="rId96"/>
    <p:sldId id="4961" r:id="rId97"/>
    <p:sldId id="4875" r:id="rId98"/>
    <p:sldId id="4923" r:id="rId99"/>
    <p:sldId id="4864" r:id="rId100"/>
    <p:sldId id="4924" r:id="rId101"/>
    <p:sldId id="4865" r:id="rId102"/>
    <p:sldId id="4905" r:id="rId103"/>
    <p:sldId id="4882" r:id="rId104"/>
    <p:sldId id="916" r:id="rId105"/>
    <p:sldId id="927" r:id="rId106"/>
    <p:sldId id="928" r:id="rId107"/>
    <p:sldId id="4925" r:id="rId108"/>
    <p:sldId id="4878" r:id="rId109"/>
    <p:sldId id="4927" r:id="rId110"/>
    <p:sldId id="4928" r:id="rId111"/>
    <p:sldId id="4926" r:id="rId112"/>
    <p:sldId id="4929" r:id="rId113"/>
    <p:sldId id="4885" r:id="rId114"/>
    <p:sldId id="4906" r:id="rId115"/>
    <p:sldId id="4907" r:id="rId116"/>
    <p:sldId id="4934" r:id="rId117"/>
    <p:sldId id="4935" r:id="rId118"/>
    <p:sldId id="4936" r:id="rId119"/>
    <p:sldId id="4937" r:id="rId120"/>
    <p:sldId id="4938" r:id="rId121"/>
    <p:sldId id="4940" r:id="rId122"/>
    <p:sldId id="4941" r:id="rId123"/>
    <p:sldId id="4915" r:id="rId124"/>
    <p:sldId id="4943" r:id="rId125"/>
    <p:sldId id="4944" r:id="rId126"/>
    <p:sldId id="4945" r:id="rId127"/>
    <p:sldId id="4946" r:id="rId128"/>
    <p:sldId id="4947" r:id="rId129"/>
    <p:sldId id="4951" r:id="rId130"/>
    <p:sldId id="4952" r:id="rId131"/>
    <p:sldId id="4953" r:id="rId132"/>
    <p:sldId id="4990" r:id="rId133"/>
    <p:sldId id="5023" r:id="rId134"/>
    <p:sldId id="5024" r:id="rId135"/>
    <p:sldId id="5025" r:id="rId136"/>
    <p:sldId id="5026" r:id="rId137"/>
    <p:sldId id="5027" r:id="rId138"/>
    <p:sldId id="5028" r:id="rId139"/>
    <p:sldId id="5029" r:id="rId140"/>
    <p:sldId id="5030" r:id="rId141"/>
    <p:sldId id="5031" r:id="rId142"/>
    <p:sldId id="5032" r:id="rId143"/>
    <p:sldId id="5033" r:id="rId144"/>
    <p:sldId id="5034" r:id="rId145"/>
    <p:sldId id="5035" r:id="rId146"/>
    <p:sldId id="5036" r:id="rId147"/>
    <p:sldId id="5037" r:id="rId148"/>
    <p:sldId id="5038" r:id="rId149"/>
    <p:sldId id="5039" r:id="rId150"/>
    <p:sldId id="5040" r:id="rId151"/>
    <p:sldId id="5041" r:id="rId152"/>
    <p:sldId id="5042" r:id="rId153"/>
    <p:sldId id="4879" r:id="rId154"/>
    <p:sldId id="5043" r:id="rId155"/>
    <p:sldId id="4989" r:id="rId156"/>
    <p:sldId id="4991" r:id="rId157"/>
    <p:sldId id="4997" r:id="rId158"/>
    <p:sldId id="4998" r:id="rId159"/>
    <p:sldId id="5001" r:id="rId160"/>
    <p:sldId id="4999" r:id="rId161"/>
    <p:sldId id="4993" r:id="rId162"/>
    <p:sldId id="5000" r:id="rId163"/>
    <p:sldId id="4992" r:id="rId1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CEE5"/>
    <a:srgbClr val="E4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5"/>
    <p:restoredTop sz="88356"/>
  </p:normalViewPr>
  <p:slideViewPr>
    <p:cSldViewPr snapToGrid="0" snapToObjects="1">
      <p:cViewPr varScale="1">
        <p:scale>
          <a:sx n="135" d="100"/>
          <a:sy n="135" d="100"/>
        </p:scale>
        <p:origin x="416" y="184"/>
      </p:cViewPr>
      <p:guideLst/>
    </p:cSldViewPr>
  </p:slideViewPr>
  <p:notesTextViewPr>
    <p:cViewPr>
      <p:scale>
        <a:sx n="110" d="100"/>
        <a:sy n="11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rgbClr val="FFFF00"/>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chemeClr val="bg1"/>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rgbClr val="FFFF00"/>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chemeClr val="bg1"/>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rgbClr val="FFFF00"/>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chemeClr val="bg1"/>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rgbClr val="FFFF00"/>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chemeClr val="bg1"/>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chemeClr val="bg1"/>
              </a:solidFill>
            </a:rPr>
            <a:t>Model</a:t>
          </a:r>
          <a:r>
            <a:rPr lang="en-US" dirty="0">
              <a:solidFill>
                <a:srgbClr val="FFFF00"/>
              </a:solidFill>
            </a:rPr>
            <a:t> </a:t>
          </a:r>
          <a:r>
            <a:rPr lang="en-US" dirty="0">
              <a:solidFill>
                <a:schemeClr val="bg1"/>
              </a:solidFill>
            </a:rPr>
            <a:t>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solidFill>
                <a:srgbClr val="FFFF00"/>
              </a:solidFill>
            </a:rPr>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chemeClr val="bg1"/>
              </a:solidFill>
            </a:rPr>
            <a:t>Monitor</a:t>
          </a:r>
          <a:r>
            <a:rPr lang="en-US" dirty="0">
              <a:solidFill>
                <a:srgbClr val="FFFF00"/>
              </a:solidFill>
            </a:rPr>
            <a:t> </a:t>
          </a:r>
          <a:r>
            <a:rPr lang="en-US" dirty="0">
              <a:solidFill>
                <a:schemeClr val="bg1"/>
              </a:solidFill>
            </a:rPr>
            <a:t>&amp;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chemeClr val="bg1"/>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solidFill>
                <a:srgbClr val="FFFF00"/>
              </a:solidFill>
            </a:rPr>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chemeClr val="bg1"/>
              </a:solidFill>
            </a:rPr>
            <a:t>Monitor</a:t>
          </a:r>
          <a:r>
            <a:rPr lang="en-US" dirty="0">
              <a:solidFill>
                <a:srgbClr val="FFFF00"/>
              </a:solidFill>
            </a:rPr>
            <a:t> </a:t>
          </a:r>
          <a:r>
            <a:rPr lang="en-US" dirty="0">
              <a:solidFill>
                <a:schemeClr val="bg1"/>
              </a:solidFill>
            </a:rPr>
            <a:t>&amp;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chemeClr val="bg1"/>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solidFill>
                <a:schemeClr val="bg1"/>
              </a:solidFill>
            </a:rPr>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rgbClr val="FFFF00"/>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chemeClr val="bg1"/>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solidFill>
                <a:schemeClr val="bg1"/>
              </a:solidFill>
            </a:rPr>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rgbClr val="FFFF00"/>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chemeClr val="bg1"/>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solidFill>
                <a:schemeClr val="bg1"/>
              </a:solidFill>
            </a:rPr>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rgbClr val="FFFF00"/>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055BECB-1002-CA4E-A29B-B8ADA3C0C910}" type="doc">
      <dgm:prSet loTypeId="urn:microsoft.com/office/officeart/2005/8/layout/process1" loCatId="" qsTypeId="urn:microsoft.com/office/officeart/2005/8/quickstyle/simple1" qsCatId="simple" csTypeId="urn:microsoft.com/office/officeart/2005/8/colors/accent1_2" csCatId="accent1" phldr="1"/>
      <dgm:spPr/>
    </dgm:pt>
    <dgm:pt modelId="{E0409B0D-5B73-6745-9D4E-DC8E49DD16E1}">
      <dgm:prSet phldrT="[Text]"/>
      <dgm:spPr/>
      <dgm:t>
        <a:bodyPr/>
        <a:lstStyle/>
        <a:p>
          <a:r>
            <a:rPr lang="en-US" dirty="0"/>
            <a:t>Model</a:t>
          </a:r>
        </a:p>
      </dgm:t>
    </dgm:pt>
    <dgm:pt modelId="{77E3AD5E-D266-2B4E-A1E1-93E084157FA7}" type="parTrans" cxnId="{A5DBCE29-29D3-FC44-839F-149773666B6A}">
      <dgm:prSet/>
      <dgm:spPr/>
      <dgm:t>
        <a:bodyPr/>
        <a:lstStyle/>
        <a:p>
          <a:endParaRPr lang="en-US"/>
        </a:p>
      </dgm:t>
    </dgm:pt>
    <dgm:pt modelId="{58ABE10D-65A9-C446-8DFD-8205D47092B2}" type="sibTrans" cxnId="{A5DBCE29-29D3-FC44-839F-149773666B6A}">
      <dgm:prSet/>
      <dgm:spPr/>
      <dgm:t>
        <a:bodyPr/>
        <a:lstStyle/>
        <a:p>
          <a:endParaRPr lang="en-US"/>
        </a:p>
      </dgm:t>
    </dgm:pt>
    <dgm:pt modelId="{67FCD56F-AD4B-0E43-B476-848FE3B57C18}">
      <dgm:prSet phldrT="[Text]"/>
      <dgm:spPr/>
      <dgm:t>
        <a:bodyPr/>
        <a:lstStyle/>
        <a:p>
          <a:r>
            <a:rPr lang="en-US" dirty="0"/>
            <a:t>Explanation Generation</a:t>
          </a:r>
        </a:p>
      </dgm:t>
    </dgm:pt>
    <dgm:pt modelId="{28410E88-D791-8E40-BC52-2B790CF90E59}" type="parTrans" cxnId="{E1ED5F90-452C-9E48-948D-A5653D2BFCD7}">
      <dgm:prSet/>
      <dgm:spPr/>
      <dgm:t>
        <a:bodyPr/>
        <a:lstStyle/>
        <a:p>
          <a:endParaRPr lang="en-US"/>
        </a:p>
      </dgm:t>
    </dgm:pt>
    <dgm:pt modelId="{18BF1DCA-49BE-D143-83B2-195837A73556}" type="sibTrans" cxnId="{E1ED5F90-452C-9E48-948D-A5653D2BFCD7}">
      <dgm:prSet/>
      <dgm:spPr/>
      <dgm:t>
        <a:bodyPr/>
        <a:lstStyle/>
        <a:p>
          <a:endParaRPr lang="en-US"/>
        </a:p>
      </dgm:t>
    </dgm:pt>
    <dgm:pt modelId="{6D3C93DD-C80A-B14E-A3B1-D5AF8248CB63}">
      <dgm:prSet phldrT="[Text]"/>
      <dgm:spPr/>
      <dgm:t>
        <a:bodyPr/>
        <a:lstStyle/>
        <a:p>
          <a:r>
            <a:rPr lang="en-US" dirty="0"/>
            <a:t>Explanation Interface</a:t>
          </a:r>
        </a:p>
      </dgm:t>
    </dgm:pt>
    <dgm:pt modelId="{F6F9BDCE-38BF-C444-8B2B-B5CBD9D61DEC}" type="parTrans" cxnId="{4E612D29-F07B-DB48-8E47-1286F276EF7C}">
      <dgm:prSet/>
      <dgm:spPr/>
      <dgm:t>
        <a:bodyPr/>
        <a:lstStyle/>
        <a:p>
          <a:endParaRPr lang="en-US"/>
        </a:p>
      </dgm:t>
    </dgm:pt>
    <dgm:pt modelId="{167507F7-BA19-F94A-AB13-50F35ADF1F92}" type="sibTrans" cxnId="{4E612D29-F07B-DB48-8E47-1286F276EF7C}">
      <dgm:prSet/>
      <dgm:spPr/>
      <dgm:t>
        <a:bodyPr/>
        <a:lstStyle/>
        <a:p>
          <a:endParaRPr lang="en-US"/>
        </a:p>
      </dgm:t>
    </dgm:pt>
    <dgm:pt modelId="{C1C07547-950C-1146-ADD7-AD2954CE35D4}" type="pres">
      <dgm:prSet presAssocID="{0055BECB-1002-CA4E-A29B-B8ADA3C0C910}" presName="Name0" presStyleCnt="0">
        <dgm:presLayoutVars>
          <dgm:dir/>
          <dgm:resizeHandles val="exact"/>
        </dgm:presLayoutVars>
      </dgm:prSet>
      <dgm:spPr/>
    </dgm:pt>
    <dgm:pt modelId="{F2BDE3D8-0963-AA46-995E-E105695FCAB1}" type="pres">
      <dgm:prSet presAssocID="{E0409B0D-5B73-6745-9D4E-DC8E49DD16E1}" presName="node" presStyleLbl="node1" presStyleIdx="0" presStyleCnt="3">
        <dgm:presLayoutVars>
          <dgm:bulletEnabled val="1"/>
        </dgm:presLayoutVars>
      </dgm:prSet>
      <dgm:spPr/>
    </dgm:pt>
    <dgm:pt modelId="{388F8DB5-B66E-FA42-80AC-F2D58AC5CA04}" type="pres">
      <dgm:prSet presAssocID="{58ABE10D-65A9-C446-8DFD-8205D47092B2}" presName="sibTrans" presStyleLbl="sibTrans2D1" presStyleIdx="0" presStyleCnt="2"/>
      <dgm:spPr/>
    </dgm:pt>
    <dgm:pt modelId="{BB842980-AC0D-7E4F-AA52-896A482B9D58}" type="pres">
      <dgm:prSet presAssocID="{58ABE10D-65A9-C446-8DFD-8205D47092B2}" presName="connectorText" presStyleLbl="sibTrans2D1" presStyleIdx="0" presStyleCnt="2"/>
      <dgm:spPr/>
    </dgm:pt>
    <dgm:pt modelId="{50FE215E-2B64-DF4A-9B26-ED28F79CEAB1}" type="pres">
      <dgm:prSet presAssocID="{67FCD56F-AD4B-0E43-B476-848FE3B57C18}" presName="node" presStyleLbl="node1" presStyleIdx="1" presStyleCnt="3">
        <dgm:presLayoutVars>
          <dgm:bulletEnabled val="1"/>
        </dgm:presLayoutVars>
      </dgm:prSet>
      <dgm:spPr/>
    </dgm:pt>
    <dgm:pt modelId="{60198A3C-B6F1-2E47-BF54-5D1C4E545162}" type="pres">
      <dgm:prSet presAssocID="{18BF1DCA-49BE-D143-83B2-195837A73556}" presName="sibTrans" presStyleLbl="sibTrans2D1" presStyleIdx="1" presStyleCnt="2"/>
      <dgm:spPr/>
    </dgm:pt>
    <dgm:pt modelId="{306721E7-6E36-A949-939C-BA17A67E4E6F}" type="pres">
      <dgm:prSet presAssocID="{18BF1DCA-49BE-D143-83B2-195837A73556}" presName="connectorText" presStyleLbl="sibTrans2D1" presStyleIdx="1" presStyleCnt="2"/>
      <dgm:spPr/>
    </dgm:pt>
    <dgm:pt modelId="{C15650A8-07B8-4F4F-A0B3-80FEBACDC72A}" type="pres">
      <dgm:prSet presAssocID="{6D3C93DD-C80A-B14E-A3B1-D5AF8248CB63}" presName="node" presStyleLbl="node1" presStyleIdx="2" presStyleCnt="3">
        <dgm:presLayoutVars>
          <dgm:bulletEnabled val="1"/>
        </dgm:presLayoutVars>
      </dgm:prSet>
      <dgm:spPr/>
    </dgm:pt>
  </dgm:ptLst>
  <dgm:cxnLst>
    <dgm:cxn modelId="{4E612D29-F07B-DB48-8E47-1286F276EF7C}" srcId="{0055BECB-1002-CA4E-A29B-B8ADA3C0C910}" destId="{6D3C93DD-C80A-B14E-A3B1-D5AF8248CB63}" srcOrd="2" destOrd="0" parTransId="{F6F9BDCE-38BF-C444-8B2B-B5CBD9D61DEC}" sibTransId="{167507F7-BA19-F94A-AB13-50F35ADF1F92}"/>
    <dgm:cxn modelId="{A5DBCE29-29D3-FC44-839F-149773666B6A}" srcId="{0055BECB-1002-CA4E-A29B-B8ADA3C0C910}" destId="{E0409B0D-5B73-6745-9D4E-DC8E49DD16E1}" srcOrd="0" destOrd="0" parTransId="{77E3AD5E-D266-2B4E-A1E1-93E084157FA7}" sibTransId="{58ABE10D-65A9-C446-8DFD-8205D47092B2}"/>
    <dgm:cxn modelId="{3DB80E3A-3F0B-3445-8707-3CDB8942293D}" type="presOf" srcId="{58ABE10D-65A9-C446-8DFD-8205D47092B2}" destId="{BB842980-AC0D-7E4F-AA52-896A482B9D58}" srcOrd="1" destOrd="0" presId="urn:microsoft.com/office/officeart/2005/8/layout/process1"/>
    <dgm:cxn modelId="{D3DC6D55-0D69-CF4D-A45E-5B544E33F3F1}" type="presOf" srcId="{67FCD56F-AD4B-0E43-B476-848FE3B57C18}" destId="{50FE215E-2B64-DF4A-9B26-ED28F79CEAB1}" srcOrd="0" destOrd="0" presId="urn:microsoft.com/office/officeart/2005/8/layout/process1"/>
    <dgm:cxn modelId="{25457E6C-3FF2-A043-A2C4-39AB27DBEB41}" type="presOf" srcId="{18BF1DCA-49BE-D143-83B2-195837A73556}" destId="{60198A3C-B6F1-2E47-BF54-5D1C4E545162}" srcOrd="0" destOrd="0" presId="urn:microsoft.com/office/officeart/2005/8/layout/process1"/>
    <dgm:cxn modelId="{DE4F296D-7601-FF42-9001-0C21904122AC}" type="presOf" srcId="{E0409B0D-5B73-6745-9D4E-DC8E49DD16E1}" destId="{F2BDE3D8-0963-AA46-995E-E105695FCAB1}" srcOrd="0" destOrd="0" presId="urn:microsoft.com/office/officeart/2005/8/layout/process1"/>
    <dgm:cxn modelId="{8E8F7C7B-2C83-5C46-A5D1-BBB4BFD386E5}" type="presOf" srcId="{18BF1DCA-49BE-D143-83B2-195837A73556}" destId="{306721E7-6E36-A949-939C-BA17A67E4E6F}" srcOrd="1" destOrd="0" presId="urn:microsoft.com/office/officeart/2005/8/layout/process1"/>
    <dgm:cxn modelId="{E1ED5F90-452C-9E48-948D-A5653D2BFCD7}" srcId="{0055BECB-1002-CA4E-A29B-B8ADA3C0C910}" destId="{67FCD56F-AD4B-0E43-B476-848FE3B57C18}" srcOrd="1" destOrd="0" parTransId="{28410E88-D791-8E40-BC52-2B790CF90E59}" sibTransId="{18BF1DCA-49BE-D143-83B2-195837A73556}"/>
    <dgm:cxn modelId="{2B567BA4-9A1C-CE4C-9CFF-3CB10EAD53BA}" type="presOf" srcId="{0055BECB-1002-CA4E-A29B-B8ADA3C0C910}" destId="{C1C07547-950C-1146-ADD7-AD2954CE35D4}" srcOrd="0" destOrd="0" presId="urn:microsoft.com/office/officeart/2005/8/layout/process1"/>
    <dgm:cxn modelId="{ED88A0E0-688B-2D40-AD67-BED83E416DCA}" type="presOf" srcId="{58ABE10D-65A9-C446-8DFD-8205D47092B2}" destId="{388F8DB5-B66E-FA42-80AC-F2D58AC5CA04}" srcOrd="0" destOrd="0" presId="urn:microsoft.com/office/officeart/2005/8/layout/process1"/>
    <dgm:cxn modelId="{59137AE5-A7D0-0A46-AB88-7EEC4A2E1823}" type="presOf" srcId="{6D3C93DD-C80A-B14E-A3B1-D5AF8248CB63}" destId="{C15650A8-07B8-4F4F-A0B3-80FEBACDC72A}" srcOrd="0" destOrd="0" presId="urn:microsoft.com/office/officeart/2005/8/layout/process1"/>
    <dgm:cxn modelId="{A7C49288-2B97-8040-A416-D1A8AC03BF35}" type="presParOf" srcId="{C1C07547-950C-1146-ADD7-AD2954CE35D4}" destId="{F2BDE3D8-0963-AA46-995E-E105695FCAB1}" srcOrd="0" destOrd="0" presId="urn:microsoft.com/office/officeart/2005/8/layout/process1"/>
    <dgm:cxn modelId="{4606FE37-4B9F-6845-A937-DC233DE626F9}" type="presParOf" srcId="{C1C07547-950C-1146-ADD7-AD2954CE35D4}" destId="{388F8DB5-B66E-FA42-80AC-F2D58AC5CA04}" srcOrd="1" destOrd="0" presId="urn:microsoft.com/office/officeart/2005/8/layout/process1"/>
    <dgm:cxn modelId="{9D6DF168-2899-D44F-A6EF-BF018B2A5CEA}" type="presParOf" srcId="{388F8DB5-B66E-FA42-80AC-F2D58AC5CA04}" destId="{BB842980-AC0D-7E4F-AA52-896A482B9D58}" srcOrd="0" destOrd="0" presId="urn:microsoft.com/office/officeart/2005/8/layout/process1"/>
    <dgm:cxn modelId="{1551569E-DD82-3447-BB80-32EB2459A2B0}" type="presParOf" srcId="{C1C07547-950C-1146-ADD7-AD2954CE35D4}" destId="{50FE215E-2B64-DF4A-9B26-ED28F79CEAB1}" srcOrd="2" destOrd="0" presId="urn:microsoft.com/office/officeart/2005/8/layout/process1"/>
    <dgm:cxn modelId="{922BD75F-6F12-B044-8777-E8073577D5A5}" type="presParOf" srcId="{C1C07547-950C-1146-ADD7-AD2954CE35D4}" destId="{60198A3C-B6F1-2E47-BF54-5D1C4E545162}" srcOrd="3" destOrd="0" presId="urn:microsoft.com/office/officeart/2005/8/layout/process1"/>
    <dgm:cxn modelId="{0A667928-282C-774F-A7AE-E84B94FFEEE3}" type="presParOf" srcId="{60198A3C-B6F1-2E47-BF54-5D1C4E545162}" destId="{306721E7-6E36-A949-939C-BA17A67E4E6F}" srcOrd="0" destOrd="0" presId="urn:microsoft.com/office/officeart/2005/8/layout/process1"/>
    <dgm:cxn modelId="{6FF63F2B-EF8A-AD4B-89AC-12B3C5343A06}" type="presParOf" srcId="{C1C07547-950C-1146-ADD7-AD2954CE35D4}" destId="{C15650A8-07B8-4F4F-A0B3-80FEBACDC72A}"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31C720-FB5D-F44E-9FC8-E43C9771C977}"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US"/>
        </a:p>
      </dgm:t>
    </dgm:pt>
    <dgm:pt modelId="{EA688FE3-0B46-7D40-BB45-21878ED071E0}">
      <dgm:prSet phldrT="[Text]" custT="1"/>
      <dgm:spPr/>
      <dgm:t>
        <a:bodyPr/>
        <a:lstStyle/>
        <a:p>
          <a:r>
            <a:rPr lang="en-US" sz="1200" dirty="0"/>
            <a:t>Feature Engineering </a:t>
          </a:r>
        </a:p>
        <a:p>
          <a:r>
            <a:rPr lang="en-US" sz="1200" dirty="0"/>
            <a:t>(e.g. POS, LM)</a:t>
          </a:r>
        </a:p>
      </dgm:t>
    </dgm:pt>
    <dgm:pt modelId="{7D23433B-B3FF-B749-A26F-E8EB95678A89}" type="parTrans" cxnId="{2BAEBC55-2692-7241-8FE6-A3C58C2F4420}">
      <dgm:prSet/>
      <dgm:spPr/>
      <dgm:t>
        <a:bodyPr/>
        <a:lstStyle/>
        <a:p>
          <a:endParaRPr lang="en-US" sz="2800"/>
        </a:p>
      </dgm:t>
    </dgm:pt>
    <dgm:pt modelId="{EA1AA4A8-AB3C-A243-B50C-5003DAF74549}" type="sibTrans" cxnId="{2BAEBC55-2692-7241-8FE6-A3C58C2F4420}">
      <dgm:prSet/>
      <dgm:spPr/>
      <dgm:t>
        <a:bodyPr/>
        <a:lstStyle/>
        <a:p>
          <a:endParaRPr lang="en-US" sz="2800"/>
        </a:p>
      </dgm:t>
    </dgm:pt>
    <dgm:pt modelId="{1C95B6EF-E10D-1540-B260-FD1C25790F27}">
      <dgm:prSet phldrT="[Text]" custT="1"/>
      <dgm:spPr/>
      <dgm:t>
        <a:bodyPr/>
        <a:lstStyle/>
        <a:p>
          <a:r>
            <a:rPr lang="en-US" sz="1200" dirty="0"/>
            <a:t>Model Training</a:t>
          </a:r>
        </a:p>
      </dgm:t>
    </dgm:pt>
    <dgm:pt modelId="{5DBA80EE-40EB-9E42-ADCE-B6D8E6A747EE}" type="parTrans" cxnId="{09C5A55D-6E8C-9546-BE3F-1DE90237C242}">
      <dgm:prSet/>
      <dgm:spPr/>
      <dgm:t>
        <a:bodyPr/>
        <a:lstStyle/>
        <a:p>
          <a:endParaRPr lang="en-US" sz="2800"/>
        </a:p>
      </dgm:t>
    </dgm:pt>
    <dgm:pt modelId="{801350DB-A444-EE47-8B5A-37B0C8212FC4}" type="sibTrans" cxnId="{09C5A55D-6E8C-9546-BE3F-1DE90237C242}">
      <dgm:prSet/>
      <dgm:spPr/>
      <dgm:t>
        <a:bodyPr/>
        <a:lstStyle/>
        <a:p>
          <a:endParaRPr lang="en-US" sz="2800"/>
        </a:p>
      </dgm:t>
    </dgm:pt>
    <dgm:pt modelId="{BC51606C-EB1F-314E-BCA7-9525D8BE6EF6}">
      <dgm:prSet phldrT="[Text]" custT="1"/>
      <dgm:spPr/>
      <dgm:t>
        <a:bodyPr/>
        <a:lstStyle/>
        <a:p>
          <a:r>
            <a:rPr lang="en-US" sz="1200" dirty="0"/>
            <a:t>Model Evaluation</a:t>
          </a:r>
        </a:p>
      </dgm:t>
    </dgm:pt>
    <dgm:pt modelId="{A8F149FD-BA2D-CE4D-81BB-9218A741BD7B}" type="parTrans" cxnId="{DA331BBA-94F7-0A45-A47E-666D34CA54A4}">
      <dgm:prSet/>
      <dgm:spPr/>
      <dgm:t>
        <a:bodyPr/>
        <a:lstStyle/>
        <a:p>
          <a:endParaRPr lang="en-US" sz="2800"/>
        </a:p>
      </dgm:t>
    </dgm:pt>
    <dgm:pt modelId="{16E61070-2217-6448-B75E-F9746088BFE5}" type="sibTrans" cxnId="{DA331BBA-94F7-0A45-A47E-666D34CA54A4}">
      <dgm:prSet/>
      <dgm:spPr/>
      <dgm:t>
        <a:bodyPr/>
        <a:lstStyle/>
        <a:p>
          <a:endParaRPr lang="en-US" sz="2800"/>
        </a:p>
      </dgm:t>
    </dgm:pt>
    <dgm:pt modelId="{07FC3CA7-5DBD-EB4B-A094-D93491E64B38}">
      <dgm:prSet phldrT="[Text]" custT="1"/>
      <dgm:spPr/>
      <dgm:t>
        <a:bodyPr/>
        <a:lstStyle/>
        <a:p>
          <a:r>
            <a:rPr lang="en-US" sz="1200" dirty="0"/>
            <a:t>Model Selection/Refinement</a:t>
          </a:r>
        </a:p>
      </dgm:t>
    </dgm:pt>
    <dgm:pt modelId="{19625A57-8843-164E-B6F4-332C55680938}" type="parTrans" cxnId="{19EFC40F-8B43-C644-BCB9-B879991D0CAC}">
      <dgm:prSet/>
      <dgm:spPr/>
      <dgm:t>
        <a:bodyPr/>
        <a:lstStyle/>
        <a:p>
          <a:endParaRPr lang="en-US" sz="2800"/>
        </a:p>
      </dgm:t>
    </dgm:pt>
    <dgm:pt modelId="{E215D4FE-8CC0-7D41-B99C-42B3230238AC}" type="sibTrans" cxnId="{19EFC40F-8B43-C644-BCB9-B879991D0CAC}">
      <dgm:prSet/>
      <dgm:spPr/>
      <dgm:t>
        <a:bodyPr/>
        <a:lstStyle/>
        <a:p>
          <a:endParaRPr lang="en-US" sz="2800"/>
        </a:p>
      </dgm:t>
    </dgm:pt>
    <dgm:pt modelId="{C9EE5437-F962-FA49-8DF5-A373E0BC62D9}">
      <dgm:prSet custT="1"/>
      <dgm:spPr/>
      <dgm:t>
        <a:bodyPr/>
        <a:lstStyle/>
        <a:p>
          <a:r>
            <a:rPr lang="en-US" sz="1200" dirty="0"/>
            <a:t>Error Analysis</a:t>
          </a:r>
        </a:p>
      </dgm:t>
    </dgm:pt>
    <dgm:pt modelId="{A36CDEFC-E9A2-5E44-8A6F-A0392BA799B6}" type="parTrans" cxnId="{493275B3-FDF9-A943-9EF6-4D25A7D9A538}">
      <dgm:prSet/>
      <dgm:spPr/>
      <dgm:t>
        <a:bodyPr/>
        <a:lstStyle/>
        <a:p>
          <a:endParaRPr lang="en-US" sz="2800"/>
        </a:p>
      </dgm:t>
    </dgm:pt>
    <dgm:pt modelId="{C45F7929-B528-0F49-A367-6BA61FDCE376}" type="sibTrans" cxnId="{493275B3-FDF9-A943-9EF6-4D25A7D9A538}">
      <dgm:prSet/>
      <dgm:spPr/>
      <dgm:t>
        <a:bodyPr/>
        <a:lstStyle/>
        <a:p>
          <a:endParaRPr lang="en-US" sz="2800"/>
        </a:p>
      </dgm:t>
    </dgm:pt>
    <dgm:pt modelId="{099EBA55-1D58-1442-9F06-DCDC748B1CF5}" type="pres">
      <dgm:prSet presAssocID="{2131C720-FB5D-F44E-9FC8-E43C9771C977}" presName="Name0" presStyleCnt="0">
        <dgm:presLayoutVars>
          <dgm:dir/>
          <dgm:resizeHandles val="exact"/>
        </dgm:presLayoutVars>
      </dgm:prSet>
      <dgm:spPr/>
    </dgm:pt>
    <dgm:pt modelId="{ADC79DA0-B4C5-F048-9CE8-0716536AC394}" type="pres">
      <dgm:prSet presAssocID="{2131C720-FB5D-F44E-9FC8-E43C9771C977}" presName="cycle" presStyleCnt="0"/>
      <dgm:spPr/>
    </dgm:pt>
    <dgm:pt modelId="{D3B4D191-6D69-A34F-9EE1-0B317656BA7C}" type="pres">
      <dgm:prSet presAssocID="{EA688FE3-0B46-7D40-BB45-21878ED071E0}" presName="nodeFirstNode" presStyleLbl="node1" presStyleIdx="0" presStyleCnt="5">
        <dgm:presLayoutVars>
          <dgm:bulletEnabled val="1"/>
        </dgm:presLayoutVars>
      </dgm:prSet>
      <dgm:spPr/>
    </dgm:pt>
    <dgm:pt modelId="{2E46F8CB-CBD4-8849-A416-A30FBAAFD0E8}" type="pres">
      <dgm:prSet presAssocID="{EA1AA4A8-AB3C-A243-B50C-5003DAF74549}" presName="sibTransFirstNode" presStyleLbl="bgShp" presStyleIdx="0" presStyleCnt="1"/>
      <dgm:spPr/>
    </dgm:pt>
    <dgm:pt modelId="{F65C7AAE-77E7-F240-A761-4650390AF401}" type="pres">
      <dgm:prSet presAssocID="{07FC3CA7-5DBD-EB4B-A094-D93491E64B38}" presName="nodeFollowingNodes" presStyleLbl="node1" presStyleIdx="1" presStyleCnt="5">
        <dgm:presLayoutVars>
          <dgm:bulletEnabled val="1"/>
        </dgm:presLayoutVars>
      </dgm:prSet>
      <dgm:spPr/>
    </dgm:pt>
    <dgm:pt modelId="{F687D23D-FDF2-A74F-819D-76D60E158A25}" type="pres">
      <dgm:prSet presAssocID="{1C95B6EF-E10D-1540-B260-FD1C25790F27}" presName="nodeFollowingNodes" presStyleLbl="node1" presStyleIdx="2" presStyleCnt="5">
        <dgm:presLayoutVars>
          <dgm:bulletEnabled val="1"/>
        </dgm:presLayoutVars>
      </dgm:prSet>
      <dgm:spPr/>
    </dgm:pt>
    <dgm:pt modelId="{150FD362-9CCF-8442-B60C-55AC9F49B6D4}" type="pres">
      <dgm:prSet presAssocID="{BC51606C-EB1F-314E-BCA7-9525D8BE6EF6}" presName="nodeFollowingNodes" presStyleLbl="node1" presStyleIdx="3" presStyleCnt="5">
        <dgm:presLayoutVars>
          <dgm:bulletEnabled val="1"/>
        </dgm:presLayoutVars>
      </dgm:prSet>
      <dgm:spPr/>
    </dgm:pt>
    <dgm:pt modelId="{6AA4AD31-173E-A24F-B0B8-C2856047E7AA}" type="pres">
      <dgm:prSet presAssocID="{C9EE5437-F962-FA49-8DF5-A373E0BC62D9}" presName="nodeFollowingNodes" presStyleLbl="node1" presStyleIdx="4" presStyleCnt="5">
        <dgm:presLayoutVars>
          <dgm:bulletEnabled val="1"/>
        </dgm:presLayoutVars>
      </dgm:prSet>
      <dgm:spPr/>
    </dgm:pt>
  </dgm:ptLst>
  <dgm:cxnLst>
    <dgm:cxn modelId="{031AF200-0E7B-2C4B-AA49-65C92C0180A4}" type="presOf" srcId="{1C95B6EF-E10D-1540-B260-FD1C25790F27}" destId="{F687D23D-FDF2-A74F-819D-76D60E158A25}" srcOrd="0" destOrd="0" presId="urn:microsoft.com/office/officeart/2005/8/layout/cycle3"/>
    <dgm:cxn modelId="{9F6C8C03-ADCA-B243-A494-E8DADB7DCCDE}" type="presOf" srcId="{C9EE5437-F962-FA49-8DF5-A373E0BC62D9}" destId="{6AA4AD31-173E-A24F-B0B8-C2856047E7AA}" srcOrd="0" destOrd="0" presId="urn:microsoft.com/office/officeart/2005/8/layout/cycle3"/>
    <dgm:cxn modelId="{19EFC40F-8B43-C644-BCB9-B879991D0CAC}" srcId="{2131C720-FB5D-F44E-9FC8-E43C9771C977}" destId="{07FC3CA7-5DBD-EB4B-A094-D93491E64B38}" srcOrd="1" destOrd="0" parTransId="{19625A57-8843-164E-B6F4-332C55680938}" sibTransId="{E215D4FE-8CC0-7D41-B99C-42B3230238AC}"/>
    <dgm:cxn modelId="{72704116-3348-7942-9C7B-7DDB2C33DC40}" type="presOf" srcId="{EA1AA4A8-AB3C-A243-B50C-5003DAF74549}" destId="{2E46F8CB-CBD4-8849-A416-A30FBAAFD0E8}" srcOrd="0" destOrd="0" presId="urn:microsoft.com/office/officeart/2005/8/layout/cycle3"/>
    <dgm:cxn modelId="{2BAEBC55-2692-7241-8FE6-A3C58C2F4420}" srcId="{2131C720-FB5D-F44E-9FC8-E43C9771C977}" destId="{EA688FE3-0B46-7D40-BB45-21878ED071E0}" srcOrd="0" destOrd="0" parTransId="{7D23433B-B3FF-B749-A26F-E8EB95678A89}" sibTransId="{EA1AA4A8-AB3C-A243-B50C-5003DAF74549}"/>
    <dgm:cxn modelId="{09C5A55D-6E8C-9546-BE3F-1DE90237C242}" srcId="{2131C720-FB5D-F44E-9FC8-E43C9771C977}" destId="{1C95B6EF-E10D-1540-B260-FD1C25790F27}" srcOrd="2" destOrd="0" parTransId="{5DBA80EE-40EB-9E42-ADCE-B6D8E6A747EE}" sibTransId="{801350DB-A444-EE47-8B5A-37B0C8212FC4}"/>
    <dgm:cxn modelId="{79DD676B-D3FB-2449-8459-A7E1176FF39D}" type="presOf" srcId="{BC51606C-EB1F-314E-BCA7-9525D8BE6EF6}" destId="{150FD362-9CCF-8442-B60C-55AC9F49B6D4}" srcOrd="0" destOrd="0" presId="urn:microsoft.com/office/officeart/2005/8/layout/cycle3"/>
    <dgm:cxn modelId="{1C8DE373-FC8A-CE4B-84FF-A101DBDDB72A}" type="presOf" srcId="{EA688FE3-0B46-7D40-BB45-21878ED071E0}" destId="{D3B4D191-6D69-A34F-9EE1-0B317656BA7C}" srcOrd="0" destOrd="0" presId="urn:microsoft.com/office/officeart/2005/8/layout/cycle3"/>
    <dgm:cxn modelId="{493275B3-FDF9-A943-9EF6-4D25A7D9A538}" srcId="{2131C720-FB5D-F44E-9FC8-E43C9771C977}" destId="{C9EE5437-F962-FA49-8DF5-A373E0BC62D9}" srcOrd="4" destOrd="0" parTransId="{A36CDEFC-E9A2-5E44-8A6F-A0392BA799B6}" sibTransId="{C45F7929-B528-0F49-A367-6BA61FDCE376}"/>
    <dgm:cxn modelId="{DA331BBA-94F7-0A45-A47E-666D34CA54A4}" srcId="{2131C720-FB5D-F44E-9FC8-E43C9771C977}" destId="{BC51606C-EB1F-314E-BCA7-9525D8BE6EF6}" srcOrd="3" destOrd="0" parTransId="{A8F149FD-BA2D-CE4D-81BB-9218A741BD7B}" sibTransId="{16E61070-2217-6448-B75E-F9746088BFE5}"/>
    <dgm:cxn modelId="{BF2E83CE-BD55-9747-ADCD-A664BB976D8A}" type="presOf" srcId="{07FC3CA7-5DBD-EB4B-A094-D93491E64B38}" destId="{F65C7AAE-77E7-F240-A761-4650390AF401}" srcOrd="0" destOrd="0" presId="urn:microsoft.com/office/officeart/2005/8/layout/cycle3"/>
    <dgm:cxn modelId="{851C20DA-401F-5449-944F-A8814EEA797C}" type="presOf" srcId="{2131C720-FB5D-F44E-9FC8-E43C9771C977}" destId="{099EBA55-1D58-1442-9F06-DCDC748B1CF5}" srcOrd="0" destOrd="0" presId="urn:microsoft.com/office/officeart/2005/8/layout/cycle3"/>
    <dgm:cxn modelId="{F4726941-CAEC-FC43-8885-F6F23BC830D2}" type="presParOf" srcId="{099EBA55-1D58-1442-9F06-DCDC748B1CF5}" destId="{ADC79DA0-B4C5-F048-9CE8-0716536AC394}" srcOrd="0" destOrd="0" presId="urn:microsoft.com/office/officeart/2005/8/layout/cycle3"/>
    <dgm:cxn modelId="{58FA1779-C858-F047-8A42-40324D3A25B1}" type="presParOf" srcId="{ADC79DA0-B4C5-F048-9CE8-0716536AC394}" destId="{D3B4D191-6D69-A34F-9EE1-0B317656BA7C}" srcOrd="0" destOrd="0" presId="urn:microsoft.com/office/officeart/2005/8/layout/cycle3"/>
    <dgm:cxn modelId="{A55001F6-41DE-A144-9A10-9664CA2F692D}" type="presParOf" srcId="{ADC79DA0-B4C5-F048-9CE8-0716536AC394}" destId="{2E46F8CB-CBD4-8849-A416-A30FBAAFD0E8}" srcOrd="1" destOrd="0" presId="urn:microsoft.com/office/officeart/2005/8/layout/cycle3"/>
    <dgm:cxn modelId="{5905E05F-2AB9-704E-9397-5D195CDE29D2}" type="presParOf" srcId="{ADC79DA0-B4C5-F048-9CE8-0716536AC394}" destId="{F65C7AAE-77E7-F240-A761-4650390AF401}" srcOrd="2" destOrd="0" presId="urn:microsoft.com/office/officeart/2005/8/layout/cycle3"/>
    <dgm:cxn modelId="{ED734088-02E7-9649-8EB8-6EE902DE9B84}" type="presParOf" srcId="{ADC79DA0-B4C5-F048-9CE8-0716536AC394}" destId="{F687D23D-FDF2-A74F-819D-76D60E158A25}" srcOrd="3" destOrd="0" presId="urn:microsoft.com/office/officeart/2005/8/layout/cycle3"/>
    <dgm:cxn modelId="{C942FA27-DA09-3943-9A36-BED58259F19F}" type="presParOf" srcId="{ADC79DA0-B4C5-F048-9CE8-0716536AC394}" destId="{150FD362-9CCF-8442-B60C-55AC9F49B6D4}" srcOrd="4" destOrd="0" presId="urn:microsoft.com/office/officeart/2005/8/layout/cycle3"/>
    <dgm:cxn modelId="{1BCAFD25-9327-B943-BE74-DBF4D87A1A68}" type="presParOf" srcId="{ADC79DA0-B4C5-F048-9CE8-0716536AC394}" destId="{6AA4AD31-173E-A24F-B0B8-C2856047E7AA}" srcOrd="5"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A238801-DF91-3749-869D-29A877B9CCA8}" type="presOf" srcId="{FC86F0DA-B31C-6249-BAAF-A946E5326679}" destId="{B3797AF5-F5C8-414D-8255-E39753703779}" srcOrd="0" destOrd="0" presId="urn:microsoft.com/office/officeart/2005/8/layout/cycle6"/>
    <dgm:cxn modelId="{17768105-5352-A249-8726-3AED1375CFD5}" type="presOf" srcId="{38B4C156-5CA9-5442-BCD3-14CCA825382F}" destId="{2FB489F6-9BA1-9B44-8FFB-2C645E61C79D}" srcOrd="0" destOrd="0" presId="urn:microsoft.com/office/officeart/2005/8/layout/cycle6"/>
    <dgm:cxn modelId="{DCBCE614-D37E-BD48-9529-3E2D5677DE7D}" type="presOf" srcId="{5A98D86D-E1F0-9D40-850F-B94B7CD74539}" destId="{4A261DA1-D799-2749-BFC3-4FA9BED458C9}" srcOrd="0" destOrd="0" presId="urn:microsoft.com/office/officeart/2005/8/layout/cycle6"/>
    <dgm:cxn modelId="{613BB826-6F6E-2F4E-9EFE-2360B3618297}" type="presOf" srcId="{689468DB-7209-D542-8F24-A9B0F538FE3E}" destId="{1B3B5F6E-B2CA-8D4C-9E37-D67CAD9128D8}" srcOrd="0" destOrd="0" presId="urn:microsoft.com/office/officeart/2005/8/layout/cycle6"/>
    <dgm:cxn modelId="{C6944930-E440-4943-9ACB-585EAA791E09}" type="presOf" srcId="{A9F52226-DCB7-7942-98BC-C2DD5B78FB9E}" destId="{04D9A900-C176-1340-8614-CFB4AD5E7B3F}" srcOrd="0" destOrd="0" presId="urn:microsoft.com/office/officeart/2005/8/layout/cycle6"/>
    <dgm:cxn modelId="{A26B1F3E-7A7B-5D48-A9CC-B10C42E7E7ED}" type="presOf" srcId="{663E3E8D-6FB0-7A4F-B6B2-502539FF4AAC}" destId="{CBB22556-FD8F-8348-BE2A-FB9E70CFDB8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99D1384C-A6E1-F444-9384-BD8209F33666}" srcId="{A9F52226-DCB7-7942-98BC-C2DD5B78FB9E}" destId="{2231495E-0205-C74D-8425-1FE7873DBE2C}" srcOrd="0" destOrd="0" parTransId="{A89D4F15-05D3-9F4D-AC55-426420911086}" sibTransId="{FC86F0DA-B31C-6249-BAAF-A946E5326679}"/>
    <dgm:cxn modelId="{0AF79D59-3776-144C-9C6D-F4399C6E5460}" type="presOf" srcId="{6D06CDE1-9465-1044-91FE-4D0E6E24FF2B}" destId="{61CB5590-50CE-224F-8EFA-8063BBA68E59}"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9DF35466-C001-EB40-A5CC-F55E19B29115}" type="presOf" srcId="{E47E2B51-482F-4E4E-A8F0-BFA1C2072CDD}" destId="{9A812855-7174-FC47-8775-FF7047072695}"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92EE379D-6FD1-8243-87C1-97D4014DBA29}" type="presOf" srcId="{2CD3F726-B780-DB44-8093-5E5102EC9BEC}" destId="{8D69FF2B-C2A0-9945-BB08-6EA785CAA669}" srcOrd="0" destOrd="0" presId="urn:microsoft.com/office/officeart/2005/8/layout/cycle6"/>
    <dgm:cxn modelId="{D1D494A3-9C72-6D47-9923-1930CCC5858C}" type="presOf" srcId="{1339DF2E-6499-5F4D-AC5F-1CE24B5C4C90}" destId="{0F203F14-1845-A548-8473-C4D46B658BC5}" srcOrd="0" destOrd="0" presId="urn:microsoft.com/office/officeart/2005/8/layout/cycle6"/>
    <dgm:cxn modelId="{8169DBB0-BFC8-9345-809C-4ABFEC816983}" type="presOf" srcId="{2231495E-0205-C74D-8425-1FE7873DBE2C}" destId="{397C536C-A178-6347-B330-E524D04C33FC}"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0E7CF2E3-0FF3-C14B-B7C0-8694C2417FBA}" type="presOf" srcId="{C26B1F4F-401B-5A48-A786-F8F76C56E869}" destId="{E774817A-DF16-E848-B36B-8E161E539D86}" srcOrd="0" destOrd="0" presId="urn:microsoft.com/office/officeart/2005/8/layout/cycle6"/>
    <dgm:cxn modelId="{7894ABEA-3E57-8643-B8A4-BB4C318C3100}" type="presOf" srcId="{D3E953E1-AC1D-C34D-ABCE-F99CEAADF22E}" destId="{2EB70A86-0E15-C945-8C9A-A0F59D860F5F}" srcOrd="0" destOrd="0" presId="urn:microsoft.com/office/officeart/2005/8/layout/cycle6"/>
    <dgm:cxn modelId="{6F7696D1-9AEC-2F4A-8E56-CEB7B8E58866}" type="presParOf" srcId="{04D9A900-C176-1340-8614-CFB4AD5E7B3F}" destId="{397C536C-A178-6347-B330-E524D04C33FC}" srcOrd="0" destOrd="0" presId="urn:microsoft.com/office/officeart/2005/8/layout/cycle6"/>
    <dgm:cxn modelId="{6A771C50-7819-494A-854B-76DC8D590FE4}" type="presParOf" srcId="{04D9A900-C176-1340-8614-CFB4AD5E7B3F}" destId="{1C0D362D-6C1A-EC43-B83B-E80AF1F3F70F}" srcOrd="1" destOrd="0" presId="urn:microsoft.com/office/officeart/2005/8/layout/cycle6"/>
    <dgm:cxn modelId="{D43FC302-C11D-CF42-86B5-A2CB15CB3003}" type="presParOf" srcId="{04D9A900-C176-1340-8614-CFB4AD5E7B3F}" destId="{B3797AF5-F5C8-414D-8255-E39753703779}" srcOrd="2" destOrd="0" presId="urn:microsoft.com/office/officeart/2005/8/layout/cycle6"/>
    <dgm:cxn modelId="{7D6DBC32-CE7E-0F40-AFC6-B68E835F301D}" type="presParOf" srcId="{04D9A900-C176-1340-8614-CFB4AD5E7B3F}" destId="{CBB22556-FD8F-8348-BE2A-FB9E70CFDB89}" srcOrd="3" destOrd="0" presId="urn:microsoft.com/office/officeart/2005/8/layout/cycle6"/>
    <dgm:cxn modelId="{6BF6AF86-AEC1-6B42-9D72-40F43D7621A2}" type="presParOf" srcId="{04D9A900-C176-1340-8614-CFB4AD5E7B3F}" destId="{7B47E79A-0C8D-FD4A-9C29-1DAEF4815EDF}" srcOrd="4" destOrd="0" presId="urn:microsoft.com/office/officeart/2005/8/layout/cycle6"/>
    <dgm:cxn modelId="{57806BCE-CFDE-E04C-8A8F-FB0634B83A67}" type="presParOf" srcId="{04D9A900-C176-1340-8614-CFB4AD5E7B3F}" destId="{1B3B5F6E-B2CA-8D4C-9E37-D67CAD9128D8}" srcOrd="5" destOrd="0" presId="urn:microsoft.com/office/officeart/2005/8/layout/cycle6"/>
    <dgm:cxn modelId="{E89C2E9E-6603-964D-A131-00E06D223AFA}" type="presParOf" srcId="{04D9A900-C176-1340-8614-CFB4AD5E7B3F}" destId="{61CB5590-50CE-224F-8EFA-8063BBA68E59}" srcOrd="6" destOrd="0" presId="urn:microsoft.com/office/officeart/2005/8/layout/cycle6"/>
    <dgm:cxn modelId="{9B03A24D-B083-EE42-84E6-A827CAA81614}" type="presParOf" srcId="{04D9A900-C176-1340-8614-CFB4AD5E7B3F}" destId="{B179816B-B097-554A-A24B-B1F692A063BC}" srcOrd="7" destOrd="0" presId="urn:microsoft.com/office/officeart/2005/8/layout/cycle6"/>
    <dgm:cxn modelId="{15CADC7B-C546-C843-AE13-4BA934CDEA66}" type="presParOf" srcId="{04D9A900-C176-1340-8614-CFB4AD5E7B3F}" destId="{0F203F14-1845-A548-8473-C4D46B658BC5}" srcOrd="8" destOrd="0" presId="urn:microsoft.com/office/officeart/2005/8/layout/cycle6"/>
    <dgm:cxn modelId="{9EBF1EF1-0143-5E4F-A260-F31BAA20F34E}" type="presParOf" srcId="{04D9A900-C176-1340-8614-CFB4AD5E7B3F}" destId="{2FB489F6-9BA1-9B44-8FFB-2C645E61C79D}" srcOrd="9" destOrd="0" presId="urn:microsoft.com/office/officeart/2005/8/layout/cycle6"/>
    <dgm:cxn modelId="{F69A7776-FF7C-7B47-A1AC-5A344187B80D}" type="presParOf" srcId="{04D9A900-C176-1340-8614-CFB4AD5E7B3F}" destId="{11B94590-C5E2-694E-85E3-55658E27CBC8}" srcOrd="10" destOrd="0" presId="urn:microsoft.com/office/officeart/2005/8/layout/cycle6"/>
    <dgm:cxn modelId="{97ED7559-6D25-FE48-B699-1DD75CD8031B}" type="presParOf" srcId="{04D9A900-C176-1340-8614-CFB4AD5E7B3F}" destId="{4A261DA1-D799-2749-BFC3-4FA9BED458C9}" srcOrd="11" destOrd="0" presId="urn:microsoft.com/office/officeart/2005/8/layout/cycle6"/>
    <dgm:cxn modelId="{6B516468-9132-1B40-BC40-B807FE04BDAC}" type="presParOf" srcId="{04D9A900-C176-1340-8614-CFB4AD5E7B3F}" destId="{8D69FF2B-C2A0-9945-BB08-6EA785CAA669}" srcOrd="12" destOrd="0" presId="urn:microsoft.com/office/officeart/2005/8/layout/cycle6"/>
    <dgm:cxn modelId="{672516C5-3F81-3649-A67F-2E5490E3A961}" type="presParOf" srcId="{04D9A900-C176-1340-8614-CFB4AD5E7B3F}" destId="{7A3FCCAA-AEBD-F148-BF98-CCEADF72CB9C}" srcOrd="13" destOrd="0" presId="urn:microsoft.com/office/officeart/2005/8/layout/cycle6"/>
    <dgm:cxn modelId="{95C01D50-5A40-EB40-BB5C-D9E2B6C17B43}" type="presParOf" srcId="{04D9A900-C176-1340-8614-CFB4AD5E7B3F}" destId="{2EB70A86-0E15-C945-8C9A-A0F59D860F5F}" srcOrd="14" destOrd="0" presId="urn:microsoft.com/office/officeart/2005/8/layout/cycle6"/>
    <dgm:cxn modelId="{CAD6C486-A812-174A-9527-3C222973E226}" type="presParOf" srcId="{04D9A900-C176-1340-8614-CFB4AD5E7B3F}" destId="{E774817A-DF16-E848-B36B-8E161E539D86}" srcOrd="15" destOrd="0" presId="urn:microsoft.com/office/officeart/2005/8/layout/cycle6"/>
    <dgm:cxn modelId="{BD299F09-E776-6249-8990-1049919CD9F2}" type="presParOf" srcId="{04D9A900-C176-1340-8614-CFB4AD5E7B3F}" destId="{41329464-D5AE-8041-9C65-167D661DAB43}" srcOrd="16" destOrd="0" presId="urn:microsoft.com/office/officeart/2005/8/layout/cycle6"/>
    <dgm:cxn modelId="{35B8F3E0-7FC1-7E46-8724-345CDA3C6C81}"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E6074C14-FDA0-1A49-8CF4-5ED7EDD7E1E3}" type="presOf" srcId="{663E3E8D-6FB0-7A4F-B6B2-502539FF4AAC}" destId="{CBB22556-FD8F-8348-BE2A-FB9E70CFDB89}" srcOrd="0" destOrd="0" presId="urn:microsoft.com/office/officeart/2005/8/layout/cycle6"/>
    <dgm:cxn modelId="{B7A9532A-0F9B-EA45-B5CB-49E2854740A8}" type="presOf" srcId="{38B4C156-5CA9-5442-BCD3-14CCA825382F}" destId="{2FB489F6-9BA1-9B44-8FFB-2C645E61C79D}" srcOrd="0" destOrd="0" presId="urn:microsoft.com/office/officeart/2005/8/layout/cycle6"/>
    <dgm:cxn modelId="{89881335-656B-014D-AFE7-59B589DB24E8}" type="presOf" srcId="{689468DB-7209-D542-8F24-A9B0F538FE3E}" destId="{1B3B5F6E-B2CA-8D4C-9E37-D67CAD9128D8}"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4A12EE43-E41D-CE4F-BF6B-4959E00E895C}" type="presOf" srcId="{C26B1F4F-401B-5A48-A786-F8F76C56E869}" destId="{E774817A-DF16-E848-B36B-8E161E539D86}" srcOrd="0" destOrd="0" presId="urn:microsoft.com/office/officeart/2005/8/layout/cycle6"/>
    <dgm:cxn modelId="{43E23046-F2FD-2942-B709-76CD35A92EDE}" type="presOf" srcId="{6D06CDE1-9465-1044-91FE-4D0E6E24FF2B}" destId="{61CB5590-50CE-224F-8EFA-8063BBA68E5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772A055A-4B53-A543-B6F9-A5D8FF6C7EA0}" srcId="{A9F52226-DCB7-7942-98BC-C2DD5B78FB9E}" destId="{38B4C156-5CA9-5442-BCD3-14CCA825382F}" srcOrd="3" destOrd="0" parTransId="{901B150C-5D46-9148-B40F-1133FD914D88}" sibTransId="{5A98D86D-E1F0-9D40-850F-B94B7CD74539}"/>
    <dgm:cxn modelId="{3D6A9F8B-7F29-F241-A055-002D4EE95B90}" type="presOf" srcId="{A9F52226-DCB7-7942-98BC-C2DD5B78FB9E}" destId="{04D9A900-C176-1340-8614-CFB4AD5E7B3F}"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47BF09A-41F8-694C-A505-26CD9A675CD5}" type="presOf" srcId="{2CD3F726-B780-DB44-8093-5E5102EC9BEC}" destId="{8D69FF2B-C2A0-9945-BB08-6EA785CAA669}" srcOrd="0" destOrd="0" presId="urn:microsoft.com/office/officeart/2005/8/layout/cycle6"/>
    <dgm:cxn modelId="{5E2E31B5-18F4-0947-AA7C-6753D7226585}" type="presOf" srcId="{2231495E-0205-C74D-8425-1FE7873DBE2C}" destId="{397C536C-A178-6347-B330-E524D04C33FC}"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449960C2-77C0-BA4D-8063-C3E3A162DA21}" type="presOf" srcId="{FC86F0DA-B31C-6249-BAAF-A946E5326679}" destId="{B3797AF5-F5C8-414D-8255-E39753703779}" srcOrd="0" destOrd="0" presId="urn:microsoft.com/office/officeart/2005/8/layout/cycle6"/>
    <dgm:cxn modelId="{0AE681C4-229F-F649-92E9-E85EE2155D70}" type="presOf" srcId="{5A98D86D-E1F0-9D40-850F-B94B7CD74539}" destId="{4A261DA1-D799-2749-BFC3-4FA9BED458C9}" srcOrd="0" destOrd="0" presId="urn:microsoft.com/office/officeart/2005/8/layout/cycle6"/>
    <dgm:cxn modelId="{0F9D44D6-826C-0144-86A5-C117614DFE6D}" srcId="{A9F52226-DCB7-7942-98BC-C2DD5B78FB9E}" destId="{C26B1F4F-401B-5A48-A786-F8F76C56E869}" srcOrd="5" destOrd="0" parTransId="{045219D1-919F-754A-8090-C462C24C7E2F}" sibTransId="{E47E2B51-482F-4E4E-A8F0-BFA1C2072CDD}"/>
    <dgm:cxn modelId="{E6AD3CDE-45F1-0B4C-A2F3-7938C617B386}" type="presOf" srcId="{1339DF2E-6499-5F4D-AC5F-1CE24B5C4C90}" destId="{0F203F14-1845-A548-8473-C4D46B658BC5}" srcOrd="0" destOrd="0" presId="urn:microsoft.com/office/officeart/2005/8/layout/cycle6"/>
    <dgm:cxn modelId="{4872A2E4-974D-F042-A14C-B94DEDFB605D}" type="presOf" srcId="{D3E953E1-AC1D-C34D-ABCE-F99CEAADF22E}" destId="{2EB70A86-0E15-C945-8C9A-A0F59D860F5F}" srcOrd="0" destOrd="0" presId="urn:microsoft.com/office/officeart/2005/8/layout/cycle6"/>
    <dgm:cxn modelId="{34D2C0E9-4355-CF49-A0E0-457421F0BF63}" type="presOf" srcId="{E47E2B51-482F-4E4E-A8F0-BFA1C2072CDD}" destId="{9A812855-7174-FC47-8775-FF7047072695}" srcOrd="0" destOrd="0" presId="urn:microsoft.com/office/officeart/2005/8/layout/cycle6"/>
    <dgm:cxn modelId="{2712DBD1-67D6-4041-AAE1-A69142995F67}" type="presParOf" srcId="{04D9A900-C176-1340-8614-CFB4AD5E7B3F}" destId="{397C536C-A178-6347-B330-E524D04C33FC}" srcOrd="0" destOrd="0" presId="urn:microsoft.com/office/officeart/2005/8/layout/cycle6"/>
    <dgm:cxn modelId="{49BBD3C7-A56C-2643-B243-83E2223B3DDF}" type="presParOf" srcId="{04D9A900-C176-1340-8614-CFB4AD5E7B3F}" destId="{1C0D362D-6C1A-EC43-B83B-E80AF1F3F70F}" srcOrd="1" destOrd="0" presId="urn:microsoft.com/office/officeart/2005/8/layout/cycle6"/>
    <dgm:cxn modelId="{547F92EB-C882-A84C-8E46-FFCACF574DC1}" type="presParOf" srcId="{04D9A900-C176-1340-8614-CFB4AD5E7B3F}" destId="{B3797AF5-F5C8-414D-8255-E39753703779}" srcOrd="2" destOrd="0" presId="urn:microsoft.com/office/officeart/2005/8/layout/cycle6"/>
    <dgm:cxn modelId="{76EC514F-A22A-124B-86BC-D2BCDBE332D6}" type="presParOf" srcId="{04D9A900-C176-1340-8614-CFB4AD5E7B3F}" destId="{CBB22556-FD8F-8348-BE2A-FB9E70CFDB89}" srcOrd="3" destOrd="0" presId="urn:microsoft.com/office/officeart/2005/8/layout/cycle6"/>
    <dgm:cxn modelId="{9DF945A0-DF45-9B47-890D-7E7E688B47CA}" type="presParOf" srcId="{04D9A900-C176-1340-8614-CFB4AD5E7B3F}" destId="{7B47E79A-0C8D-FD4A-9C29-1DAEF4815EDF}" srcOrd="4" destOrd="0" presId="urn:microsoft.com/office/officeart/2005/8/layout/cycle6"/>
    <dgm:cxn modelId="{D2858CD2-906F-8C4C-87AB-7765C6F53ACD}" type="presParOf" srcId="{04D9A900-C176-1340-8614-CFB4AD5E7B3F}" destId="{1B3B5F6E-B2CA-8D4C-9E37-D67CAD9128D8}" srcOrd="5" destOrd="0" presId="urn:microsoft.com/office/officeart/2005/8/layout/cycle6"/>
    <dgm:cxn modelId="{E5811829-F003-9C41-9BE3-1A7D4AA0EC82}" type="presParOf" srcId="{04D9A900-C176-1340-8614-CFB4AD5E7B3F}" destId="{61CB5590-50CE-224F-8EFA-8063BBA68E59}" srcOrd="6" destOrd="0" presId="urn:microsoft.com/office/officeart/2005/8/layout/cycle6"/>
    <dgm:cxn modelId="{E2C3D8A3-D9EF-2740-84AD-2F7A1DC42A11}" type="presParOf" srcId="{04D9A900-C176-1340-8614-CFB4AD5E7B3F}" destId="{B179816B-B097-554A-A24B-B1F692A063BC}" srcOrd="7" destOrd="0" presId="urn:microsoft.com/office/officeart/2005/8/layout/cycle6"/>
    <dgm:cxn modelId="{FB2CF065-2ADE-7C45-B8A0-2B3DB5D301E3}" type="presParOf" srcId="{04D9A900-C176-1340-8614-CFB4AD5E7B3F}" destId="{0F203F14-1845-A548-8473-C4D46B658BC5}" srcOrd="8" destOrd="0" presId="urn:microsoft.com/office/officeart/2005/8/layout/cycle6"/>
    <dgm:cxn modelId="{91865414-23DD-A147-A5D9-83F811523BD1}" type="presParOf" srcId="{04D9A900-C176-1340-8614-CFB4AD5E7B3F}" destId="{2FB489F6-9BA1-9B44-8FFB-2C645E61C79D}" srcOrd="9" destOrd="0" presId="urn:microsoft.com/office/officeart/2005/8/layout/cycle6"/>
    <dgm:cxn modelId="{29ED9313-C4D5-9043-90C2-9ED0B1CBDEBC}" type="presParOf" srcId="{04D9A900-C176-1340-8614-CFB4AD5E7B3F}" destId="{11B94590-C5E2-694E-85E3-55658E27CBC8}" srcOrd="10" destOrd="0" presId="urn:microsoft.com/office/officeart/2005/8/layout/cycle6"/>
    <dgm:cxn modelId="{A437E1F0-E335-C34C-B3F9-05AEB2EBD5D0}" type="presParOf" srcId="{04D9A900-C176-1340-8614-CFB4AD5E7B3F}" destId="{4A261DA1-D799-2749-BFC3-4FA9BED458C9}" srcOrd="11" destOrd="0" presId="urn:microsoft.com/office/officeart/2005/8/layout/cycle6"/>
    <dgm:cxn modelId="{68F3CBFF-4D89-BE44-A08C-0BA81F7829CA}" type="presParOf" srcId="{04D9A900-C176-1340-8614-CFB4AD5E7B3F}" destId="{8D69FF2B-C2A0-9945-BB08-6EA785CAA669}" srcOrd="12" destOrd="0" presId="urn:microsoft.com/office/officeart/2005/8/layout/cycle6"/>
    <dgm:cxn modelId="{4AA7A70C-E61F-014B-8ADE-DF1D0DFFF45A}" type="presParOf" srcId="{04D9A900-C176-1340-8614-CFB4AD5E7B3F}" destId="{7A3FCCAA-AEBD-F148-BF98-CCEADF72CB9C}" srcOrd="13" destOrd="0" presId="urn:microsoft.com/office/officeart/2005/8/layout/cycle6"/>
    <dgm:cxn modelId="{D9A33CB7-6D67-A34E-9A56-CE86A9C6C51F}" type="presParOf" srcId="{04D9A900-C176-1340-8614-CFB4AD5E7B3F}" destId="{2EB70A86-0E15-C945-8C9A-A0F59D860F5F}" srcOrd="14" destOrd="0" presId="urn:microsoft.com/office/officeart/2005/8/layout/cycle6"/>
    <dgm:cxn modelId="{21A685D1-84A7-7D4C-825C-DAD9AE92F4DF}" type="presParOf" srcId="{04D9A900-C176-1340-8614-CFB4AD5E7B3F}" destId="{E774817A-DF16-E848-B36B-8E161E539D86}" srcOrd="15" destOrd="0" presId="urn:microsoft.com/office/officeart/2005/8/layout/cycle6"/>
    <dgm:cxn modelId="{2E7A3FBF-D5A6-DC45-A242-F3A7E4568BDF}" type="presParOf" srcId="{04D9A900-C176-1340-8614-CFB4AD5E7B3F}" destId="{41329464-D5AE-8041-9C65-167D661DAB43}" srcOrd="16" destOrd="0" presId="urn:microsoft.com/office/officeart/2005/8/layout/cycle6"/>
    <dgm:cxn modelId="{9B0253D2-9922-5B45-952B-19AC6B01E8E9}" type="presParOf" srcId="{04D9A900-C176-1340-8614-CFB4AD5E7B3F}" destId="{9A812855-7174-FC47-8775-FF7047072695}" srcOrd="17" destOrd="0" presId="urn:microsoft.com/office/officeart/2005/8/layout/cycle6"/>
  </dgm:cxnLst>
  <dgm:bg>
    <a:effectLst>
      <a:outerShdw dist="50800" dir="5400000" algn="ctr" rotWithShape="0">
        <a:srgbClr val="000000"/>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418EDC1B-60F7-5148-A403-6A6D6F74B0A8}" type="presOf" srcId="{2CD3F726-B780-DB44-8093-5E5102EC9BEC}" destId="{8D69FF2B-C2A0-9945-BB08-6EA785CAA669}" srcOrd="0" destOrd="0" presId="urn:microsoft.com/office/officeart/2005/8/layout/cycle6"/>
    <dgm:cxn modelId="{66BABF1C-84E8-4249-AEAE-E43E30F94432}" type="presOf" srcId="{E47E2B51-482F-4E4E-A8F0-BFA1C2072CDD}" destId="{9A812855-7174-FC47-8775-FF7047072695}" srcOrd="0" destOrd="0" presId="urn:microsoft.com/office/officeart/2005/8/layout/cycle6"/>
    <dgm:cxn modelId="{156EC729-10AD-4948-B9D2-D82DA3ECCC16}" type="presOf" srcId="{689468DB-7209-D542-8F24-A9B0F538FE3E}" destId="{1B3B5F6E-B2CA-8D4C-9E37-D67CAD9128D8}" srcOrd="0" destOrd="0" presId="urn:microsoft.com/office/officeart/2005/8/layout/cycle6"/>
    <dgm:cxn modelId="{03B03836-0C0E-F044-A479-F08003D7F65F}" type="presOf" srcId="{6D06CDE1-9465-1044-91FE-4D0E6E24FF2B}" destId="{61CB5590-50CE-224F-8EFA-8063BBA68E59}" srcOrd="0" destOrd="0" presId="urn:microsoft.com/office/officeart/2005/8/layout/cycle6"/>
    <dgm:cxn modelId="{2C9FEF3B-F48C-ED47-B7A8-60738042516C}" type="presOf" srcId="{2231495E-0205-C74D-8425-1FE7873DBE2C}" destId="{397C536C-A178-6347-B330-E524D04C33FC}"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99D1384C-A6E1-F444-9384-BD8209F33666}" srcId="{A9F52226-DCB7-7942-98BC-C2DD5B78FB9E}" destId="{2231495E-0205-C74D-8425-1FE7873DBE2C}" srcOrd="0" destOrd="0" parTransId="{A89D4F15-05D3-9F4D-AC55-426420911086}" sibTransId="{FC86F0DA-B31C-6249-BAAF-A946E5326679}"/>
    <dgm:cxn modelId="{772A055A-4B53-A543-B6F9-A5D8FF6C7EA0}" srcId="{A9F52226-DCB7-7942-98BC-C2DD5B78FB9E}" destId="{38B4C156-5CA9-5442-BCD3-14CCA825382F}" srcOrd="3" destOrd="0" parTransId="{901B150C-5D46-9148-B40F-1133FD914D88}" sibTransId="{5A98D86D-E1F0-9D40-850F-B94B7CD74539}"/>
    <dgm:cxn modelId="{E2E2615E-1DC7-CD4F-A866-C943224F27BA}" type="presOf" srcId="{663E3E8D-6FB0-7A4F-B6B2-502539FF4AAC}" destId="{CBB22556-FD8F-8348-BE2A-FB9E70CFDB89}" srcOrd="0" destOrd="0" presId="urn:microsoft.com/office/officeart/2005/8/layout/cycle6"/>
    <dgm:cxn modelId="{9C53D26B-7506-0540-976D-3F1D80950FFE}" type="presOf" srcId="{A9F52226-DCB7-7942-98BC-C2DD5B78FB9E}" destId="{04D9A900-C176-1340-8614-CFB4AD5E7B3F}" srcOrd="0" destOrd="0" presId="urn:microsoft.com/office/officeart/2005/8/layout/cycle6"/>
    <dgm:cxn modelId="{076E7370-FFA4-C24D-80C4-225E0CB4CE83}" type="presOf" srcId="{FC86F0DA-B31C-6249-BAAF-A946E5326679}" destId="{B3797AF5-F5C8-414D-8255-E39753703779}" srcOrd="0" destOrd="0" presId="urn:microsoft.com/office/officeart/2005/8/layout/cycle6"/>
    <dgm:cxn modelId="{20597474-7AED-9C46-BA79-3811EF3E2C2D}" type="presOf" srcId="{38B4C156-5CA9-5442-BCD3-14CCA825382F}" destId="{2FB489F6-9BA1-9B44-8FFB-2C645E61C79D}" srcOrd="0" destOrd="0" presId="urn:microsoft.com/office/officeart/2005/8/layout/cycle6"/>
    <dgm:cxn modelId="{75706F83-BC87-B44D-BF34-7330ECF4177A}" type="presOf" srcId="{D3E953E1-AC1D-C34D-ABCE-F99CEAADF22E}" destId="{2EB70A86-0E15-C945-8C9A-A0F59D860F5F}"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757F25E2-CABF-4C4A-BAE0-3477F3910893}" type="presOf" srcId="{1339DF2E-6499-5F4D-AC5F-1CE24B5C4C90}" destId="{0F203F14-1845-A548-8473-C4D46B658BC5}" srcOrd="0" destOrd="0" presId="urn:microsoft.com/office/officeart/2005/8/layout/cycle6"/>
    <dgm:cxn modelId="{710036E3-F603-FB40-9BD0-6392858AEB06}" type="presOf" srcId="{C26B1F4F-401B-5A48-A786-F8F76C56E869}" destId="{E774817A-DF16-E848-B36B-8E161E539D86}" srcOrd="0" destOrd="0" presId="urn:microsoft.com/office/officeart/2005/8/layout/cycle6"/>
    <dgm:cxn modelId="{40FDE6FC-B4C3-C848-8614-9E84DA733DFF}" type="presOf" srcId="{5A98D86D-E1F0-9D40-850F-B94B7CD74539}" destId="{4A261DA1-D799-2749-BFC3-4FA9BED458C9}" srcOrd="0" destOrd="0" presId="urn:microsoft.com/office/officeart/2005/8/layout/cycle6"/>
    <dgm:cxn modelId="{2771CB3C-9E2E-C647-ACE1-D5D13FB533BF}" type="presParOf" srcId="{04D9A900-C176-1340-8614-CFB4AD5E7B3F}" destId="{397C536C-A178-6347-B330-E524D04C33FC}" srcOrd="0" destOrd="0" presId="urn:microsoft.com/office/officeart/2005/8/layout/cycle6"/>
    <dgm:cxn modelId="{EDB88F7F-B8D7-F84D-AF85-397336327AB4}" type="presParOf" srcId="{04D9A900-C176-1340-8614-CFB4AD5E7B3F}" destId="{1C0D362D-6C1A-EC43-B83B-E80AF1F3F70F}" srcOrd="1" destOrd="0" presId="urn:microsoft.com/office/officeart/2005/8/layout/cycle6"/>
    <dgm:cxn modelId="{8CD23434-92E2-D549-875E-3BC5C5F4B412}" type="presParOf" srcId="{04D9A900-C176-1340-8614-CFB4AD5E7B3F}" destId="{B3797AF5-F5C8-414D-8255-E39753703779}" srcOrd="2" destOrd="0" presId="urn:microsoft.com/office/officeart/2005/8/layout/cycle6"/>
    <dgm:cxn modelId="{367EF8B9-E78F-FA4A-8230-4F7E2AE07C15}" type="presParOf" srcId="{04D9A900-C176-1340-8614-CFB4AD5E7B3F}" destId="{CBB22556-FD8F-8348-BE2A-FB9E70CFDB89}" srcOrd="3" destOrd="0" presId="urn:microsoft.com/office/officeart/2005/8/layout/cycle6"/>
    <dgm:cxn modelId="{CCD53ABD-B02C-794D-8903-BE69C46FC803}" type="presParOf" srcId="{04D9A900-C176-1340-8614-CFB4AD5E7B3F}" destId="{7B47E79A-0C8D-FD4A-9C29-1DAEF4815EDF}" srcOrd="4" destOrd="0" presId="urn:microsoft.com/office/officeart/2005/8/layout/cycle6"/>
    <dgm:cxn modelId="{8A74A9CF-EDAD-A14D-B539-7C3BC938E91A}" type="presParOf" srcId="{04D9A900-C176-1340-8614-CFB4AD5E7B3F}" destId="{1B3B5F6E-B2CA-8D4C-9E37-D67CAD9128D8}" srcOrd="5" destOrd="0" presId="urn:microsoft.com/office/officeart/2005/8/layout/cycle6"/>
    <dgm:cxn modelId="{8EEAE093-3AA7-E848-86EB-E4FDE7DDC376}" type="presParOf" srcId="{04D9A900-C176-1340-8614-CFB4AD5E7B3F}" destId="{61CB5590-50CE-224F-8EFA-8063BBA68E59}" srcOrd="6" destOrd="0" presId="urn:microsoft.com/office/officeart/2005/8/layout/cycle6"/>
    <dgm:cxn modelId="{8E4D9204-3B3C-C844-BE76-89CCF00F6D76}" type="presParOf" srcId="{04D9A900-C176-1340-8614-CFB4AD5E7B3F}" destId="{B179816B-B097-554A-A24B-B1F692A063BC}" srcOrd="7" destOrd="0" presId="urn:microsoft.com/office/officeart/2005/8/layout/cycle6"/>
    <dgm:cxn modelId="{5346A7A5-D88E-4B47-93CE-49E1ED44D5B7}" type="presParOf" srcId="{04D9A900-C176-1340-8614-CFB4AD5E7B3F}" destId="{0F203F14-1845-A548-8473-C4D46B658BC5}" srcOrd="8" destOrd="0" presId="urn:microsoft.com/office/officeart/2005/8/layout/cycle6"/>
    <dgm:cxn modelId="{CF4CC5E7-21B2-0942-8D0E-DC0DD6F66225}" type="presParOf" srcId="{04D9A900-C176-1340-8614-CFB4AD5E7B3F}" destId="{2FB489F6-9BA1-9B44-8FFB-2C645E61C79D}" srcOrd="9" destOrd="0" presId="urn:microsoft.com/office/officeart/2005/8/layout/cycle6"/>
    <dgm:cxn modelId="{A62E18C2-FCBA-C542-904F-58B363BF0FED}" type="presParOf" srcId="{04D9A900-C176-1340-8614-CFB4AD5E7B3F}" destId="{11B94590-C5E2-694E-85E3-55658E27CBC8}" srcOrd="10" destOrd="0" presId="urn:microsoft.com/office/officeart/2005/8/layout/cycle6"/>
    <dgm:cxn modelId="{A118233E-94D4-C748-81DC-9D62442D0750}" type="presParOf" srcId="{04D9A900-C176-1340-8614-CFB4AD5E7B3F}" destId="{4A261DA1-D799-2749-BFC3-4FA9BED458C9}" srcOrd="11" destOrd="0" presId="urn:microsoft.com/office/officeart/2005/8/layout/cycle6"/>
    <dgm:cxn modelId="{AEFDD442-8B73-5B40-95DD-B610EC21C3CD}" type="presParOf" srcId="{04D9A900-C176-1340-8614-CFB4AD5E7B3F}" destId="{8D69FF2B-C2A0-9945-BB08-6EA785CAA669}" srcOrd="12" destOrd="0" presId="urn:microsoft.com/office/officeart/2005/8/layout/cycle6"/>
    <dgm:cxn modelId="{42005C66-44BE-4549-8EF9-66B224DE03C1}" type="presParOf" srcId="{04D9A900-C176-1340-8614-CFB4AD5E7B3F}" destId="{7A3FCCAA-AEBD-F148-BF98-CCEADF72CB9C}" srcOrd="13" destOrd="0" presId="urn:microsoft.com/office/officeart/2005/8/layout/cycle6"/>
    <dgm:cxn modelId="{BC237CE9-D285-7C48-AE16-2BB95714F31F}" type="presParOf" srcId="{04D9A900-C176-1340-8614-CFB4AD5E7B3F}" destId="{2EB70A86-0E15-C945-8C9A-A0F59D860F5F}" srcOrd="14" destOrd="0" presId="urn:microsoft.com/office/officeart/2005/8/layout/cycle6"/>
    <dgm:cxn modelId="{702722B8-DB8B-B446-B022-9BDA8D7DD7C1}" type="presParOf" srcId="{04D9A900-C176-1340-8614-CFB4AD5E7B3F}" destId="{E774817A-DF16-E848-B36B-8E161E539D86}" srcOrd="15" destOrd="0" presId="urn:microsoft.com/office/officeart/2005/8/layout/cycle6"/>
    <dgm:cxn modelId="{889A00C1-DDDE-5345-AED8-D443560DD281}" type="presParOf" srcId="{04D9A900-C176-1340-8614-CFB4AD5E7B3F}" destId="{41329464-D5AE-8041-9C65-167D661DAB43}" srcOrd="16" destOrd="0" presId="urn:microsoft.com/office/officeart/2005/8/layout/cycle6"/>
    <dgm:cxn modelId="{1AD5CCAC-097B-C440-A0AB-ABA25928A03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9F52226-DCB7-7942-98BC-C2DD5B78FB9E}"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6D06CDE1-9465-1044-91FE-4D0E6E24FF2B}">
      <dgm:prSet phldrT="[Text]"/>
      <dgm:spPr/>
      <dgm:t>
        <a:bodyPr/>
        <a:lstStyle/>
        <a:p>
          <a:r>
            <a:rPr lang="en-US" b="1" dirty="0">
              <a:solidFill>
                <a:schemeClr val="accent1">
                  <a:lumMod val="75000"/>
                </a:schemeClr>
              </a:solidFill>
              <a:latin typeface="IBM Plex Sans" panose="020B0503050203000203" pitchFamily="34" charset="0"/>
            </a:rPr>
            <a:t>Model Development</a:t>
          </a:r>
        </a:p>
      </dgm:t>
    </dgm:pt>
    <dgm:pt modelId="{EEA7B125-FB2D-114F-A2F0-DCE4EA7F7686}" type="parTrans" cxnId="{B7E6439A-4CF6-3447-AF3C-73E052EA9D1E}">
      <dgm:prSet/>
      <dgm:spPr/>
      <dgm:t>
        <a:bodyPr/>
        <a:lstStyle/>
        <a:p>
          <a:endParaRPr lang="en-US">
            <a:latin typeface="IBM Plex Sans" panose="020B0503050203000203" pitchFamily="34" charset="0"/>
          </a:endParaRPr>
        </a:p>
      </dgm:t>
    </dgm:pt>
    <dgm:pt modelId="{1339DF2E-6499-5F4D-AC5F-1CE24B5C4C90}" type="sibTrans" cxnId="{B7E6439A-4CF6-3447-AF3C-73E052EA9D1E}">
      <dgm:prSet/>
      <dgm:spPr/>
      <dgm:t>
        <a:bodyPr/>
        <a:lstStyle/>
        <a:p>
          <a:endParaRPr lang="en-US">
            <a:latin typeface="IBM Plex Sans" panose="020B0503050203000203" pitchFamily="34" charset="0"/>
          </a:endParaRPr>
        </a:p>
      </dgm:t>
    </dgm:pt>
    <dgm:pt modelId="{38B4C156-5CA9-5442-BCD3-14CCA825382F}">
      <dgm:prSet phldrT="[Text]"/>
      <dgm:spPr/>
      <dgm:t>
        <a:bodyPr/>
        <a:lstStyle/>
        <a:p>
          <a:r>
            <a:rPr lang="en-US" b="1" dirty="0">
              <a:solidFill>
                <a:schemeClr val="accent1">
                  <a:lumMod val="75000"/>
                </a:schemeClr>
              </a:solidFill>
              <a:latin typeface="IBM Plex Sans" panose="020B0503050203000203" pitchFamily="34" charset="0"/>
            </a:rPr>
            <a:t>Model Validation</a:t>
          </a:r>
        </a:p>
      </dgm:t>
    </dgm:pt>
    <dgm:pt modelId="{901B150C-5D46-9148-B40F-1133FD914D88}" type="parTrans" cxnId="{772A055A-4B53-A543-B6F9-A5D8FF6C7EA0}">
      <dgm:prSet/>
      <dgm:spPr/>
      <dgm:t>
        <a:bodyPr/>
        <a:lstStyle/>
        <a:p>
          <a:endParaRPr lang="en-US">
            <a:latin typeface="IBM Plex Sans" panose="020B0503050203000203" pitchFamily="34" charset="0"/>
          </a:endParaRPr>
        </a:p>
      </dgm:t>
    </dgm:pt>
    <dgm:pt modelId="{5A98D86D-E1F0-9D40-850F-B94B7CD74539}" type="sibTrans" cxnId="{772A055A-4B53-A543-B6F9-A5D8FF6C7EA0}">
      <dgm:prSet/>
      <dgm:spPr/>
      <dgm:t>
        <a:bodyPr/>
        <a:lstStyle/>
        <a:p>
          <a:endParaRPr lang="en-US">
            <a:latin typeface="IBM Plex Sans" panose="020B0503050203000203" pitchFamily="34" charset="0"/>
          </a:endParaRPr>
        </a:p>
      </dgm:t>
    </dgm:pt>
    <dgm:pt modelId="{2CD3F726-B780-DB44-8093-5E5102EC9BEC}">
      <dgm:prSet phldrT="[Text]"/>
      <dgm:spPr/>
      <dgm:t>
        <a:bodyPr/>
        <a:lstStyle/>
        <a:p>
          <a:r>
            <a:rPr lang="en-US" b="1" dirty="0">
              <a:solidFill>
                <a:schemeClr val="accent1">
                  <a:lumMod val="75000"/>
                </a:schemeClr>
              </a:solidFill>
              <a:latin typeface="IBM Plex Sans" panose="020B0503050203000203" pitchFamily="34" charset="0"/>
            </a:rPr>
            <a:t>Deployment</a:t>
          </a:r>
        </a:p>
      </dgm:t>
    </dgm:pt>
    <dgm:pt modelId="{5AFB6EB4-EF08-6B40-89E1-1816CF18D5D0}" type="parTrans" cxnId="{A908CB41-344B-A648-BC89-0D68AE284331}">
      <dgm:prSet/>
      <dgm:spPr/>
      <dgm:t>
        <a:bodyPr/>
        <a:lstStyle/>
        <a:p>
          <a:endParaRPr lang="en-US">
            <a:latin typeface="IBM Plex Sans" panose="020B0503050203000203" pitchFamily="34" charset="0"/>
          </a:endParaRPr>
        </a:p>
      </dgm:t>
    </dgm:pt>
    <dgm:pt modelId="{D3E953E1-AC1D-C34D-ABCE-F99CEAADF22E}" type="sibTrans" cxnId="{A908CB41-344B-A648-BC89-0D68AE284331}">
      <dgm:prSet/>
      <dgm:spPr/>
      <dgm:t>
        <a:bodyPr/>
        <a:lstStyle/>
        <a:p>
          <a:endParaRPr lang="en-US">
            <a:latin typeface="IBM Plex Sans" panose="020B0503050203000203" pitchFamily="34" charset="0"/>
          </a:endParaRPr>
        </a:p>
      </dgm:t>
    </dgm:pt>
    <dgm:pt modelId="{C26B1F4F-401B-5A48-A786-F8F76C56E869}">
      <dgm:prSet/>
      <dgm:spPr/>
      <dgm:t>
        <a:bodyPr/>
        <a:lstStyle/>
        <a:p>
          <a:r>
            <a:rPr lang="en-US" b="1" dirty="0">
              <a:solidFill>
                <a:schemeClr val="accent1">
                  <a:lumMod val="75000"/>
                </a:schemeClr>
              </a:solidFill>
              <a:latin typeface="IBM Plex Sans" panose="020B0503050203000203" pitchFamily="34" charset="0"/>
            </a:rPr>
            <a:t>Monitor &amp; Optimize</a:t>
          </a:r>
        </a:p>
      </dgm:t>
    </dgm:pt>
    <dgm:pt modelId="{045219D1-919F-754A-8090-C462C24C7E2F}" type="parTrans" cxnId="{0F9D44D6-826C-0144-86A5-C117614DFE6D}">
      <dgm:prSet/>
      <dgm:spPr/>
      <dgm:t>
        <a:bodyPr/>
        <a:lstStyle/>
        <a:p>
          <a:endParaRPr lang="en-US">
            <a:latin typeface="IBM Plex Sans" panose="020B0503050203000203" pitchFamily="34" charset="0"/>
          </a:endParaRPr>
        </a:p>
      </dgm:t>
    </dgm:pt>
    <dgm:pt modelId="{E47E2B51-482F-4E4E-A8F0-BFA1C2072CDD}" type="sibTrans" cxnId="{0F9D44D6-826C-0144-86A5-C117614DFE6D}">
      <dgm:prSet/>
      <dgm:spPr/>
      <dgm:t>
        <a:bodyPr/>
        <a:lstStyle/>
        <a:p>
          <a:endParaRPr lang="en-US">
            <a:latin typeface="IBM Plex Sans" panose="020B0503050203000203" pitchFamily="34" charset="0"/>
          </a:endParaRPr>
        </a:p>
      </dgm:t>
    </dgm:pt>
    <dgm:pt modelId="{663E3E8D-6FB0-7A4F-B6B2-502539FF4AAC}">
      <dgm:prSet phldrT="[Text]"/>
      <dgm:spPr/>
      <dgm:t>
        <a:bodyPr/>
        <a:lstStyle/>
        <a:p>
          <a:r>
            <a:rPr lang="en-US" b="1" dirty="0">
              <a:solidFill>
                <a:schemeClr val="accent1">
                  <a:lumMod val="75000"/>
                </a:schemeClr>
              </a:solidFill>
              <a:latin typeface="IBM Plex Sans" panose="020B0503050203000203" pitchFamily="34" charset="0"/>
            </a:rPr>
            <a:t>Data Acquisition &amp; Preparation</a:t>
          </a:r>
        </a:p>
      </dgm:t>
    </dgm:pt>
    <dgm:pt modelId="{689468DB-7209-D542-8F24-A9B0F538FE3E}" type="sibTrans" cxnId="{48094DBC-79D8-6B4B-84D6-4598D9E93A0F}">
      <dgm:prSet/>
      <dgm:spPr/>
      <dgm:t>
        <a:bodyPr/>
        <a:lstStyle/>
        <a:p>
          <a:endParaRPr lang="en-US">
            <a:latin typeface="IBM Plex Sans" panose="020B0503050203000203" pitchFamily="34" charset="0"/>
          </a:endParaRPr>
        </a:p>
      </dgm:t>
    </dgm:pt>
    <dgm:pt modelId="{65BDB278-1FEC-FE44-9C09-1B56CA5CC94C}" type="parTrans" cxnId="{48094DBC-79D8-6B4B-84D6-4598D9E93A0F}">
      <dgm:prSet/>
      <dgm:spPr/>
      <dgm:t>
        <a:bodyPr/>
        <a:lstStyle/>
        <a:p>
          <a:endParaRPr lang="en-US">
            <a:latin typeface="IBM Plex Sans" panose="020B0503050203000203" pitchFamily="34" charset="0"/>
          </a:endParaRPr>
        </a:p>
      </dgm:t>
    </dgm:pt>
    <dgm:pt modelId="{2231495E-0205-C74D-8425-1FE7873DBE2C}">
      <dgm:prSet phldrT="[Text]"/>
      <dgm:spPr/>
      <dgm:t>
        <a:bodyPr/>
        <a:lstStyle/>
        <a:p>
          <a:r>
            <a:rPr lang="en-US" b="1" dirty="0">
              <a:solidFill>
                <a:schemeClr val="accent1">
                  <a:lumMod val="75000"/>
                </a:schemeClr>
              </a:solidFill>
              <a:latin typeface="IBM Plex Sans" panose="020B0503050203000203" pitchFamily="34" charset="0"/>
            </a:rPr>
            <a:t>Business Understanding</a:t>
          </a:r>
        </a:p>
      </dgm:t>
    </dgm:pt>
    <dgm:pt modelId="{FC86F0DA-B31C-6249-BAAF-A946E5326679}" type="sibTrans" cxnId="{99D1384C-A6E1-F444-9384-BD8209F33666}">
      <dgm:prSet/>
      <dgm:spPr/>
      <dgm:t>
        <a:bodyPr/>
        <a:lstStyle/>
        <a:p>
          <a:endParaRPr lang="en-US">
            <a:latin typeface="IBM Plex Sans" panose="020B0503050203000203" pitchFamily="34" charset="0"/>
          </a:endParaRPr>
        </a:p>
      </dgm:t>
    </dgm:pt>
    <dgm:pt modelId="{A89D4F15-05D3-9F4D-AC55-426420911086}" type="parTrans" cxnId="{99D1384C-A6E1-F444-9384-BD8209F33666}">
      <dgm:prSet/>
      <dgm:spPr/>
      <dgm:t>
        <a:bodyPr/>
        <a:lstStyle/>
        <a:p>
          <a:endParaRPr lang="en-US">
            <a:latin typeface="IBM Plex Sans" panose="020B0503050203000203" pitchFamily="34" charset="0"/>
          </a:endParaRPr>
        </a:p>
      </dgm:t>
    </dgm:pt>
    <dgm:pt modelId="{1BCE94BA-035D-B542-BEA3-D5C73F3FC1C7}" type="pres">
      <dgm:prSet presAssocID="{A9F52226-DCB7-7942-98BC-C2DD5B78FB9E}" presName="Name0" presStyleCnt="0">
        <dgm:presLayoutVars>
          <dgm:chMax val="7"/>
          <dgm:chPref val="7"/>
          <dgm:dir/>
          <dgm:animLvl val="lvl"/>
        </dgm:presLayoutVars>
      </dgm:prSet>
      <dgm:spPr/>
    </dgm:pt>
    <dgm:pt modelId="{F6CC18DA-FA38-AE43-9B74-EF5DB2C66D7F}" type="pres">
      <dgm:prSet presAssocID="{2231495E-0205-C74D-8425-1FE7873DBE2C}" presName="Accent1" presStyleCnt="0"/>
      <dgm:spPr/>
    </dgm:pt>
    <dgm:pt modelId="{969E4806-ABF7-0C4E-BCBB-C833F23AB3FF}" type="pres">
      <dgm:prSet presAssocID="{2231495E-0205-C74D-8425-1FE7873DBE2C}" presName="Accent" presStyleLbl="node1" presStyleIdx="0" presStyleCnt="6"/>
      <dgm:spPr>
        <a:solidFill>
          <a:schemeClr val="accent1">
            <a:lumMod val="60000"/>
            <a:lumOff val="40000"/>
          </a:schemeClr>
        </a:solidFill>
      </dgm:spPr>
    </dgm:pt>
    <dgm:pt modelId="{29F4AF27-96CF-F24D-ACCA-BE1D9E833BA9}" type="pres">
      <dgm:prSet presAssocID="{2231495E-0205-C74D-8425-1FE7873DBE2C}" presName="Parent1" presStyleLbl="revTx" presStyleIdx="0" presStyleCnt="6">
        <dgm:presLayoutVars>
          <dgm:chMax val="1"/>
          <dgm:chPref val="1"/>
          <dgm:bulletEnabled val="1"/>
        </dgm:presLayoutVars>
      </dgm:prSet>
      <dgm:spPr/>
    </dgm:pt>
    <dgm:pt modelId="{DBA91A09-3499-AC48-A2D3-295243F5EA63}" type="pres">
      <dgm:prSet presAssocID="{663E3E8D-6FB0-7A4F-B6B2-502539FF4AAC}" presName="Accent2" presStyleCnt="0"/>
      <dgm:spPr/>
    </dgm:pt>
    <dgm:pt modelId="{57D19586-0334-0842-99A5-C6330F0D2410}" type="pres">
      <dgm:prSet presAssocID="{663E3E8D-6FB0-7A4F-B6B2-502539FF4AAC}" presName="Accent" presStyleLbl="node1" presStyleIdx="1" presStyleCnt="6"/>
      <dgm:spPr>
        <a:solidFill>
          <a:schemeClr val="accent1">
            <a:lumMod val="60000"/>
            <a:lumOff val="40000"/>
          </a:schemeClr>
        </a:solidFill>
      </dgm:spPr>
    </dgm:pt>
    <dgm:pt modelId="{4A06FCD0-82D9-2842-B2DE-E6BDDFC11DA9}" type="pres">
      <dgm:prSet presAssocID="{663E3E8D-6FB0-7A4F-B6B2-502539FF4AAC}" presName="Parent2" presStyleLbl="revTx" presStyleIdx="1" presStyleCnt="6">
        <dgm:presLayoutVars>
          <dgm:chMax val="1"/>
          <dgm:chPref val="1"/>
          <dgm:bulletEnabled val="1"/>
        </dgm:presLayoutVars>
      </dgm:prSet>
      <dgm:spPr/>
    </dgm:pt>
    <dgm:pt modelId="{AD5D75D1-2923-8243-82B3-B229CD650009}" type="pres">
      <dgm:prSet presAssocID="{6D06CDE1-9465-1044-91FE-4D0E6E24FF2B}" presName="Accent3" presStyleCnt="0"/>
      <dgm:spPr/>
    </dgm:pt>
    <dgm:pt modelId="{627823C9-4A2D-2B4D-A02E-117B94C3DDD9}" type="pres">
      <dgm:prSet presAssocID="{6D06CDE1-9465-1044-91FE-4D0E6E24FF2B}" presName="Accent" presStyleLbl="node1" presStyleIdx="2" presStyleCnt="6"/>
      <dgm:spPr>
        <a:solidFill>
          <a:schemeClr val="accent1">
            <a:lumMod val="60000"/>
            <a:lumOff val="40000"/>
          </a:schemeClr>
        </a:solidFill>
      </dgm:spPr>
    </dgm:pt>
    <dgm:pt modelId="{7EA8C1E4-729D-0C4F-A7F8-32F8EA582FA6}" type="pres">
      <dgm:prSet presAssocID="{6D06CDE1-9465-1044-91FE-4D0E6E24FF2B}" presName="Parent3" presStyleLbl="revTx" presStyleIdx="2" presStyleCnt="6">
        <dgm:presLayoutVars>
          <dgm:chMax val="1"/>
          <dgm:chPref val="1"/>
          <dgm:bulletEnabled val="1"/>
        </dgm:presLayoutVars>
      </dgm:prSet>
      <dgm:spPr/>
    </dgm:pt>
    <dgm:pt modelId="{5632F910-835C-1040-A35A-2C41DD32FE16}" type="pres">
      <dgm:prSet presAssocID="{38B4C156-5CA9-5442-BCD3-14CCA825382F}" presName="Accent4" presStyleCnt="0"/>
      <dgm:spPr/>
    </dgm:pt>
    <dgm:pt modelId="{4AE30F9B-8E2A-3D4D-AFF6-CFFA9FE1F4C9}" type="pres">
      <dgm:prSet presAssocID="{38B4C156-5CA9-5442-BCD3-14CCA825382F}" presName="Accent" presStyleLbl="node1" presStyleIdx="3" presStyleCnt="6"/>
      <dgm:spPr>
        <a:solidFill>
          <a:schemeClr val="accent1">
            <a:lumMod val="60000"/>
            <a:lumOff val="40000"/>
          </a:schemeClr>
        </a:solidFill>
      </dgm:spPr>
    </dgm:pt>
    <dgm:pt modelId="{C0514857-F245-B24F-86C5-55F8DFDF498D}" type="pres">
      <dgm:prSet presAssocID="{38B4C156-5CA9-5442-BCD3-14CCA825382F}" presName="Parent4" presStyleLbl="revTx" presStyleIdx="3" presStyleCnt="6">
        <dgm:presLayoutVars>
          <dgm:chMax val="1"/>
          <dgm:chPref val="1"/>
          <dgm:bulletEnabled val="1"/>
        </dgm:presLayoutVars>
      </dgm:prSet>
      <dgm:spPr/>
    </dgm:pt>
    <dgm:pt modelId="{C5402F5E-BE95-1F4B-A29C-59C4DB38EEC4}" type="pres">
      <dgm:prSet presAssocID="{2CD3F726-B780-DB44-8093-5E5102EC9BEC}" presName="Accent5" presStyleCnt="0"/>
      <dgm:spPr/>
    </dgm:pt>
    <dgm:pt modelId="{DFC15BFA-5418-1F46-84E2-8E06D721D1D2}" type="pres">
      <dgm:prSet presAssocID="{2CD3F726-B780-DB44-8093-5E5102EC9BEC}" presName="Accent" presStyleLbl="node1" presStyleIdx="4" presStyleCnt="6"/>
      <dgm:spPr>
        <a:solidFill>
          <a:schemeClr val="accent1">
            <a:lumMod val="60000"/>
            <a:lumOff val="40000"/>
          </a:schemeClr>
        </a:solidFill>
      </dgm:spPr>
    </dgm:pt>
    <dgm:pt modelId="{C7E2FBCA-A0B3-2847-8674-D4CFBA76BC27}" type="pres">
      <dgm:prSet presAssocID="{2CD3F726-B780-DB44-8093-5E5102EC9BEC}" presName="Parent5" presStyleLbl="revTx" presStyleIdx="4" presStyleCnt="6">
        <dgm:presLayoutVars>
          <dgm:chMax val="1"/>
          <dgm:chPref val="1"/>
          <dgm:bulletEnabled val="1"/>
        </dgm:presLayoutVars>
      </dgm:prSet>
      <dgm:spPr/>
    </dgm:pt>
    <dgm:pt modelId="{A7007A5B-9BD9-104C-8251-71EEA0A9FFC3}" type="pres">
      <dgm:prSet presAssocID="{C26B1F4F-401B-5A48-A786-F8F76C56E869}" presName="Accent6" presStyleCnt="0"/>
      <dgm:spPr/>
    </dgm:pt>
    <dgm:pt modelId="{3C02347C-08D8-3B43-B0DE-E69BD40851F1}" type="pres">
      <dgm:prSet presAssocID="{C26B1F4F-401B-5A48-A786-F8F76C56E869}" presName="Accent" presStyleLbl="node1" presStyleIdx="5" presStyleCnt="6"/>
      <dgm:spPr>
        <a:solidFill>
          <a:schemeClr val="accent1">
            <a:lumMod val="60000"/>
            <a:lumOff val="40000"/>
          </a:schemeClr>
        </a:solidFill>
      </dgm:spPr>
    </dgm:pt>
    <dgm:pt modelId="{CBF96C1A-CAD3-584C-BE0D-2AB33BA0F650}" type="pres">
      <dgm:prSet presAssocID="{C26B1F4F-401B-5A48-A786-F8F76C56E869}" presName="Parent6" presStyleLbl="revTx" presStyleIdx="5" presStyleCnt="6">
        <dgm:presLayoutVars>
          <dgm:chMax val="1"/>
          <dgm:chPref val="1"/>
          <dgm:bulletEnabled val="1"/>
        </dgm:presLayoutVars>
      </dgm:prSet>
      <dgm:spPr/>
    </dgm:pt>
  </dgm:ptLst>
  <dgm:cxnLst>
    <dgm:cxn modelId="{5479B716-53E3-4F41-BA78-52F2DBD5F788}" type="presOf" srcId="{C26B1F4F-401B-5A48-A786-F8F76C56E869}" destId="{CBF96C1A-CAD3-584C-BE0D-2AB33BA0F650}" srcOrd="0" destOrd="0" presId="urn:microsoft.com/office/officeart/2009/layout/CircleArrowProcess"/>
    <dgm:cxn modelId="{46CD3C34-D342-104E-A483-AE6E014BD3A3}" type="presOf" srcId="{38B4C156-5CA9-5442-BCD3-14CCA825382F}" destId="{C0514857-F245-B24F-86C5-55F8DFDF498D}" srcOrd="0" destOrd="0" presId="urn:microsoft.com/office/officeart/2009/layout/CircleArrowProcess"/>
    <dgm:cxn modelId="{A908CB41-344B-A648-BC89-0D68AE284331}" srcId="{A9F52226-DCB7-7942-98BC-C2DD5B78FB9E}" destId="{2CD3F726-B780-DB44-8093-5E5102EC9BEC}" srcOrd="4" destOrd="0" parTransId="{5AFB6EB4-EF08-6B40-89E1-1816CF18D5D0}" sibTransId="{D3E953E1-AC1D-C34D-ABCE-F99CEAADF22E}"/>
    <dgm:cxn modelId="{99D1384C-A6E1-F444-9384-BD8209F33666}" srcId="{A9F52226-DCB7-7942-98BC-C2DD5B78FB9E}" destId="{2231495E-0205-C74D-8425-1FE7873DBE2C}" srcOrd="0" destOrd="0" parTransId="{A89D4F15-05D3-9F4D-AC55-426420911086}" sibTransId="{FC86F0DA-B31C-6249-BAAF-A946E5326679}"/>
    <dgm:cxn modelId="{772A055A-4B53-A543-B6F9-A5D8FF6C7EA0}" srcId="{A9F52226-DCB7-7942-98BC-C2DD5B78FB9E}" destId="{38B4C156-5CA9-5442-BCD3-14CCA825382F}" srcOrd="3" destOrd="0" parTransId="{901B150C-5D46-9148-B40F-1133FD914D88}" sibTransId="{5A98D86D-E1F0-9D40-850F-B94B7CD74539}"/>
    <dgm:cxn modelId="{9AB52580-2C65-C140-A594-0566935054A5}" type="presOf" srcId="{6D06CDE1-9465-1044-91FE-4D0E6E24FF2B}" destId="{7EA8C1E4-729D-0C4F-A7F8-32F8EA582FA6}" srcOrd="0" destOrd="0" presId="urn:microsoft.com/office/officeart/2009/layout/CircleArrowProcess"/>
    <dgm:cxn modelId="{B7E6439A-4CF6-3447-AF3C-73E052EA9D1E}" srcId="{A9F52226-DCB7-7942-98BC-C2DD5B78FB9E}" destId="{6D06CDE1-9465-1044-91FE-4D0E6E24FF2B}" srcOrd="2" destOrd="0" parTransId="{EEA7B125-FB2D-114F-A2F0-DCE4EA7F7686}" sibTransId="{1339DF2E-6499-5F4D-AC5F-1CE24B5C4C90}"/>
    <dgm:cxn modelId="{A86E469B-2BA4-EF4C-89A8-43A347192E27}" type="presOf" srcId="{2231495E-0205-C74D-8425-1FE7873DBE2C}" destId="{29F4AF27-96CF-F24D-ACCA-BE1D9E833BA9}" srcOrd="0" destOrd="0" presId="urn:microsoft.com/office/officeart/2009/layout/CircleArrowProcess"/>
    <dgm:cxn modelId="{7CA85AB3-9BB7-BC4C-A693-1BAB2DE5770C}" type="presOf" srcId="{663E3E8D-6FB0-7A4F-B6B2-502539FF4AAC}" destId="{4A06FCD0-82D9-2842-B2DE-E6BDDFC11DA9}" srcOrd="0" destOrd="0" presId="urn:microsoft.com/office/officeart/2009/layout/CircleArrowProcess"/>
    <dgm:cxn modelId="{48094DBC-79D8-6B4B-84D6-4598D9E93A0F}" srcId="{A9F52226-DCB7-7942-98BC-C2DD5B78FB9E}" destId="{663E3E8D-6FB0-7A4F-B6B2-502539FF4AAC}" srcOrd="1" destOrd="0" parTransId="{65BDB278-1FEC-FE44-9C09-1B56CA5CC94C}" sibTransId="{689468DB-7209-D542-8F24-A9B0F538FE3E}"/>
    <dgm:cxn modelId="{5BE4BBC4-9E87-2543-91CE-B290D96BDD12}" type="presOf" srcId="{2CD3F726-B780-DB44-8093-5E5102EC9BEC}" destId="{C7E2FBCA-A0B3-2847-8674-D4CFBA76BC27}" srcOrd="0" destOrd="0" presId="urn:microsoft.com/office/officeart/2009/layout/CircleArrowProcess"/>
    <dgm:cxn modelId="{0F9D44D6-826C-0144-86A5-C117614DFE6D}" srcId="{A9F52226-DCB7-7942-98BC-C2DD5B78FB9E}" destId="{C26B1F4F-401B-5A48-A786-F8F76C56E869}" srcOrd="5" destOrd="0" parTransId="{045219D1-919F-754A-8090-C462C24C7E2F}" sibTransId="{E47E2B51-482F-4E4E-A8F0-BFA1C2072CDD}"/>
    <dgm:cxn modelId="{DB7474F3-D8C1-1F45-8ADE-A65AF5D9B75A}" type="presOf" srcId="{A9F52226-DCB7-7942-98BC-C2DD5B78FB9E}" destId="{1BCE94BA-035D-B542-BEA3-D5C73F3FC1C7}" srcOrd="0" destOrd="0" presId="urn:microsoft.com/office/officeart/2009/layout/CircleArrowProcess"/>
    <dgm:cxn modelId="{52E18332-6E91-314C-9AF3-D6AAEC90C884}" type="presParOf" srcId="{1BCE94BA-035D-B542-BEA3-D5C73F3FC1C7}" destId="{F6CC18DA-FA38-AE43-9B74-EF5DB2C66D7F}" srcOrd="0" destOrd="0" presId="urn:microsoft.com/office/officeart/2009/layout/CircleArrowProcess"/>
    <dgm:cxn modelId="{09BC1695-67BE-874B-B143-0A529ABD37BF}" type="presParOf" srcId="{F6CC18DA-FA38-AE43-9B74-EF5DB2C66D7F}" destId="{969E4806-ABF7-0C4E-BCBB-C833F23AB3FF}" srcOrd="0" destOrd="0" presId="urn:microsoft.com/office/officeart/2009/layout/CircleArrowProcess"/>
    <dgm:cxn modelId="{DFA65FC6-4C86-3F44-9911-36CF5967400F}" type="presParOf" srcId="{1BCE94BA-035D-B542-BEA3-D5C73F3FC1C7}" destId="{29F4AF27-96CF-F24D-ACCA-BE1D9E833BA9}" srcOrd="1" destOrd="0" presId="urn:microsoft.com/office/officeart/2009/layout/CircleArrowProcess"/>
    <dgm:cxn modelId="{6AD26822-A20D-254B-99AD-DE12A27F4B80}" type="presParOf" srcId="{1BCE94BA-035D-B542-BEA3-D5C73F3FC1C7}" destId="{DBA91A09-3499-AC48-A2D3-295243F5EA63}" srcOrd="2" destOrd="0" presId="urn:microsoft.com/office/officeart/2009/layout/CircleArrowProcess"/>
    <dgm:cxn modelId="{CBA6282B-C7AC-2748-9F94-EBBAD62EBF4F}" type="presParOf" srcId="{DBA91A09-3499-AC48-A2D3-295243F5EA63}" destId="{57D19586-0334-0842-99A5-C6330F0D2410}" srcOrd="0" destOrd="0" presId="urn:microsoft.com/office/officeart/2009/layout/CircleArrowProcess"/>
    <dgm:cxn modelId="{8962F7F7-F964-7F40-BF86-DF87CA6BCAEC}" type="presParOf" srcId="{1BCE94BA-035D-B542-BEA3-D5C73F3FC1C7}" destId="{4A06FCD0-82D9-2842-B2DE-E6BDDFC11DA9}" srcOrd="3" destOrd="0" presId="urn:microsoft.com/office/officeart/2009/layout/CircleArrowProcess"/>
    <dgm:cxn modelId="{28F63187-E78E-D74F-B38B-C6F126C70317}" type="presParOf" srcId="{1BCE94BA-035D-B542-BEA3-D5C73F3FC1C7}" destId="{AD5D75D1-2923-8243-82B3-B229CD650009}" srcOrd="4" destOrd="0" presId="urn:microsoft.com/office/officeart/2009/layout/CircleArrowProcess"/>
    <dgm:cxn modelId="{BB83512F-07E8-A142-94FA-678C78658F26}" type="presParOf" srcId="{AD5D75D1-2923-8243-82B3-B229CD650009}" destId="{627823C9-4A2D-2B4D-A02E-117B94C3DDD9}" srcOrd="0" destOrd="0" presId="urn:microsoft.com/office/officeart/2009/layout/CircleArrowProcess"/>
    <dgm:cxn modelId="{D2E376D1-56FB-7A48-AB9F-2C844196BB5D}" type="presParOf" srcId="{1BCE94BA-035D-B542-BEA3-D5C73F3FC1C7}" destId="{7EA8C1E4-729D-0C4F-A7F8-32F8EA582FA6}" srcOrd="5" destOrd="0" presId="urn:microsoft.com/office/officeart/2009/layout/CircleArrowProcess"/>
    <dgm:cxn modelId="{F42571DE-9885-684C-AEE0-66987334366C}" type="presParOf" srcId="{1BCE94BA-035D-B542-BEA3-D5C73F3FC1C7}" destId="{5632F910-835C-1040-A35A-2C41DD32FE16}" srcOrd="6" destOrd="0" presId="urn:microsoft.com/office/officeart/2009/layout/CircleArrowProcess"/>
    <dgm:cxn modelId="{4DED37ED-335E-9D4D-86C5-CD2D5A4AD424}" type="presParOf" srcId="{5632F910-835C-1040-A35A-2C41DD32FE16}" destId="{4AE30F9B-8E2A-3D4D-AFF6-CFFA9FE1F4C9}" srcOrd="0" destOrd="0" presId="urn:microsoft.com/office/officeart/2009/layout/CircleArrowProcess"/>
    <dgm:cxn modelId="{2A07BDF0-030F-FA47-8F53-E174AD4B1FEC}" type="presParOf" srcId="{1BCE94BA-035D-B542-BEA3-D5C73F3FC1C7}" destId="{C0514857-F245-B24F-86C5-55F8DFDF498D}" srcOrd="7" destOrd="0" presId="urn:microsoft.com/office/officeart/2009/layout/CircleArrowProcess"/>
    <dgm:cxn modelId="{A72EAEC3-E8BD-2A4E-AD67-FC0F41666D68}" type="presParOf" srcId="{1BCE94BA-035D-B542-BEA3-D5C73F3FC1C7}" destId="{C5402F5E-BE95-1F4B-A29C-59C4DB38EEC4}" srcOrd="8" destOrd="0" presId="urn:microsoft.com/office/officeart/2009/layout/CircleArrowProcess"/>
    <dgm:cxn modelId="{43F0F2B7-E766-FB4A-BFF7-4D02EDF28021}" type="presParOf" srcId="{C5402F5E-BE95-1F4B-A29C-59C4DB38EEC4}" destId="{DFC15BFA-5418-1F46-84E2-8E06D721D1D2}" srcOrd="0" destOrd="0" presId="urn:microsoft.com/office/officeart/2009/layout/CircleArrowProcess"/>
    <dgm:cxn modelId="{EE862637-3B03-5F4E-B3B5-B8BABAEA15BB}" type="presParOf" srcId="{1BCE94BA-035D-B542-BEA3-D5C73F3FC1C7}" destId="{C7E2FBCA-A0B3-2847-8674-D4CFBA76BC27}" srcOrd="9" destOrd="0" presId="urn:microsoft.com/office/officeart/2009/layout/CircleArrowProcess"/>
    <dgm:cxn modelId="{5275E912-DDE3-AA45-96EA-046AC113CFD4}" type="presParOf" srcId="{1BCE94BA-035D-B542-BEA3-D5C73F3FC1C7}" destId="{A7007A5B-9BD9-104C-8251-71EEA0A9FFC3}" srcOrd="10" destOrd="0" presId="urn:microsoft.com/office/officeart/2009/layout/CircleArrowProcess"/>
    <dgm:cxn modelId="{7453226A-17B8-AB43-9839-FABA3761A1B3}" type="presParOf" srcId="{A7007A5B-9BD9-104C-8251-71EEA0A9FFC3}" destId="{3C02347C-08D8-3B43-B0DE-E69BD40851F1}" srcOrd="0" destOrd="0" presId="urn:microsoft.com/office/officeart/2009/layout/CircleArrowProcess"/>
    <dgm:cxn modelId="{08F17564-E937-0844-A001-C2C8770494B5}" type="presParOf" srcId="{1BCE94BA-035D-B542-BEA3-D5C73F3FC1C7}" destId="{CBF96C1A-CAD3-584C-BE0D-2AB33BA0F650}"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9F52226-DCB7-7942-98BC-C2DD5B78FB9E}"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6D06CDE1-9465-1044-91FE-4D0E6E24FF2B}">
      <dgm:prSet phldrT="[Text]"/>
      <dgm:spPr/>
      <dgm:t>
        <a:bodyPr/>
        <a:lstStyle/>
        <a:p>
          <a:r>
            <a:rPr lang="en-US" b="1" dirty="0">
              <a:solidFill>
                <a:schemeClr val="accent1">
                  <a:lumMod val="75000"/>
                </a:schemeClr>
              </a:solidFill>
              <a:latin typeface="IBM Plex Sans" panose="020B0503050203000203" pitchFamily="34" charset="0"/>
            </a:rPr>
            <a:t>Model Development</a:t>
          </a:r>
        </a:p>
      </dgm:t>
    </dgm:pt>
    <dgm:pt modelId="{EEA7B125-FB2D-114F-A2F0-DCE4EA7F7686}" type="parTrans" cxnId="{B7E6439A-4CF6-3447-AF3C-73E052EA9D1E}">
      <dgm:prSet/>
      <dgm:spPr/>
      <dgm:t>
        <a:bodyPr/>
        <a:lstStyle/>
        <a:p>
          <a:endParaRPr lang="en-US">
            <a:latin typeface="IBM Plex Sans" panose="020B0503050203000203" pitchFamily="34" charset="0"/>
          </a:endParaRPr>
        </a:p>
      </dgm:t>
    </dgm:pt>
    <dgm:pt modelId="{1339DF2E-6499-5F4D-AC5F-1CE24B5C4C90}" type="sibTrans" cxnId="{B7E6439A-4CF6-3447-AF3C-73E052EA9D1E}">
      <dgm:prSet/>
      <dgm:spPr/>
      <dgm:t>
        <a:bodyPr/>
        <a:lstStyle/>
        <a:p>
          <a:endParaRPr lang="en-US">
            <a:latin typeface="IBM Plex Sans" panose="020B0503050203000203" pitchFamily="34" charset="0"/>
          </a:endParaRPr>
        </a:p>
      </dgm:t>
    </dgm:pt>
    <dgm:pt modelId="{38B4C156-5CA9-5442-BCD3-14CCA825382F}">
      <dgm:prSet phldrT="[Text]"/>
      <dgm:spPr/>
      <dgm:t>
        <a:bodyPr/>
        <a:lstStyle/>
        <a:p>
          <a:r>
            <a:rPr lang="en-US" b="1" dirty="0">
              <a:solidFill>
                <a:schemeClr val="accent1">
                  <a:lumMod val="75000"/>
                </a:schemeClr>
              </a:solidFill>
              <a:latin typeface="IBM Plex Sans" panose="020B0503050203000203" pitchFamily="34" charset="0"/>
            </a:rPr>
            <a:t>Model Validation</a:t>
          </a:r>
        </a:p>
      </dgm:t>
    </dgm:pt>
    <dgm:pt modelId="{901B150C-5D46-9148-B40F-1133FD914D88}" type="parTrans" cxnId="{772A055A-4B53-A543-B6F9-A5D8FF6C7EA0}">
      <dgm:prSet/>
      <dgm:spPr/>
      <dgm:t>
        <a:bodyPr/>
        <a:lstStyle/>
        <a:p>
          <a:endParaRPr lang="en-US">
            <a:latin typeface="IBM Plex Sans" panose="020B0503050203000203" pitchFamily="34" charset="0"/>
          </a:endParaRPr>
        </a:p>
      </dgm:t>
    </dgm:pt>
    <dgm:pt modelId="{5A98D86D-E1F0-9D40-850F-B94B7CD74539}" type="sibTrans" cxnId="{772A055A-4B53-A543-B6F9-A5D8FF6C7EA0}">
      <dgm:prSet/>
      <dgm:spPr/>
      <dgm:t>
        <a:bodyPr/>
        <a:lstStyle/>
        <a:p>
          <a:endParaRPr lang="en-US">
            <a:latin typeface="IBM Plex Sans" panose="020B0503050203000203" pitchFamily="34" charset="0"/>
          </a:endParaRPr>
        </a:p>
      </dgm:t>
    </dgm:pt>
    <dgm:pt modelId="{2CD3F726-B780-DB44-8093-5E5102EC9BEC}">
      <dgm:prSet phldrT="[Text]"/>
      <dgm:spPr/>
      <dgm:t>
        <a:bodyPr/>
        <a:lstStyle/>
        <a:p>
          <a:r>
            <a:rPr lang="en-US" b="1" dirty="0">
              <a:solidFill>
                <a:schemeClr val="accent1">
                  <a:lumMod val="75000"/>
                </a:schemeClr>
              </a:solidFill>
              <a:latin typeface="IBM Plex Sans" panose="020B0503050203000203" pitchFamily="34" charset="0"/>
            </a:rPr>
            <a:t>Deployment</a:t>
          </a:r>
        </a:p>
      </dgm:t>
    </dgm:pt>
    <dgm:pt modelId="{5AFB6EB4-EF08-6B40-89E1-1816CF18D5D0}" type="parTrans" cxnId="{A908CB41-344B-A648-BC89-0D68AE284331}">
      <dgm:prSet/>
      <dgm:spPr/>
      <dgm:t>
        <a:bodyPr/>
        <a:lstStyle/>
        <a:p>
          <a:endParaRPr lang="en-US">
            <a:latin typeface="IBM Plex Sans" panose="020B0503050203000203" pitchFamily="34" charset="0"/>
          </a:endParaRPr>
        </a:p>
      </dgm:t>
    </dgm:pt>
    <dgm:pt modelId="{D3E953E1-AC1D-C34D-ABCE-F99CEAADF22E}" type="sibTrans" cxnId="{A908CB41-344B-A648-BC89-0D68AE284331}">
      <dgm:prSet/>
      <dgm:spPr/>
      <dgm:t>
        <a:bodyPr/>
        <a:lstStyle/>
        <a:p>
          <a:endParaRPr lang="en-US">
            <a:latin typeface="IBM Plex Sans" panose="020B0503050203000203" pitchFamily="34" charset="0"/>
          </a:endParaRPr>
        </a:p>
      </dgm:t>
    </dgm:pt>
    <dgm:pt modelId="{C26B1F4F-401B-5A48-A786-F8F76C56E869}">
      <dgm:prSet/>
      <dgm:spPr/>
      <dgm:t>
        <a:bodyPr/>
        <a:lstStyle/>
        <a:p>
          <a:r>
            <a:rPr lang="en-US" b="1" dirty="0">
              <a:solidFill>
                <a:schemeClr val="accent1">
                  <a:lumMod val="75000"/>
                </a:schemeClr>
              </a:solidFill>
              <a:latin typeface="IBM Plex Sans" panose="020B0503050203000203" pitchFamily="34" charset="0"/>
            </a:rPr>
            <a:t>Monitor &amp; Optimize</a:t>
          </a:r>
        </a:p>
      </dgm:t>
    </dgm:pt>
    <dgm:pt modelId="{045219D1-919F-754A-8090-C462C24C7E2F}" type="parTrans" cxnId="{0F9D44D6-826C-0144-86A5-C117614DFE6D}">
      <dgm:prSet/>
      <dgm:spPr/>
      <dgm:t>
        <a:bodyPr/>
        <a:lstStyle/>
        <a:p>
          <a:endParaRPr lang="en-US">
            <a:latin typeface="IBM Plex Sans" panose="020B0503050203000203" pitchFamily="34" charset="0"/>
          </a:endParaRPr>
        </a:p>
      </dgm:t>
    </dgm:pt>
    <dgm:pt modelId="{E47E2B51-482F-4E4E-A8F0-BFA1C2072CDD}" type="sibTrans" cxnId="{0F9D44D6-826C-0144-86A5-C117614DFE6D}">
      <dgm:prSet/>
      <dgm:spPr/>
      <dgm:t>
        <a:bodyPr/>
        <a:lstStyle/>
        <a:p>
          <a:endParaRPr lang="en-US">
            <a:latin typeface="IBM Plex Sans" panose="020B0503050203000203" pitchFamily="34" charset="0"/>
          </a:endParaRPr>
        </a:p>
      </dgm:t>
    </dgm:pt>
    <dgm:pt modelId="{663E3E8D-6FB0-7A4F-B6B2-502539FF4AAC}">
      <dgm:prSet phldrT="[Text]"/>
      <dgm:spPr/>
      <dgm:t>
        <a:bodyPr/>
        <a:lstStyle/>
        <a:p>
          <a:r>
            <a:rPr lang="en-US" b="1" dirty="0">
              <a:solidFill>
                <a:schemeClr val="accent1">
                  <a:lumMod val="75000"/>
                </a:schemeClr>
              </a:solidFill>
              <a:latin typeface="IBM Plex Sans" panose="020B0503050203000203" pitchFamily="34" charset="0"/>
            </a:rPr>
            <a:t>Data Acquisition &amp; Preparation</a:t>
          </a:r>
        </a:p>
      </dgm:t>
    </dgm:pt>
    <dgm:pt modelId="{689468DB-7209-D542-8F24-A9B0F538FE3E}" type="sibTrans" cxnId="{48094DBC-79D8-6B4B-84D6-4598D9E93A0F}">
      <dgm:prSet/>
      <dgm:spPr/>
      <dgm:t>
        <a:bodyPr/>
        <a:lstStyle/>
        <a:p>
          <a:endParaRPr lang="en-US">
            <a:latin typeface="IBM Plex Sans" panose="020B0503050203000203" pitchFamily="34" charset="0"/>
          </a:endParaRPr>
        </a:p>
      </dgm:t>
    </dgm:pt>
    <dgm:pt modelId="{65BDB278-1FEC-FE44-9C09-1B56CA5CC94C}" type="parTrans" cxnId="{48094DBC-79D8-6B4B-84D6-4598D9E93A0F}">
      <dgm:prSet/>
      <dgm:spPr/>
      <dgm:t>
        <a:bodyPr/>
        <a:lstStyle/>
        <a:p>
          <a:endParaRPr lang="en-US">
            <a:latin typeface="IBM Plex Sans" panose="020B0503050203000203" pitchFamily="34" charset="0"/>
          </a:endParaRPr>
        </a:p>
      </dgm:t>
    </dgm:pt>
    <dgm:pt modelId="{2231495E-0205-C74D-8425-1FE7873DBE2C}">
      <dgm:prSet phldrT="[Text]"/>
      <dgm:spPr/>
      <dgm:t>
        <a:bodyPr/>
        <a:lstStyle/>
        <a:p>
          <a:r>
            <a:rPr lang="en-US" b="1" dirty="0">
              <a:solidFill>
                <a:schemeClr val="accent1">
                  <a:lumMod val="75000"/>
                </a:schemeClr>
              </a:solidFill>
              <a:latin typeface="IBM Plex Sans" panose="020B0503050203000203" pitchFamily="34" charset="0"/>
            </a:rPr>
            <a:t>Business Understanding</a:t>
          </a:r>
        </a:p>
      </dgm:t>
    </dgm:pt>
    <dgm:pt modelId="{FC86F0DA-B31C-6249-BAAF-A946E5326679}" type="sibTrans" cxnId="{99D1384C-A6E1-F444-9384-BD8209F33666}">
      <dgm:prSet/>
      <dgm:spPr/>
      <dgm:t>
        <a:bodyPr/>
        <a:lstStyle/>
        <a:p>
          <a:endParaRPr lang="en-US">
            <a:latin typeface="IBM Plex Sans" panose="020B0503050203000203" pitchFamily="34" charset="0"/>
          </a:endParaRPr>
        </a:p>
      </dgm:t>
    </dgm:pt>
    <dgm:pt modelId="{A89D4F15-05D3-9F4D-AC55-426420911086}" type="parTrans" cxnId="{99D1384C-A6E1-F444-9384-BD8209F33666}">
      <dgm:prSet/>
      <dgm:spPr/>
      <dgm:t>
        <a:bodyPr/>
        <a:lstStyle/>
        <a:p>
          <a:endParaRPr lang="en-US">
            <a:latin typeface="IBM Plex Sans" panose="020B0503050203000203" pitchFamily="34" charset="0"/>
          </a:endParaRPr>
        </a:p>
      </dgm:t>
    </dgm:pt>
    <dgm:pt modelId="{1BCE94BA-035D-B542-BEA3-D5C73F3FC1C7}" type="pres">
      <dgm:prSet presAssocID="{A9F52226-DCB7-7942-98BC-C2DD5B78FB9E}" presName="Name0" presStyleCnt="0">
        <dgm:presLayoutVars>
          <dgm:chMax val="7"/>
          <dgm:chPref val="7"/>
          <dgm:dir/>
          <dgm:animLvl val="lvl"/>
        </dgm:presLayoutVars>
      </dgm:prSet>
      <dgm:spPr/>
    </dgm:pt>
    <dgm:pt modelId="{F6CC18DA-FA38-AE43-9B74-EF5DB2C66D7F}" type="pres">
      <dgm:prSet presAssocID="{2231495E-0205-C74D-8425-1FE7873DBE2C}" presName="Accent1" presStyleCnt="0"/>
      <dgm:spPr/>
    </dgm:pt>
    <dgm:pt modelId="{969E4806-ABF7-0C4E-BCBB-C833F23AB3FF}" type="pres">
      <dgm:prSet presAssocID="{2231495E-0205-C74D-8425-1FE7873DBE2C}" presName="Accent" presStyleLbl="node1" presStyleIdx="0" presStyleCnt="6"/>
      <dgm:spPr>
        <a:solidFill>
          <a:schemeClr val="accent1">
            <a:lumMod val="60000"/>
            <a:lumOff val="40000"/>
          </a:schemeClr>
        </a:solidFill>
      </dgm:spPr>
    </dgm:pt>
    <dgm:pt modelId="{29F4AF27-96CF-F24D-ACCA-BE1D9E833BA9}" type="pres">
      <dgm:prSet presAssocID="{2231495E-0205-C74D-8425-1FE7873DBE2C}" presName="Parent1" presStyleLbl="revTx" presStyleIdx="0" presStyleCnt="6">
        <dgm:presLayoutVars>
          <dgm:chMax val="1"/>
          <dgm:chPref val="1"/>
          <dgm:bulletEnabled val="1"/>
        </dgm:presLayoutVars>
      </dgm:prSet>
      <dgm:spPr/>
    </dgm:pt>
    <dgm:pt modelId="{DBA91A09-3499-AC48-A2D3-295243F5EA63}" type="pres">
      <dgm:prSet presAssocID="{663E3E8D-6FB0-7A4F-B6B2-502539FF4AAC}" presName="Accent2" presStyleCnt="0"/>
      <dgm:spPr/>
    </dgm:pt>
    <dgm:pt modelId="{57D19586-0334-0842-99A5-C6330F0D2410}" type="pres">
      <dgm:prSet presAssocID="{663E3E8D-6FB0-7A4F-B6B2-502539FF4AAC}" presName="Accent" presStyleLbl="node1" presStyleIdx="1" presStyleCnt="6"/>
      <dgm:spPr>
        <a:solidFill>
          <a:schemeClr val="accent1">
            <a:lumMod val="60000"/>
            <a:lumOff val="40000"/>
          </a:schemeClr>
        </a:solidFill>
      </dgm:spPr>
    </dgm:pt>
    <dgm:pt modelId="{4A06FCD0-82D9-2842-B2DE-E6BDDFC11DA9}" type="pres">
      <dgm:prSet presAssocID="{663E3E8D-6FB0-7A4F-B6B2-502539FF4AAC}" presName="Parent2" presStyleLbl="revTx" presStyleIdx="1" presStyleCnt="6">
        <dgm:presLayoutVars>
          <dgm:chMax val="1"/>
          <dgm:chPref val="1"/>
          <dgm:bulletEnabled val="1"/>
        </dgm:presLayoutVars>
      </dgm:prSet>
      <dgm:spPr/>
    </dgm:pt>
    <dgm:pt modelId="{AD5D75D1-2923-8243-82B3-B229CD650009}" type="pres">
      <dgm:prSet presAssocID="{6D06CDE1-9465-1044-91FE-4D0E6E24FF2B}" presName="Accent3" presStyleCnt="0"/>
      <dgm:spPr/>
    </dgm:pt>
    <dgm:pt modelId="{627823C9-4A2D-2B4D-A02E-117B94C3DDD9}" type="pres">
      <dgm:prSet presAssocID="{6D06CDE1-9465-1044-91FE-4D0E6E24FF2B}" presName="Accent" presStyleLbl="node1" presStyleIdx="2" presStyleCnt="6"/>
      <dgm:spPr>
        <a:solidFill>
          <a:schemeClr val="accent1">
            <a:lumMod val="60000"/>
            <a:lumOff val="40000"/>
          </a:schemeClr>
        </a:solidFill>
      </dgm:spPr>
    </dgm:pt>
    <dgm:pt modelId="{7EA8C1E4-729D-0C4F-A7F8-32F8EA582FA6}" type="pres">
      <dgm:prSet presAssocID="{6D06CDE1-9465-1044-91FE-4D0E6E24FF2B}" presName="Parent3" presStyleLbl="revTx" presStyleIdx="2" presStyleCnt="6">
        <dgm:presLayoutVars>
          <dgm:chMax val="1"/>
          <dgm:chPref val="1"/>
          <dgm:bulletEnabled val="1"/>
        </dgm:presLayoutVars>
      </dgm:prSet>
      <dgm:spPr/>
    </dgm:pt>
    <dgm:pt modelId="{5632F910-835C-1040-A35A-2C41DD32FE16}" type="pres">
      <dgm:prSet presAssocID="{38B4C156-5CA9-5442-BCD3-14CCA825382F}" presName="Accent4" presStyleCnt="0"/>
      <dgm:spPr/>
    </dgm:pt>
    <dgm:pt modelId="{4AE30F9B-8E2A-3D4D-AFF6-CFFA9FE1F4C9}" type="pres">
      <dgm:prSet presAssocID="{38B4C156-5CA9-5442-BCD3-14CCA825382F}" presName="Accent" presStyleLbl="node1" presStyleIdx="3" presStyleCnt="6"/>
      <dgm:spPr>
        <a:solidFill>
          <a:schemeClr val="accent1">
            <a:lumMod val="60000"/>
            <a:lumOff val="40000"/>
          </a:schemeClr>
        </a:solidFill>
      </dgm:spPr>
    </dgm:pt>
    <dgm:pt modelId="{C0514857-F245-B24F-86C5-55F8DFDF498D}" type="pres">
      <dgm:prSet presAssocID="{38B4C156-5CA9-5442-BCD3-14CCA825382F}" presName="Parent4" presStyleLbl="revTx" presStyleIdx="3" presStyleCnt="6">
        <dgm:presLayoutVars>
          <dgm:chMax val="1"/>
          <dgm:chPref val="1"/>
          <dgm:bulletEnabled val="1"/>
        </dgm:presLayoutVars>
      </dgm:prSet>
      <dgm:spPr/>
    </dgm:pt>
    <dgm:pt modelId="{C5402F5E-BE95-1F4B-A29C-59C4DB38EEC4}" type="pres">
      <dgm:prSet presAssocID="{2CD3F726-B780-DB44-8093-5E5102EC9BEC}" presName="Accent5" presStyleCnt="0"/>
      <dgm:spPr/>
    </dgm:pt>
    <dgm:pt modelId="{DFC15BFA-5418-1F46-84E2-8E06D721D1D2}" type="pres">
      <dgm:prSet presAssocID="{2CD3F726-B780-DB44-8093-5E5102EC9BEC}" presName="Accent" presStyleLbl="node1" presStyleIdx="4" presStyleCnt="6"/>
      <dgm:spPr>
        <a:solidFill>
          <a:schemeClr val="accent1">
            <a:lumMod val="60000"/>
            <a:lumOff val="40000"/>
          </a:schemeClr>
        </a:solidFill>
      </dgm:spPr>
    </dgm:pt>
    <dgm:pt modelId="{C7E2FBCA-A0B3-2847-8674-D4CFBA76BC27}" type="pres">
      <dgm:prSet presAssocID="{2CD3F726-B780-DB44-8093-5E5102EC9BEC}" presName="Parent5" presStyleLbl="revTx" presStyleIdx="4" presStyleCnt="6">
        <dgm:presLayoutVars>
          <dgm:chMax val="1"/>
          <dgm:chPref val="1"/>
          <dgm:bulletEnabled val="1"/>
        </dgm:presLayoutVars>
      </dgm:prSet>
      <dgm:spPr/>
    </dgm:pt>
    <dgm:pt modelId="{A7007A5B-9BD9-104C-8251-71EEA0A9FFC3}" type="pres">
      <dgm:prSet presAssocID="{C26B1F4F-401B-5A48-A786-F8F76C56E869}" presName="Accent6" presStyleCnt="0"/>
      <dgm:spPr/>
    </dgm:pt>
    <dgm:pt modelId="{3C02347C-08D8-3B43-B0DE-E69BD40851F1}" type="pres">
      <dgm:prSet presAssocID="{C26B1F4F-401B-5A48-A786-F8F76C56E869}" presName="Accent" presStyleLbl="node1" presStyleIdx="5" presStyleCnt="6"/>
      <dgm:spPr>
        <a:solidFill>
          <a:schemeClr val="accent1">
            <a:lumMod val="60000"/>
            <a:lumOff val="40000"/>
          </a:schemeClr>
        </a:solidFill>
      </dgm:spPr>
    </dgm:pt>
    <dgm:pt modelId="{CBF96C1A-CAD3-584C-BE0D-2AB33BA0F650}" type="pres">
      <dgm:prSet presAssocID="{C26B1F4F-401B-5A48-A786-F8F76C56E869}" presName="Parent6" presStyleLbl="revTx" presStyleIdx="5" presStyleCnt="6">
        <dgm:presLayoutVars>
          <dgm:chMax val="1"/>
          <dgm:chPref val="1"/>
          <dgm:bulletEnabled val="1"/>
        </dgm:presLayoutVars>
      </dgm:prSet>
      <dgm:spPr/>
    </dgm:pt>
  </dgm:ptLst>
  <dgm:cxnLst>
    <dgm:cxn modelId="{5479B716-53E3-4F41-BA78-52F2DBD5F788}" type="presOf" srcId="{C26B1F4F-401B-5A48-A786-F8F76C56E869}" destId="{CBF96C1A-CAD3-584C-BE0D-2AB33BA0F650}" srcOrd="0" destOrd="0" presId="urn:microsoft.com/office/officeart/2009/layout/CircleArrowProcess"/>
    <dgm:cxn modelId="{46CD3C34-D342-104E-A483-AE6E014BD3A3}" type="presOf" srcId="{38B4C156-5CA9-5442-BCD3-14CCA825382F}" destId="{C0514857-F245-B24F-86C5-55F8DFDF498D}" srcOrd="0" destOrd="0" presId="urn:microsoft.com/office/officeart/2009/layout/CircleArrowProcess"/>
    <dgm:cxn modelId="{A908CB41-344B-A648-BC89-0D68AE284331}" srcId="{A9F52226-DCB7-7942-98BC-C2DD5B78FB9E}" destId="{2CD3F726-B780-DB44-8093-5E5102EC9BEC}" srcOrd="4" destOrd="0" parTransId="{5AFB6EB4-EF08-6B40-89E1-1816CF18D5D0}" sibTransId="{D3E953E1-AC1D-C34D-ABCE-F99CEAADF22E}"/>
    <dgm:cxn modelId="{99D1384C-A6E1-F444-9384-BD8209F33666}" srcId="{A9F52226-DCB7-7942-98BC-C2DD5B78FB9E}" destId="{2231495E-0205-C74D-8425-1FE7873DBE2C}" srcOrd="0" destOrd="0" parTransId="{A89D4F15-05D3-9F4D-AC55-426420911086}" sibTransId="{FC86F0DA-B31C-6249-BAAF-A946E5326679}"/>
    <dgm:cxn modelId="{772A055A-4B53-A543-B6F9-A5D8FF6C7EA0}" srcId="{A9F52226-DCB7-7942-98BC-C2DD5B78FB9E}" destId="{38B4C156-5CA9-5442-BCD3-14CCA825382F}" srcOrd="3" destOrd="0" parTransId="{901B150C-5D46-9148-B40F-1133FD914D88}" sibTransId="{5A98D86D-E1F0-9D40-850F-B94B7CD74539}"/>
    <dgm:cxn modelId="{9AB52580-2C65-C140-A594-0566935054A5}" type="presOf" srcId="{6D06CDE1-9465-1044-91FE-4D0E6E24FF2B}" destId="{7EA8C1E4-729D-0C4F-A7F8-32F8EA582FA6}" srcOrd="0" destOrd="0" presId="urn:microsoft.com/office/officeart/2009/layout/CircleArrowProcess"/>
    <dgm:cxn modelId="{B7E6439A-4CF6-3447-AF3C-73E052EA9D1E}" srcId="{A9F52226-DCB7-7942-98BC-C2DD5B78FB9E}" destId="{6D06CDE1-9465-1044-91FE-4D0E6E24FF2B}" srcOrd="2" destOrd="0" parTransId="{EEA7B125-FB2D-114F-A2F0-DCE4EA7F7686}" sibTransId="{1339DF2E-6499-5F4D-AC5F-1CE24B5C4C90}"/>
    <dgm:cxn modelId="{A86E469B-2BA4-EF4C-89A8-43A347192E27}" type="presOf" srcId="{2231495E-0205-C74D-8425-1FE7873DBE2C}" destId="{29F4AF27-96CF-F24D-ACCA-BE1D9E833BA9}" srcOrd="0" destOrd="0" presId="urn:microsoft.com/office/officeart/2009/layout/CircleArrowProcess"/>
    <dgm:cxn modelId="{7CA85AB3-9BB7-BC4C-A693-1BAB2DE5770C}" type="presOf" srcId="{663E3E8D-6FB0-7A4F-B6B2-502539FF4AAC}" destId="{4A06FCD0-82D9-2842-B2DE-E6BDDFC11DA9}" srcOrd="0" destOrd="0" presId="urn:microsoft.com/office/officeart/2009/layout/CircleArrowProcess"/>
    <dgm:cxn modelId="{48094DBC-79D8-6B4B-84D6-4598D9E93A0F}" srcId="{A9F52226-DCB7-7942-98BC-C2DD5B78FB9E}" destId="{663E3E8D-6FB0-7A4F-B6B2-502539FF4AAC}" srcOrd="1" destOrd="0" parTransId="{65BDB278-1FEC-FE44-9C09-1B56CA5CC94C}" sibTransId="{689468DB-7209-D542-8F24-A9B0F538FE3E}"/>
    <dgm:cxn modelId="{5BE4BBC4-9E87-2543-91CE-B290D96BDD12}" type="presOf" srcId="{2CD3F726-B780-DB44-8093-5E5102EC9BEC}" destId="{C7E2FBCA-A0B3-2847-8674-D4CFBA76BC27}" srcOrd="0" destOrd="0" presId="urn:microsoft.com/office/officeart/2009/layout/CircleArrowProcess"/>
    <dgm:cxn modelId="{0F9D44D6-826C-0144-86A5-C117614DFE6D}" srcId="{A9F52226-DCB7-7942-98BC-C2DD5B78FB9E}" destId="{C26B1F4F-401B-5A48-A786-F8F76C56E869}" srcOrd="5" destOrd="0" parTransId="{045219D1-919F-754A-8090-C462C24C7E2F}" sibTransId="{E47E2B51-482F-4E4E-A8F0-BFA1C2072CDD}"/>
    <dgm:cxn modelId="{DB7474F3-D8C1-1F45-8ADE-A65AF5D9B75A}" type="presOf" srcId="{A9F52226-DCB7-7942-98BC-C2DD5B78FB9E}" destId="{1BCE94BA-035D-B542-BEA3-D5C73F3FC1C7}" srcOrd="0" destOrd="0" presId="urn:microsoft.com/office/officeart/2009/layout/CircleArrowProcess"/>
    <dgm:cxn modelId="{52E18332-6E91-314C-9AF3-D6AAEC90C884}" type="presParOf" srcId="{1BCE94BA-035D-B542-BEA3-D5C73F3FC1C7}" destId="{F6CC18DA-FA38-AE43-9B74-EF5DB2C66D7F}" srcOrd="0" destOrd="0" presId="urn:microsoft.com/office/officeart/2009/layout/CircleArrowProcess"/>
    <dgm:cxn modelId="{09BC1695-67BE-874B-B143-0A529ABD37BF}" type="presParOf" srcId="{F6CC18DA-FA38-AE43-9B74-EF5DB2C66D7F}" destId="{969E4806-ABF7-0C4E-BCBB-C833F23AB3FF}" srcOrd="0" destOrd="0" presId="urn:microsoft.com/office/officeart/2009/layout/CircleArrowProcess"/>
    <dgm:cxn modelId="{DFA65FC6-4C86-3F44-9911-36CF5967400F}" type="presParOf" srcId="{1BCE94BA-035D-B542-BEA3-D5C73F3FC1C7}" destId="{29F4AF27-96CF-F24D-ACCA-BE1D9E833BA9}" srcOrd="1" destOrd="0" presId="urn:microsoft.com/office/officeart/2009/layout/CircleArrowProcess"/>
    <dgm:cxn modelId="{6AD26822-A20D-254B-99AD-DE12A27F4B80}" type="presParOf" srcId="{1BCE94BA-035D-B542-BEA3-D5C73F3FC1C7}" destId="{DBA91A09-3499-AC48-A2D3-295243F5EA63}" srcOrd="2" destOrd="0" presId="urn:microsoft.com/office/officeart/2009/layout/CircleArrowProcess"/>
    <dgm:cxn modelId="{CBA6282B-C7AC-2748-9F94-EBBAD62EBF4F}" type="presParOf" srcId="{DBA91A09-3499-AC48-A2D3-295243F5EA63}" destId="{57D19586-0334-0842-99A5-C6330F0D2410}" srcOrd="0" destOrd="0" presId="urn:microsoft.com/office/officeart/2009/layout/CircleArrowProcess"/>
    <dgm:cxn modelId="{8962F7F7-F964-7F40-BF86-DF87CA6BCAEC}" type="presParOf" srcId="{1BCE94BA-035D-B542-BEA3-D5C73F3FC1C7}" destId="{4A06FCD0-82D9-2842-B2DE-E6BDDFC11DA9}" srcOrd="3" destOrd="0" presId="urn:microsoft.com/office/officeart/2009/layout/CircleArrowProcess"/>
    <dgm:cxn modelId="{28F63187-E78E-D74F-B38B-C6F126C70317}" type="presParOf" srcId="{1BCE94BA-035D-B542-BEA3-D5C73F3FC1C7}" destId="{AD5D75D1-2923-8243-82B3-B229CD650009}" srcOrd="4" destOrd="0" presId="urn:microsoft.com/office/officeart/2009/layout/CircleArrowProcess"/>
    <dgm:cxn modelId="{BB83512F-07E8-A142-94FA-678C78658F26}" type="presParOf" srcId="{AD5D75D1-2923-8243-82B3-B229CD650009}" destId="{627823C9-4A2D-2B4D-A02E-117B94C3DDD9}" srcOrd="0" destOrd="0" presId="urn:microsoft.com/office/officeart/2009/layout/CircleArrowProcess"/>
    <dgm:cxn modelId="{D2E376D1-56FB-7A48-AB9F-2C844196BB5D}" type="presParOf" srcId="{1BCE94BA-035D-B542-BEA3-D5C73F3FC1C7}" destId="{7EA8C1E4-729D-0C4F-A7F8-32F8EA582FA6}" srcOrd="5" destOrd="0" presId="urn:microsoft.com/office/officeart/2009/layout/CircleArrowProcess"/>
    <dgm:cxn modelId="{F42571DE-9885-684C-AEE0-66987334366C}" type="presParOf" srcId="{1BCE94BA-035D-B542-BEA3-D5C73F3FC1C7}" destId="{5632F910-835C-1040-A35A-2C41DD32FE16}" srcOrd="6" destOrd="0" presId="urn:microsoft.com/office/officeart/2009/layout/CircleArrowProcess"/>
    <dgm:cxn modelId="{4DED37ED-335E-9D4D-86C5-CD2D5A4AD424}" type="presParOf" srcId="{5632F910-835C-1040-A35A-2C41DD32FE16}" destId="{4AE30F9B-8E2A-3D4D-AFF6-CFFA9FE1F4C9}" srcOrd="0" destOrd="0" presId="urn:microsoft.com/office/officeart/2009/layout/CircleArrowProcess"/>
    <dgm:cxn modelId="{2A07BDF0-030F-FA47-8F53-E174AD4B1FEC}" type="presParOf" srcId="{1BCE94BA-035D-B542-BEA3-D5C73F3FC1C7}" destId="{C0514857-F245-B24F-86C5-55F8DFDF498D}" srcOrd="7" destOrd="0" presId="urn:microsoft.com/office/officeart/2009/layout/CircleArrowProcess"/>
    <dgm:cxn modelId="{A72EAEC3-E8BD-2A4E-AD67-FC0F41666D68}" type="presParOf" srcId="{1BCE94BA-035D-B542-BEA3-D5C73F3FC1C7}" destId="{C5402F5E-BE95-1F4B-A29C-59C4DB38EEC4}" srcOrd="8" destOrd="0" presId="urn:microsoft.com/office/officeart/2009/layout/CircleArrowProcess"/>
    <dgm:cxn modelId="{43F0F2B7-E766-FB4A-BFF7-4D02EDF28021}" type="presParOf" srcId="{C5402F5E-BE95-1F4B-A29C-59C4DB38EEC4}" destId="{DFC15BFA-5418-1F46-84E2-8E06D721D1D2}" srcOrd="0" destOrd="0" presId="urn:microsoft.com/office/officeart/2009/layout/CircleArrowProcess"/>
    <dgm:cxn modelId="{EE862637-3B03-5F4E-B3B5-B8BABAEA15BB}" type="presParOf" srcId="{1BCE94BA-035D-B542-BEA3-D5C73F3FC1C7}" destId="{C7E2FBCA-A0B3-2847-8674-D4CFBA76BC27}" srcOrd="9" destOrd="0" presId="urn:microsoft.com/office/officeart/2009/layout/CircleArrowProcess"/>
    <dgm:cxn modelId="{5275E912-DDE3-AA45-96EA-046AC113CFD4}" type="presParOf" srcId="{1BCE94BA-035D-B542-BEA3-D5C73F3FC1C7}" destId="{A7007A5B-9BD9-104C-8251-71EEA0A9FFC3}" srcOrd="10" destOrd="0" presId="urn:microsoft.com/office/officeart/2009/layout/CircleArrowProcess"/>
    <dgm:cxn modelId="{7453226A-17B8-AB43-9839-FABA3761A1B3}" type="presParOf" srcId="{A7007A5B-9BD9-104C-8251-71EEA0A9FFC3}" destId="{3C02347C-08D8-3B43-B0DE-E69BD40851F1}" srcOrd="0" destOrd="0" presId="urn:microsoft.com/office/officeart/2009/layout/CircleArrowProcess"/>
    <dgm:cxn modelId="{08F17564-E937-0844-A001-C2C8770494B5}" type="presParOf" srcId="{1BCE94BA-035D-B542-BEA3-D5C73F3FC1C7}" destId="{CBF96C1A-CAD3-584C-BE0D-2AB33BA0F650}"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9F52226-DCB7-7942-98BC-C2DD5B78FB9E}"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6D06CDE1-9465-1044-91FE-4D0E6E24FF2B}">
      <dgm:prSet phldrT="[Text]"/>
      <dgm:spPr/>
      <dgm:t>
        <a:bodyPr/>
        <a:lstStyle/>
        <a:p>
          <a:r>
            <a:rPr lang="en-US" b="1" dirty="0">
              <a:solidFill>
                <a:schemeClr val="accent1">
                  <a:lumMod val="75000"/>
                </a:schemeClr>
              </a:solidFill>
              <a:latin typeface="IBM Plex Sans" panose="020B0503050203000203" pitchFamily="34" charset="0"/>
            </a:rPr>
            <a:t>Model Development</a:t>
          </a:r>
        </a:p>
      </dgm:t>
    </dgm:pt>
    <dgm:pt modelId="{EEA7B125-FB2D-114F-A2F0-DCE4EA7F7686}" type="parTrans" cxnId="{B7E6439A-4CF6-3447-AF3C-73E052EA9D1E}">
      <dgm:prSet/>
      <dgm:spPr/>
      <dgm:t>
        <a:bodyPr/>
        <a:lstStyle/>
        <a:p>
          <a:endParaRPr lang="en-US">
            <a:latin typeface="IBM Plex Sans" panose="020B0503050203000203" pitchFamily="34" charset="0"/>
          </a:endParaRPr>
        </a:p>
      </dgm:t>
    </dgm:pt>
    <dgm:pt modelId="{1339DF2E-6499-5F4D-AC5F-1CE24B5C4C90}" type="sibTrans" cxnId="{B7E6439A-4CF6-3447-AF3C-73E052EA9D1E}">
      <dgm:prSet/>
      <dgm:spPr/>
      <dgm:t>
        <a:bodyPr/>
        <a:lstStyle/>
        <a:p>
          <a:endParaRPr lang="en-US">
            <a:latin typeface="IBM Plex Sans" panose="020B0503050203000203" pitchFamily="34" charset="0"/>
          </a:endParaRPr>
        </a:p>
      </dgm:t>
    </dgm:pt>
    <dgm:pt modelId="{38B4C156-5CA9-5442-BCD3-14CCA825382F}">
      <dgm:prSet phldrT="[Text]"/>
      <dgm:spPr/>
      <dgm:t>
        <a:bodyPr/>
        <a:lstStyle/>
        <a:p>
          <a:r>
            <a:rPr lang="en-US" b="1" dirty="0">
              <a:solidFill>
                <a:schemeClr val="accent1">
                  <a:lumMod val="75000"/>
                </a:schemeClr>
              </a:solidFill>
              <a:latin typeface="IBM Plex Sans" panose="020B0503050203000203" pitchFamily="34" charset="0"/>
            </a:rPr>
            <a:t>Model Validation</a:t>
          </a:r>
        </a:p>
      </dgm:t>
    </dgm:pt>
    <dgm:pt modelId="{901B150C-5D46-9148-B40F-1133FD914D88}" type="parTrans" cxnId="{772A055A-4B53-A543-B6F9-A5D8FF6C7EA0}">
      <dgm:prSet/>
      <dgm:spPr/>
      <dgm:t>
        <a:bodyPr/>
        <a:lstStyle/>
        <a:p>
          <a:endParaRPr lang="en-US">
            <a:latin typeface="IBM Plex Sans" panose="020B0503050203000203" pitchFamily="34" charset="0"/>
          </a:endParaRPr>
        </a:p>
      </dgm:t>
    </dgm:pt>
    <dgm:pt modelId="{5A98D86D-E1F0-9D40-850F-B94B7CD74539}" type="sibTrans" cxnId="{772A055A-4B53-A543-B6F9-A5D8FF6C7EA0}">
      <dgm:prSet/>
      <dgm:spPr/>
      <dgm:t>
        <a:bodyPr/>
        <a:lstStyle/>
        <a:p>
          <a:endParaRPr lang="en-US">
            <a:latin typeface="IBM Plex Sans" panose="020B0503050203000203" pitchFamily="34" charset="0"/>
          </a:endParaRPr>
        </a:p>
      </dgm:t>
    </dgm:pt>
    <dgm:pt modelId="{2CD3F726-B780-DB44-8093-5E5102EC9BEC}">
      <dgm:prSet phldrT="[Text]"/>
      <dgm:spPr/>
      <dgm:t>
        <a:bodyPr/>
        <a:lstStyle/>
        <a:p>
          <a:r>
            <a:rPr lang="en-US" b="1" dirty="0">
              <a:solidFill>
                <a:schemeClr val="accent1">
                  <a:lumMod val="75000"/>
                </a:schemeClr>
              </a:solidFill>
              <a:latin typeface="IBM Plex Sans" panose="020B0503050203000203" pitchFamily="34" charset="0"/>
            </a:rPr>
            <a:t>Deployment</a:t>
          </a:r>
        </a:p>
      </dgm:t>
    </dgm:pt>
    <dgm:pt modelId="{5AFB6EB4-EF08-6B40-89E1-1816CF18D5D0}" type="parTrans" cxnId="{A908CB41-344B-A648-BC89-0D68AE284331}">
      <dgm:prSet/>
      <dgm:spPr/>
      <dgm:t>
        <a:bodyPr/>
        <a:lstStyle/>
        <a:p>
          <a:endParaRPr lang="en-US">
            <a:latin typeface="IBM Plex Sans" panose="020B0503050203000203" pitchFamily="34" charset="0"/>
          </a:endParaRPr>
        </a:p>
      </dgm:t>
    </dgm:pt>
    <dgm:pt modelId="{D3E953E1-AC1D-C34D-ABCE-F99CEAADF22E}" type="sibTrans" cxnId="{A908CB41-344B-A648-BC89-0D68AE284331}">
      <dgm:prSet/>
      <dgm:spPr/>
      <dgm:t>
        <a:bodyPr/>
        <a:lstStyle/>
        <a:p>
          <a:endParaRPr lang="en-US">
            <a:latin typeface="IBM Plex Sans" panose="020B0503050203000203" pitchFamily="34" charset="0"/>
          </a:endParaRPr>
        </a:p>
      </dgm:t>
    </dgm:pt>
    <dgm:pt modelId="{C26B1F4F-401B-5A48-A786-F8F76C56E869}">
      <dgm:prSet/>
      <dgm:spPr/>
      <dgm:t>
        <a:bodyPr/>
        <a:lstStyle/>
        <a:p>
          <a:r>
            <a:rPr lang="en-US" b="1" dirty="0">
              <a:solidFill>
                <a:schemeClr val="accent1">
                  <a:lumMod val="75000"/>
                </a:schemeClr>
              </a:solidFill>
              <a:latin typeface="IBM Plex Sans" panose="020B0503050203000203" pitchFamily="34" charset="0"/>
            </a:rPr>
            <a:t>Monitor &amp; Optimize</a:t>
          </a:r>
        </a:p>
      </dgm:t>
    </dgm:pt>
    <dgm:pt modelId="{045219D1-919F-754A-8090-C462C24C7E2F}" type="parTrans" cxnId="{0F9D44D6-826C-0144-86A5-C117614DFE6D}">
      <dgm:prSet/>
      <dgm:spPr/>
      <dgm:t>
        <a:bodyPr/>
        <a:lstStyle/>
        <a:p>
          <a:endParaRPr lang="en-US">
            <a:latin typeface="IBM Plex Sans" panose="020B0503050203000203" pitchFamily="34" charset="0"/>
          </a:endParaRPr>
        </a:p>
      </dgm:t>
    </dgm:pt>
    <dgm:pt modelId="{E47E2B51-482F-4E4E-A8F0-BFA1C2072CDD}" type="sibTrans" cxnId="{0F9D44D6-826C-0144-86A5-C117614DFE6D}">
      <dgm:prSet/>
      <dgm:spPr/>
      <dgm:t>
        <a:bodyPr/>
        <a:lstStyle/>
        <a:p>
          <a:endParaRPr lang="en-US">
            <a:latin typeface="IBM Plex Sans" panose="020B0503050203000203" pitchFamily="34" charset="0"/>
          </a:endParaRPr>
        </a:p>
      </dgm:t>
    </dgm:pt>
    <dgm:pt modelId="{663E3E8D-6FB0-7A4F-B6B2-502539FF4AAC}">
      <dgm:prSet phldrT="[Text]"/>
      <dgm:spPr/>
      <dgm:t>
        <a:bodyPr/>
        <a:lstStyle/>
        <a:p>
          <a:r>
            <a:rPr lang="en-US" b="1" dirty="0">
              <a:solidFill>
                <a:schemeClr val="accent1">
                  <a:lumMod val="75000"/>
                </a:schemeClr>
              </a:solidFill>
              <a:latin typeface="IBM Plex Sans" panose="020B0503050203000203" pitchFamily="34" charset="0"/>
            </a:rPr>
            <a:t>Data Acquisition &amp; Preparation</a:t>
          </a:r>
        </a:p>
      </dgm:t>
    </dgm:pt>
    <dgm:pt modelId="{689468DB-7209-D542-8F24-A9B0F538FE3E}" type="sibTrans" cxnId="{48094DBC-79D8-6B4B-84D6-4598D9E93A0F}">
      <dgm:prSet/>
      <dgm:spPr/>
      <dgm:t>
        <a:bodyPr/>
        <a:lstStyle/>
        <a:p>
          <a:endParaRPr lang="en-US">
            <a:latin typeface="IBM Plex Sans" panose="020B0503050203000203" pitchFamily="34" charset="0"/>
          </a:endParaRPr>
        </a:p>
      </dgm:t>
    </dgm:pt>
    <dgm:pt modelId="{65BDB278-1FEC-FE44-9C09-1B56CA5CC94C}" type="parTrans" cxnId="{48094DBC-79D8-6B4B-84D6-4598D9E93A0F}">
      <dgm:prSet/>
      <dgm:spPr/>
      <dgm:t>
        <a:bodyPr/>
        <a:lstStyle/>
        <a:p>
          <a:endParaRPr lang="en-US">
            <a:latin typeface="IBM Plex Sans" panose="020B0503050203000203" pitchFamily="34" charset="0"/>
          </a:endParaRPr>
        </a:p>
      </dgm:t>
    </dgm:pt>
    <dgm:pt modelId="{2231495E-0205-C74D-8425-1FE7873DBE2C}">
      <dgm:prSet phldrT="[Text]"/>
      <dgm:spPr/>
      <dgm:t>
        <a:bodyPr/>
        <a:lstStyle/>
        <a:p>
          <a:r>
            <a:rPr lang="en-US" b="1" dirty="0">
              <a:solidFill>
                <a:schemeClr val="accent1">
                  <a:lumMod val="75000"/>
                </a:schemeClr>
              </a:solidFill>
              <a:latin typeface="IBM Plex Sans" panose="020B0503050203000203" pitchFamily="34" charset="0"/>
            </a:rPr>
            <a:t>Business Understanding</a:t>
          </a:r>
        </a:p>
      </dgm:t>
    </dgm:pt>
    <dgm:pt modelId="{FC86F0DA-B31C-6249-BAAF-A946E5326679}" type="sibTrans" cxnId="{99D1384C-A6E1-F444-9384-BD8209F33666}">
      <dgm:prSet/>
      <dgm:spPr/>
      <dgm:t>
        <a:bodyPr/>
        <a:lstStyle/>
        <a:p>
          <a:endParaRPr lang="en-US">
            <a:latin typeface="IBM Plex Sans" panose="020B0503050203000203" pitchFamily="34" charset="0"/>
          </a:endParaRPr>
        </a:p>
      </dgm:t>
    </dgm:pt>
    <dgm:pt modelId="{A89D4F15-05D3-9F4D-AC55-426420911086}" type="parTrans" cxnId="{99D1384C-A6E1-F444-9384-BD8209F33666}">
      <dgm:prSet/>
      <dgm:spPr/>
      <dgm:t>
        <a:bodyPr/>
        <a:lstStyle/>
        <a:p>
          <a:endParaRPr lang="en-US">
            <a:latin typeface="IBM Plex Sans" panose="020B0503050203000203" pitchFamily="34" charset="0"/>
          </a:endParaRPr>
        </a:p>
      </dgm:t>
    </dgm:pt>
    <dgm:pt modelId="{1BCE94BA-035D-B542-BEA3-D5C73F3FC1C7}" type="pres">
      <dgm:prSet presAssocID="{A9F52226-DCB7-7942-98BC-C2DD5B78FB9E}" presName="Name0" presStyleCnt="0">
        <dgm:presLayoutVars>
          <dgm:chMax val="7"/>
          <dgm:chPref val="7"/>
          <dgm:dir/>
          <dgm:animLvl val="lvl"/>
        </dgm:presLayoutVars>
      </dgm:prSet>
      <dgm:spPr/>
    </dgm:pt>
    <dgm:pt modelId="{F6CC18DA-FA38-AE43-9B74-EF5DB2C66D7F}" type="pres">
      <dgm:prSet presAssocID="{2231495E-0205-C74D-8425-1FE7873DBE2C}" presName="Accent1" presStyleCnt="0"/>
      <dgm:spPr/>
    </dgm:pt>
    <dgm:pt modelId="{969E4806-ABF7-0C4E-BCBB-C833F23AB3FF}" type="pres">
      <dgm:prSet presAssocID="{2231495E-0205-C74D-8425-1FE7873DBE2C}" presName="Accent" presStyleLbl="node1" presStyleIdx="0" presStyleCnt="6"/>
      <dgm:spPr>
        <a:solidFill>
          <a:schemeClr val="accent6"/>
        </a:solidFill>
      </dgm:spPr>
    </dgm:pt>
    <dgm:pt modelId="{29F4AF27-96CF-F24D-ACCA-BE1D9E833BA9}" type="pres">
      <dgm:prSet presAssocID="{2231495E-0205-C74D-8425-1FE7873DBE2C}" presName="Parent1" presStyleLbl="revTx" presStyleIdx="0" presStyleCnt="6">
        <dgm:presLayoutVars>
          <dgm:chMax val="1"/>
          <dgm:chPref val="1"/>
          <dgm:bulletEnabled val="1"/>
        </dgm:presLayoutVars>
      </dgm:prSet>
      <dgm:spPr/>
    </dgm:pt>
    <dgm:pt modelId="{DBA91A09-3499-AC48-A2D3-295243F5EA63}" type="pres">
      <dgm:prSet presAssocID="{663E3E8D-6FB0-7A4F-B6B2-502539FF4AAC}" presName="Accent2" presStyleCnt="0"/>
      <dgm:spPr/>
    </dgm:pt>
    <dgm:pt modelId="{57D19586-0334-0842-99A5-C6330F0D2410}" type="pres">
      <dgm:prSet presAssocID="{663E3E8D-6FB0-7A4F-B6B2-502539FF4AAC}" presName="Accent" presStyleLbl="node1" presStyleIdx="1" presStyleCnt="6"/>
      <dgm:spPr>
        <a:solidFill>
          <a:schemeClr val="accent6"/>
        </a:solidFill>
      </dgm:spPr>
    </dgm:pt>
    <dgm:pt modelId="{4A06FCD0-82D9-2842-B2DE-E6BDDFC11DA9}" type="pres">
      <dgm:prSet presAssocID="{663E3E8D-6FB0-7A4F-B6B2-502539FF4AAC}" presName="Parent2" presStyleLbl="revTx" presStyleIdx="1" presStyleCnt="6">
        <dgm:presLayoutVars>
          <dgm:chMax val="1"/>
          <dgm:chPref val="1"/>
          <dgm:bulletEnabled val="1"/>
        </dgm:presLayoutVars>
      </dgm:prSet>
      <dgm:spPr/>
    </dgm:pt>
    <dgm:pt modelId="{AD5D75D1-2923-8243-82B3-B229CD650009}" type="pres">
      <dgm:prSet presAssocID="{6D06CDE1-9465-1044-91FE-4D0E6E24FF2B}" presName="Accent3" presStyleCnt="0"/>
      <dgm:spPr/>
    </dgm:pt>
    <dgm:pt modelId="{627823C9-4A2D-2B4D-A02E-117B94C3DDD9}" type="pres">
      <dgm:prSet presAssocID="{6D06CDE1-9465-1044-91FE-4D0E6E24FF2B}" presName="Accent" presStyleLbl="node1" presStyleIdx="2" presStyleCnt="6"/>
      <dgm:spPr>
        <a:solidFill>
          <a:schemeClr val="accent6"/>
        </a:solidFill>
      </dgm:spPr>
    </dgm:pt>
    <dgm:pt modelId="{7EA8C1E4-729D-0C4F-A7F8-32F8EA582FA6}" type="pres">
      <dgm:prSet presAssocID="{6D06CDE1-9465-1044-91FE-4D0E6E24FF2B}" presName="Parent3" presStyleLbl="revTx" presStyleIdx="2" presStyleCnt="6">
        <dgm:presLayoutVars>
          <dgm:chMax val="1"/>
          <dgm:chPref val="1"/>
          <dgm:bulletEnabled val="1"/>
        </dgm:presLayoutVars>
      </dgm:prSet>
      <dgm:spPr/>
    </dgm:pt>
    <dgm:pt modelId="{5632F910-835C-1040-A35A-2C41DD32FE16}" type="pres">
      <dgm:prSet presAssocID="{38B4C156-5CA9-5442-BCD3-14CCA825382F}" presName="Accent4" presStyleCnt="0"/>
      <dgm:spPr/>
    </dgm:pt>
    <dgm:pt modelId="{4AE30F9B-8E2A-3D4D-AFF6-CFFA9FE1F4C9}" type="pres">
      <dgm:prSet presAssocID="{38B4C156-5CA9-5442-BCD3-14CCA825382F}" presName="Accent" presStyleLbl="node1" presStyleIdx="3" presStyleCnt="6"/>
      <dgm:spPr>
        <a:solidFill>
          <a:schemeClr val="accent6"/>
        </a:solidFill>
      </dgm:spPr>
    </dgm:pt>
    <dgm:pt modelId="{C0514857-F245-B24F-86C5-55F8DFDF498D}" type="pres">
      <dgm:prSet presAssocID="{38B4C156-5CA9-5442-BCD3-14CCA825382F}" presName="Parent4" presStyleLbl="revTx" presStyleIdx="3" presStyleCnt="6">
        <dgm:presLayoutVars>
          <dgm:chMax val="1"/>
          <dgm:chPref val="1"/>
          <dgm:bulletEnabled val="1"/>
        </dgm:presLayoutVars>
      </dgm:prSet>
      <dgm:spPr/>
    </dgm:pt>
    <dgm:pt modelId="{C5402F5E-BE95-1F4B-A29C-59C4DB38EEC4}" type="pres">
      <dgm:prSet presAssocID="{2CD3F726-B780-DB44-8093-5E5102EC9BEC}" presName="Accent5" presStyleCnt="0"/>
      <dgm:spPr/>
    </dgm:pt>
    <dgm:pt modelId="{DFC15BFA-5418-1F46-84E2-8E06D721D1D2}" type="pres">
      <dgm:prSet presAssocID="{2CD3F726-B780-DB44-8093-5E5102EC9BEC}" presName="Accent" presStyleLbl="node1" presStyleIdx="4" presStyleCnt="6"/>
      <dgm:spPr>
        <a:solidFill>
          <a:schemeClr val="accent6"/>
        </a:solidFill>
      </dgm:spPr>
    </dgm:pt>
    <dgm:pt modelId="{C7E2FBCA-A0B3-2847-8674-D4CFBA76BC27}" type="pres">
      <dgm:prSet presAssocID="{2CD3F726-B780-DB44-8093-5E5102EC9BEC}" presName="Parent5" presStyleLbl="revTx" presStyleIdx="4" presStyleCnt="6">
        <dgm:presLayoutVars>
          <dgm:chMax val="1"/>
          <dgm:chPref val="1"/>
          <dgm:bulletEnabled val="1"/>
        </dgm:presLayoutVars>
      </dgm:prSet>
      <dgm:spPr/>
    </dgm:pt>
    <dgm:pt modelId="{A7007A5B-9BD9-104C-8251-71EEA0A9FFC3}" type="pres">
      <dgm:prSet presAssocID="{C26B1F4F-401B-5A48-A786-F8F76C56E869}" presName="Accent6" presStyleCnt="0"/>
      <dgm:spPr/>
    </dgm:pt>
    <dgm:pt modelId="{3C02347C-08D8-3B43-B0DE-E69BD40851F1}" type="pres">
      <dgm:prSet presAssocID="{C26B1F4F-401B-5A48-A786-F8F76C56E869}" presName="Accent" presStyleLbl="node1" presStyleIdx="5" presStyleCnt="6"/>
      <dgm:spPr>
        <a:solidFill>
          <a:schemeClr val="accent6"/>
        </a:solidFill>
      </dgm:spPr>
    </dgm:pt>
    <dgm:pt modelId="{CBF96C1A-CAD3-584C-BE0D-2AB33BA0F650}" type="pres">
      <dgm:prSet presAssocID="{C26B1F4F-401B-5A48-A786-F8F76C56E869}" presName="Parent6" presStyleLbl="revTx" presStyleIdx="5" presStyleCnt="6">
        <dgm:presLayoutVars>
          <dgm:chMax val="1"/>
          <dgm:chPref val="1"/>
          <dgm:bulletEnabled val="1"/>
        </dgm:presLayoutVars>
      </dgm:prSet>
      <dgm:spPr/>
    </dgm:pt>
  </dgm:ptLst>
  <dgm:cxnLst>
    <dgm:cxn modelId="{5479B716-53E3-4F41-BA78-52F2DBD5F788}" type="presOf" srcId="{C26B1F4F-401B-5A48-A786-F8F76C56E869}" destId="{CBF96C1A-CAD3-584C-BE0D-2AB33BA0F650}" srcOrd="0" destOrd="0" presId="urn:microsoft.com/office/officeart/2009/layout/CircleArrowProcess"/>
    <dgm:cxn modelId="{46CD3C34-D342-104E-A483-AE6E014BD3A3}" type="presOf" srcId="{38B4C156-5CA9-5442-BCD3-14CCA825382F}" destId="{C0514857-F245-B24F-86C5-55F8DFDF498D}" srcOrd="0" destOrd="0" presId="urn:microsoft.com/office/officeart/2009/layout/CircleArrowProcess"/>
    <dgm:cxn modelId="{A908CB41-344B-A648-BC89-0D68AE284331}" srcId="{A9F52226-DCB7-7942-98BC-C2DD5B78FB9E}" destId="{2CD3F726-B780-DB44-8093-5E5102EC9BEC}" srcOrd="4" destOrd="0" parTransId="{5AFB6EB4-EF08-6B40-89E1-1816CF18D5D0}" sibTransId="{D3E953E1-AC1D-C34D-ABCE-F99CEAADF22E}"/>
    <dgm:cxn modelId="{99D1384C-A6E1-F444-9384-BD8209F33666}" srcId="{A9F52226-DCB7-7942-98BC-C2DD5B78FB9E}" destId="{2231495E-0205-C74D-8425-1FE7873DBE2C}" srcOrd="0" destOrd="0" parTransId="{A89D4F15-05D3-9F4D-AC55-426420911086}" sibTransId="{FC86F0DA-B31C-6249-BAAF-A946E5326679}"/>
    <dgm:cxn modelId="{772A055A-4B53-A543-B6F9-A5D8FF6C7EA0}" srcId="{A9F52226-DCB7-7942-98BC-C2DD5B78FB9E}" destId="{38B4C156-5CA9-5442-BCD3-14CCA825382F}" srcOrd="3" destOrd="0" parTransId="{901B150C-5D46-9148-B40F-1133FD914D88}" sibTransId="{5A98D86D-E1F0-9D40-850F-B94B7CD74539}"/>
    <dgm:cxn modelId="{9AB52580-2C65-C140-A594-0566935054A5}" type="presOf" srcId="{6D06CDE1-9465-1044-91FE-4D0E6E24FF2B}" destId="{7EA8C1E4-729D-0C4F-A7F8-32F8EA582FA6}" srcOrd="0" destOrd="0" presId="urn:microsoft.com/office/officeart/2009/layout/CircleArrowProcess"/>
    <dgm:cxn modelId="{B7E6439A-4CF6-3447-AF3C-73E052EA9D1E}" srcId="{A9F52226-DCB7-7942-98BC-C2DD5B78FB9E}" destId="{6D06CDE1-9465-1044-91FE-4D0E6E24FF2B}" srcOrd="2" destOrd="0" parTransId="{EEA7B125-FB2D-114F-A2F0-DCE4EA7F7686}" sibTransId="{1339DF2E-6499-5F4D-AC5F-1CE24B5C4C90}"/>
    <dgm:cxn modelId="{A86E469B-2BA4-EF4C-89A8-43A347192E27}" type="presOf" srcId="{2231495E-0205-C74D-8425-1FE7873DBE2C}" destId="{29F4AF27-96CF-F24D-ACCA-BE1D9E833BA9}" srcOrd="0" destOrd="0" presId="urn:microsoft.com/office/officeart/2009/layout/CircleArrowProcess"/>
    <dgm:cxn modelId="{7CA85AB3-9BB7-BC4C-A693-1BAB2DE5770C}" type="presOf" srcId="{663E3E8D-6FB0-7A4F-B6B2-502539FF4AAC}" destId="{4A06FCD0-82D9-2842-B2DE-E6BDDFC11DA9}" srcOrd="0" destOrd="0" presId="urn:microsoft.com/office/officeart/2009/layout/CircleArrowProcess"/>
    <dgm:cxn modelId="{48094DBC-79D8-6B4B-84D6-4598D9E93A0F}" srcId="{A9F52226-DCB7-7942-98BC-C2DD5B78FB9E}" destId="{663E3E8D-6FB0-7A4F-B6B2-502539FF4AAC}" srcOrd="1" destOrd="0" parTransId="{65BDB278-1FEC-FE44-9C09-1B56CA5CC94C}" sibTransId="{689468DB-7209-D542-8F24-A9B0F538FE3E}"/>
    <dgm:cxn modelId="{5BE4BBC4-9E87-2543-91CE-B290D96BDD12}" type="presOf" srcId="{2CD3F726-B780-DB44-8093-5E5102EC9BEC}" destId="{C7E2FBCA-A0B3-2847-8674-D4CFBA76BC27}" srcOrd="0" destOrd="0" presId="urn:microsoft.com/office/officeart/2009/layout/CircleArrowProcess"/>
    <dgm:cxn modelId="{0F9D44D6-826C-0144-86A5-C117614DFE6D}" srcId="{A9F52226-DCB7-7942-98BC-C2DD5B78FB9E}" destId="{C26B1F4F-401B-5A48-A786-F8F76C56E869}" srcOrd="5" destOrd="0" parTransId="{045219D1-919F-754A-8090-C462C24C7E2F}" sibTransId="{E47E2B51-482F-4E4E-A8F0-BFA1C2072CDD}"/>
    <dgm:cxn modelId="{DB7474F3-D8C1-1F45-8ADE-A65AF5D9B75A}" type="presOf" srcId="{A9F52226-DCB7-7942-98BC-C2DD5B78FB9E}" destId="{1BCE94BA-035D-B542-BEA3-D5C73F3FC1C7}" srcOrd="0" destOrd="0" presId="urn:microsoft.com/office/officeart/2009/layout/CircleArrowProcess"/>
    <dgm:cxn modelId="{52E18332-6E91-314C-9AF3-D6AAEC90C884}" type="presParOf" srcId="{1BCE94BA-035D-B542-BEA3-D5C73F3FC1C7}" destId="{F6CC18DA-FA38-AE43-9B74-EF5DB2C66D7F}" srcOrd="0" destOrd="0" presId="urn:microsoft.com/office/officeart/2009/layout/CircleArrowProcess"/>
    <dgm:cxn modelId="{09BC1695-67BE-874B-B143-0A529ABD37BF}" type="presParOf" srcId="{F6CC18DA-FA38-AE43-9B74-EF5DB2C66D7F}" destId="{969E4806-ABF7-0C4E-BCBB-C833F23AB3FF}" srcOrd="0" destOrd="0" presId="urn:microsoft.com/office/officeart/2009/layout/CircleArrowProcess"/>
    <dgm:cxn modelId="{DFA65FC6-4C86-3F44-9911-36CF5967400F}" type="presParOf" srcId="{1BCE94BA-035D-B542-BEA3-D5C73F3FC1C7}" destId="{29F4AF27-96CF-F24D-ACCA-BE1D9E833BA9}" srcOrd="1" destOrd="0" presId="urn:microsoft.com/office/officeart/2009/layout/CircleArrowProcess"/>
    <dgm:cxn modelId="{6AD26822-A20D-254B-99AD-DE12A27F4B80}" type="presParOf" srcId="{1BCE94BA-035D-B542-BEA3-D5C73F3FC1C7}" destId="{DBA91A09-3499-AC48-A2D3-295243F5EA63}" srcOrd="2" destOrd="0" presId="urn:microsoft.com/office/officeart/2009/layout/CircleArrowProcess"/>
    <dgm:cxn modelId="{CBA6282B-C7AC-2748-9F94-EBBAD62EBF4F}" type="presParOf" srcId="{DBA91A09-3499-AC48-A2D3-295243F5EA63}" destId="{57D19586-0334-0842-99A5-C6330F0D2410}" srcOrd="0" destOrd="0" presId="urn:microsoft.com/office/officeart/2009/layout/CircleArrowProcess"/>
    <dgm:cxn modelId="{8962F7F7-F964-7F40-BF86-DF87CA6BCAEC}" type="presParOf" srcId="{1BCE94BA-035D-B542-BEA3-D5C73F3FC1C7}" destId="{4A06FCD0-82D9-2842-B2DE-E6BDDFC11DA9}" srcOrd="3" destOrd="0" presId="urn:microsoft.com/office/officeart/2009/layout/CircleArrowProcess"/>
    <dgm:cxn modelId="{28F63187-E78E-D74F-B38B-C6F126C70317}" type="presParOf" srcId="{1BCE94BA-035D-B542-BEA3-D5C73F3FC1C7}" destId="{AD5D75D1-2923-8243-82B3-B229CD650009}" srcOrd="4" destOrd="0" presId="urn:microsoft.com/office/officeart/2009/layout/CircleArrowProcess"/>
    <dgm:cxn modelId="{BB83512F-07E8-A142-94FA-678C78658F26}" type="presParOf" srcId="{AD5D75D1-2923-8243-82B3-B229CD650009}" destId="{627823C9-4A2D-2B4D-A02E-117B94C3DDD9}" srcOrd="0" destOrd="0" presId="urn:microsoft.com/office/officeart/2009/layout/CircleArrowProcess"/>
    <dgm:cxn modelId="{D2E376D1-56FB-7A48-AB9F-2C844196BB5D}" type="presParOf" srcId="{1BCE94BA-035D-B542-BEA3-D5C73F3FC1C7}" destId="{7EA8C1E4-729D-0C4F-A7F8-32F8EA582FA6}" srcOrd="5" destOrd="0" presId="urn:microsoft.com/office/officeart/2009/layout/CircleArrowProcess"/>
    <dgm:cxn modelId="{F42571DE-9885-684C-AEE0-66987334366C}" type="presParOf" srcId="{1BCE94BA-035D-B542-BEA3-D5C73F3FC1C7}" destId="{5632F910-835C-1040-A35A-2C41DD32FE16}" srcOrd="6" destOrd="0" presId="urn:microsoft.com/office/officeart/2009/layout/CircleArrowProcess"/>
    <dgm:cxn modelId="{4DED37ED-335E-9D4D-86C5-CD2D5A4AD424}" type="presParOf" srcId="{5632F910-835C-1040-A35A-2C41DD32FE16}" destId="{4AE30F9B-8E2A-3D4D-AFF6-CFFA9FE1F4C9}" srcOrd="0" destOrd="0" presId="urn:microsoft.com/office/officeart/2009/layout/CircleArrowProcess"/>
    <dgm:cxn modelId="{2A07BDF0-030F-FA47-8F53-E174AD4B1FEC}" type="presParOf" srcId="{1BCE94BA-035D-B542-BEA3-D5C73F3FC1C7}" destId="{C0514857-F245-B24F-86C5-55F8DFDF498D}" srcOrd="7" destOrd="0" presId="urn:microsoft.com/office/officeart/2009/layout/CircleArrowProcess"/>
    <dgm:cxn modelId="{A72EAEC3-E8BD-2A4E-AD67-FC0F41666D68}" type="presParOf" srcId="{1BCE94BA-035D-B542-BEA3-D5C73F3FC1C7}" destId="{C5402F5E-BE95-1F4B-A29C-59C4DB38EEC4}" srcOrd="8" destOrd="0" presId="urn:microsoft.com/office/officeart/2009/layout/CircleArrowProcess"/>
    <dgm:cxn modelId="{43F0F2B7-E766-FB4A-BFF7-4D02EDF28021}" type="presParOf" srcId="{C5402F5E-BE95-1F4B-A29C-59C4DB38EEC4}" destId="{DFC15BFA-5418-1F46-84E2-8E06D721D1D2}" srcOrd="0" destOrd="0" presId="urn:microsoft.com/office/officeart/2009/layout/CircleArrowProcess"/>
    <dgm:cxn modelId="{EE862637-3B03-5F4E-B3B5-B8BABAEA15BB}" type="presParOf" srcId="{1BCE94BA-035D-B542-BEA3-D5C73F3FC1C7}" destId="{C7E2FBCA-A0B3-2847-8674-D4CFBA76BC27}" srcOrd="9" destOrd="0" presId="urn:microsoft.com/office/officeart/2009/layout/CircleArrowProcess"/>
    <dgm:cxn modelId="{5275E912-DDE3-AA45-96EA-046AC113CFD4}" type="presParOf" srcId="{1BCE94BA-035D-B542-BEA3-D5C73F3FC1C7}" destId="{A7007A5B-9BD9-104C-8251-71EEA0A9FFC3}" srcOrd="10" destOrd="0" presId="urn:microsoft.com/office/officeart/2009/layout/CircleArrowProcess"/>
    <dgm:cxn modelId="{7453226A-17B8-AB43-9839-FABA3761A1B3}" type="presParOf" srcId="{A7007A5B-9BD9-104C-8251-71EEA0A9FFC3}" destId="{3C02347C-08D8-3B43-B0DE-E69BD40851F1}" srcOrd="0" destOrd="0" presId="urn:microsoft.com/office/officeart/2009/layout/CircleArrowProcess"/>
    <dgm:cxn modelId="{08F17564-E937-0844-A001-C2C8770494B5}" type="presParOf" srcId="{1BCE94BA-035D-B542-BEA3-D5C73F3FC1C7}" destId="{CBF96C1A-CAD3-584C-BE0D-2AB33BA0F650}"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9F52226-DCB7-7942-98BC-C2DD5B78FB9E}"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6D06CDE1-9465-1044-91FE-4D0E6E24FF2B}">
      <dgm:prSet phldrT="[Text]"/>
      <dgm:spPr/>
      <dgm:t>
        <a:bodyPr/>
        <a:lstStyle/>
        <a:p>
          <a:r>
            <a:rPr lang="en-US" b="1" dirty="0">
              <a:solidFill>
                <a:schemeClr val="accent1">
                  <a:lumMod val="75000"/>
                </a:schemeClr>
              </a:solidFill>
              <a:latin typeface="IBM Plex Sans" panose="020B0503050203000203" pitchFamily="34" charset="0"/>
            </a:rPr>
            <a:t>Model Development</a:t>
          </a:r>
        </a:p>
      </dgm:t>
    </dgm:pt>
    <dgm:pt modelId="{EEA7B125-FB2D-114F-A2F0-DCE4EA7F7686}" type="parTrans" cxnId="{B7E6439A-4CF6-3447-AF3C-73E052EA9D1E}">
      <dgm:prSet/>
      <dgm:spPr/>
      <dgm:t>
        <a:bodyPr/>
        <a:lstStyle/>
        <a:p>
          <a:endParaRPr lang="en-US">
            <a:latin typeface="IBM Plex Sans" panose="020B0503050203000203" pitchFamily="34" charset="0"/>
          </a:endParaRPr>
        </a:p>
      </dgm:t>
    </dgm:pt>
    <dgm:pt modelId="{1339DF2E-6499-5F4D-AC5F-1CE24B5C4C90}" type="sibTrans" cxnId="{B7E6439A-4CF6-3447-AF3C-73E052EA9D1E}">
      <dgm:prSet/>
      <dgm:spPr/>
      <dgm:t>
        <a:bodyPr/>
        <a:lstStyle/>
        <a:p>
          <a:endParaRPr lang="en-US">
            <a:latin typeface="IBM Plex Sans" panose="020B0503050203000203" pitchFamily="34" charset="0"/>
          </a:endParaRPr>
        </a:p>
      </dgm:t>
    </dgm:pt>
    <dgm:pt modelId="{38B4C156-5CA9-5442-BCD3-14CCA825382F}">
      <dgm:prSet phldrT="[Text]"/>
      <dgm:spPr/>
      <dgm:t>
        <a:bodyPr/>
        <a:lstStyle/>
        <a:p>
          <a:r>
            <a:rPr lang="en-US" b="1" dirty="0">
              <a:solidFill>
                <a:schemeClr val="accent1">
                  <a:lumMod val="75000"/>
                </a:schemeClr>
              </a:solidFill>
              <a:latin typeface="IBM Plex Sans" panose="020B0503050203000203" pitchFamily="34" charset="0"/>
            </a:rPr>
            <a:t>Model Validation</a:t>
          </a:r>
        </a:p>
      </dgm:t>
    </dgm:pt>
    <dgm:pt modelId="{901B150C-5D46-9148-B40F-1133FD914D88}" type="parTrans" cxnId="{772A055A-4B53-A543-B6F9-A5D8FF6C7EA0}">
      <dgm:prSet/>
      <dgm:spPr/>
      <dgm:t>
        <a:bodyPr/>
        <a:lstStyle/>
        <a:p>
          <a:endParaRPr lang="en-US">
            <a:latin typeface="IBM Plex Sans" panose="020B0503050203000203" pitchFamily="34" charset="0"/>
          </a:endParaRPr>
        </a:p>
      </dgm:t>
    </dgm:pt>
    <dgm:pt modelId="{5A98D86D-E1F0-9D40-850F-B94B7CD74539}" type="sibTrans" cxnId="{772A055A-4B53-A543-B6F9-A5D8FF6C7EA0}">
      <dgm:prSet/>
      <dgm:spPr/>
      <dgm:t>
        <a:bodyPr/>
        <a:lstStyle/>
        <a:p>
          <a:endParaRPr lang="en-US">
            <a:latin typeface="IBM Plex Sans" panose="020B0503050203000203" pitchFamily="34" charset="0"/>
          </a:endParaRPr>
        </a:p>
      </dgm:t>
    </dgm:pt>
    <dgm:pt modelId="{2CD3F726-B780-DB44-8093-5E5102EC9BEC}">
      <dgm:prSet phldrT="[Text]"/>
      <dgm:spPr/>
      <dgm:t>
        <a:bodyPr/>
        <a:lstStyle/>
        <a:p>
          <a:r>
            <a:rPr lang="en-US" b="1" dirty="0">
              <a:solidFill>
                <a:schemeClr val="accent1">
                  <a:lumMod val="75000"/>
                </a:schemeClr>
              </a:solidFill>
              <a:latin typeface="IBM Plex Sans" panose="020B0503050203000203" pitchFamily="34" charset="0"/>
            </a:rPr>
            <a:t>Deployment</a:t>
          </a:r>
        </a:p>
      </dgm:t>
    </dgm:pt>
    <dgm:pt modelId="{5AFB6EB4-EF08-6B40-89E1-1816CF18D5D0}" type="parTrans" cxnId="{A908CB41-344B-A648-BC89-0D68AE284331}">
      <dgm:prSet/>
      <dgm:spPr/>
      <dgm:t>
        <a:bodyPr/>
        <a:lstStyle/>
        <a:p>
          <a:endParaRPr lang="en-US">
            <a:latin typeface="IBM Plex Sans" panose="020B0503050203000203" pitchFamily="34" charset="0"/>
          </a:endParaRPr>
        </a:p>
      </dgm:t>
    </dgm:pt>
    <dgm:pt modelId="{D3E953E1-AC1D-C34D-ABCE-F99CEAADF22E}" type="sibTrans" cxnId="{A908CB41-344B-A648-BC89-0D68AE284331}">
      <dgm:prSet/>
      <dgm:spPr/>
      <dgm:t>
        <a:bodyPr/>
        <a:lstStyle/>
        <a:p>
          <a:endParaRPr lang="en-US">
            <a:latin typeface="IBM Plex Sans" panose="020B0503050203000203" pitchFamily="34" charset="0"/>
          </a:endParaRPr>
        </a:p>
      </dgm:t>
    </dgm:pt>
    <dgm:pt modelId="{C26B1F4F-401B-5A48-A786-F8F76C56E869}">
      <dgm:prSet/>
      <dgm:spPr/>
      <dgm:t>
        <a:bodyPr/>
        <a:lstStyle/>
        <a:p>
          <a:r>
            <a:rPr lang="en-US" b="1" dirty="0">
              <a:solidFill>
                <a:schemeClr val="accent1">
                  <a:lumMod val="75000"/>
                </a:schemeClr>
              </a:solidFill>
              <a:latin typeface="IBM Plex Sans" panose="020B0503050203000203" pitchFamily="34" charset="0"/>
            </a:rPr>
            <a:t>Monitor &amp; Optimize</a:t>
          </a:r>
        </a:p>
      </dgm:t>
    </dgm:pt>
    <dgm:pt modelId="{045219D1-919F-754A-8090-C462C24C7E2F}" type="parTrans" cxnId="{0F9D44D6-826C-0144-86A5-C117614DFE6D}">
      <dgm:prSet/>
      <dgm:spPr/>
      <dgm:t>
        <a:bodyPr/>
        <a:lstStyle/>
        <a:p>
          <a:endParaRPr lang="en-US">
            <a:latin typeface="IBM Plex Sans" panose="020B0503050203000203" pitchFamily="34" charset="0"/>
          </a:endParaRPr>
        </a:p>
      </dgm:t>
    </dgm:pt>
    <dgm:pt modelId="{E47E2B51-482F-4E4E-A8F0-BFA1C2072CDD}" type="sibTrans" cxnId="{0F9D44D6-826C-0144-86A5-C117614DFE6D}">
      <dgm:prSet/>
      <dgm:spPr/>
      <dgm:t>
        <a:bodyPr/>
        <a:lstStyle/>
        <a:p>
          <a:endParaRPr lang="en-US">
            <a:latin typeface="IBM Plex Sans" panose="020B0503050203000203" pitchFamily="34" charset="0"/>
          </a:endParaRPr>
        </a:p>
      </dgm:t>
    </dgm:pt>
    <dgm:pt modelId="{663E3E8D-6FB0-7A4F-B6B2-502539FF4AAC}">
      <dgm:prSet phldrT="[Text]"/>
      <dgm:spPr/>
      <dgm:t>
        <a:bodyPr/>
        <a:lstStyle/>
        <a:p>
          <a:r>
            <a:rPr lang="en-US" b="1" dirty="0">
              <a:solidFill>
                <a:schemeClr val="accent1">
                  <a:lumMod val="75000"/>
                </a:schemeClr>
              </a:solidFill>
              <a:latin typeface="IBM Plex Sans" panose="020B0503050203000203" pitchFamily="34" charset="0"/>
            </a:rPr>
            <a:t>Data Acquisition &amp; Preparation</a:t>
          </a:r>
        </a:p>
      </dgm:t>
    </dgm:pt>
    <dgm:pt modelId="{689468DB-7209-D542-8F24-A9B0F538FE3E}" type="sibTrans" cxnId="{48094DBC-79D8-6B4B-84D6-4598D9E93A0F}">
      <dgm:prSet/>
      <dgm:spPr/>
      <dgm:t>
        <a:bodyPr/>
        <a:lstStyle/>
        <a:p>
          <a:endParaRPr lang="en-US">
            <a:latin typeface="IBM Plex Sans" panose="020B0503050203000203" pitchFamily="34" charset="0"/>
          </a:endParaRPr>
        </a:p>
      </dgm:t>
    </dgm:pt>
    <dgm:pt modelId="{65BDB278-1FEC-FE44-9C09-1B56CA5CC94C}" type="parTrans" cxnId="{48094DBC-79D8-6B4B-84D6-4598D9E93A0F}">
      <dgm:prSet/>
      <dgm:spPr/>
      <dgm:t>
        <a:bodyPr/>
        <a:lstStyle/>
        <a:p>
          <a:endParaRPr lang="en-US">
            <a:latin typeface="IBM Plex Sans" panose="020B0503050203000203" pitchFamily="34" charset="0"/>
          </a:endParaRPr>
        </a:p>
      </dgm:t>
    </dgm:pt>
    <dgm:pt modelId="{2231495E-0205-C74D-8425-1FE7873DBE2C}">
      <dgm:prSet phldrT="[Text]"/>
      <dgm:spPr/>
      <dgm:t>
        <a:bodyPr/>
        <a:lstStyle/>
        <a:p>
          <a:r>
            <a:rPr lang="en-US" b="1" dirty="0">
              <a:solidFill>
                <a:schemeClr val="accent1">
                  <a:lumMod val="75000"/>
                </a:schemeClr>
              </a:solidFill>
              <a:latin typeface="IBM Plex Sans" panose="020B0503050203000203" pitchFamily="34" charset="0"/>
            </a:rPr>
            <a:t>Business Understanding</a:t>
          </a:r>
        </a:p>
      </dgm:t>
    </dgm:pt>
    <dgm:pt modelId="{FC86F0DA-B31C-6249-BAAF-A946E5326679}" type="sibTrans" cxnId="{99D1384C-A6E1-F444-9384-BD8209F33666}">
      <dgm:prSet/>
      <dgm:spPr/>
      <dgm:t>
        <a:bodyPr/>
        <a:lstStyle/>
        <a:p>
          <a:endParaRPr lang="en-US">
            <a:latin typeface="IBM Plex Sans" panose="020B0503050203000203" pitchFamily="34" charset="0"/>
          </a:endParaRPr>
        </a:p>
      </dgm:t>
    </dgm:pt>
    <dgm:pt modelId="{A89D4F15-05D3-9F4D-AC55-426420911086}" type="parTrans" cxnId="{99D1384C-A6E1-F444-9384-BD8209F33666}">
      <dgm:prSet/>
      <dgm:spPr/>
      <dgm:t>
        <a:bodyPr/>
        <a:lstStyle/>
        <a:p>
          <a:endParaRPr lang="en-US">
            <a:latin typeface="IBM Plex Sans" panose="020B0503050203000203" pitchFamily="34" charset="0"/>
          </a:endParaRPr>
        </a:p>
      </dgm:t>
    </dgm:pt>
    <dgm:pt modelId="{1BCE94BA-035D-B542-BEA3-D5C73F3FC1C7}" type="pres">
      <dgm:prSet presAssocID="{A9F52226-DCB7-7942-98BC-C2DD5B78FB9E}" presName="Name0" presStyleCnt="0">
        <dgm:presLayoutVars>
          <dgm:chMax val="7"/>
          <dgm:chPref val="7"/>
          <dgm:dir/>
          <dgm:animLvl val="lvl"/>
        </dgm:presLayoutVars>
      </dgm:prSet>
      <dgm:spPr/>
    </dgm:pt>
    <dgm:pt modelId="{F6CC18DA-FA38-AE43-9B74-EF5DB2C66D7F}" type="pres">
      <dgm:prSet presAssocID="{2231495E-0205-C74D-8425-1FE7873DBE2C}" presName="Accent1" presStyleCnt="0"/>
      <dgm:spPr/>
    </dgm:pt>
    <dgm:pt modelId="{969E4806-ABF7-0C4E-BCBB-C833F23AB3FF}" type="pres">
      <dgm:prSet presAssocID="{2231495E-0205-C74D-8425-1FE7873DBE2C}" presName="Accent" presStyleLbl="node1" presStyleIdx="0" presStyleCnt="6"/>
      <dgm:spPr>
        <a:solidFill>
          <a:schemeClr val="accent1">
            <a:lumMod val="60000"/>
            <a:lumOff val="40000"/>
          </a:schemeClr>
        </a:solidFill>
      </dgm:spPr>
    </dgm:pt>
    <dgm:pt modelId="{29F4AF27-96CF-F24D-ACCA-BE1D9E833BA9}" type="pres">
      <dgm:prSet presAssocID="{2231495E-0205-C74D-8425-1FE7873DBE2C}" presName="Parent1" presStyleLbl="revTx" presStyleIdx="0" presStyleCnt="6">
        <dgm:presLayoutVars>
          <dgm:chMax val="1"/>
          <dgm:chPref val="1"/>
          <dgm:bulletEnabled val="1"/>
        </dgm:presLayoutVars>
      </dgm:prSet>
      <dgm:spPr/>
    </dgm:pt>
    <dgm:pt modelId="{DBA91A09-3499-AC48-A2D3-295243F5EA63}" type="pres">
      <dgm:prSet presAssocID="{663E3E8D-6FB0-7A4F-B6B2-502539FF4AAC}" presName="Accent2" presStyleCnt="0"/>
      <dgm:spPr/>
    </dgm:pt>
    <dgm:pt modelId="{57D19586-0334-0842-99A5-C6330F0D2410}" type="pres">
      <dgm:prSet presAssocID="{663E3E8D-6FB0-7A4F-B6B2-502539FF4AAC}" presName="Accent" presStyleLbl="node1" presStyleIdx="1" presStyleCnt="6"/>
      <dgm:spPr>
        <a:solidFill>
          <a:schemeClr val="accent1">
            <a:lumMod val="60000"/>
            <a:lumOff val="40000"/>
          </a:schemeClr>
        </a:solidFill>
      </dgm:spPr>
    </dgm:pt>
    <dgm:pt modelId="{4A06FCD0-82D9-2842-B2DE-E6BDDFC11DA9}" type="pres">
      <dgm:prSet presAssocID="{663E3E8D-6FB0-7A4F-B6B2-502539FF4AAC}" presName="Parent2" presStyleLbl="revTx" presStyleIdx="1" presStyleCnt="6">
        <dgm:presLayoutVars>
          <dgm:chMax val="1"/>
          <dgm:chPref val="1"/>
          <dgm:bulletEnabled val="1"/>
        </dgm:presLayoutVars>
      </dgm:prSet>
      <dgm:spPr/>
    </dgm:pt>
    <dgm:pt modelId="{AD5D75D1-2923-8243-82B3-B229CD650009}" type="pres">
      <dgm:prSet presAssocID="{6D06CDE1-9465-1044-91FE-4D0E6E24FF2B}" presName="Accent3" presStyleCnt="0"/>
      <dgm:spPr/>
    </dgm:pt>
    <dgm:pt modelId="{627823C9-4A2D-2B4D-A02E-117B94C3DDD9}" type="pres">
      <dgm:prSet presAssocID="{6D06CDE1-9465-1044-91FE-4D0E6E24FF2B}" presName="Accent" presStyleLbl="node1" presStyleIdx="2" presStyleCnt="6"/>
      <dgm:spPr>
        <a:solidFill>
          <a:schemeClr val="accent1">
            <a:lumMod val="60000"/>
            <a:lumOff val="40000"/>
          </a:schemeClr>
        </a:solidFill>
      </dgm:spPr>
    </dgm:pt>
    <dgm:pt modelId="{7EA8C1E4-729D-0C4F-A7F8-32F8EA582FA6}" type="pres">
      <dgm:prSet presAssocID="{6D06CDE1-9465-1044-91FE-4D0E6E24FF2B}" presName="Parent3" presStyleLbl="revTx" presStyleIdx="2" presStyleCnt="6">
        <dgm:presLayoutVars>
          <dgm:chMax val="1"/>
          <dgm:chPref val="1"/>
          <dgm:bulletEnabled val="1"/>
        </dgm:presLayoutVars>
      </dgm:prSet>
      <dgm:spPr/>
    </dgm:pt>
    <dgm:pt modelId="{5632F910-835C-1040-A35A-2C41DD32FE16}" type="pres">
      <dgm:prSet presAssocID="{38B4C156-5CA9-5442-BCD3-14CCA825382F}" presName="Accent4" presStyleCnt="0"/>
      <dgm:spPr/>
    </dgm:pt>
    <dgm:pt modelId="{4AE30F9B-8E2A-3D4D-AFF6-CFFA9FE1F4C9}" type="pres">
      <dgm:prSet presAssocID="{38B4C156-5CA9-5442-BCD3-14CCA825382F}" presName="Accent" presStyleLbl="node1" presStyleIdx="3" presStyleCnt="6"/>
      <dgm:spPr>
        <a:solidFill>
          <a:schemeClr val="accent1">
            <a:lumMod val="60000"/>
            <a:lumOff val="40000"/>
          </a:schemeClr>
        </a:solidFill>
      </dgm:spPr>
    </dgm:pt>
    <dgm:pt modelId="{C0514857-F245-B24F-86C5-55F8DFDF498D}" type="pres">
      <dgm:prSet presAssocID="{38B4C156-5CA9-5442-BCD3-14CCA825382F}" presName="Parent4" presStyleLbl="revTx" presStyleIdx="3" presStyleCnt="6">
        <dgm:presLayoutVars>
          <dgm:chMax val="1"/>
          <dgm:chPref val="1"/>
          <dgm:bulletEnabled val="1"/>
        </dgm:presLayoutVars>
      </dgm:prSet>
      <dgm:spPr/>
    </dgm:pt>
    <dgm:pt modelId="{C5402F5E-BE95-1F4B-A29C-59C4DB38EEC4}" type="pres">
      <dgm:prSet presAssocID="{2CD3F726-B780-DB44-8093-5E5102EC9BEC}" presName="Accent5" presStyleCnt="0"/>
      <dgm:spPr/>
    </dgm:pt>
    <dgm:pt modelId="{DFC15BFA-5418-1F46-84E2-8E06D721D1D2}" type="pres">
      <dgm:prSet presAssocID="{2CD3F726-B780-DB44-8093-5E5102EC9BEC}" presName="Accent" presStyleLbl="node1" presStyleIdx="4" presStyleCnt="6"/>
      <dgm:spPr>
        <a:solidFill>
          <a:schemeClr val="accent1">
            <a:lumMod val="60000"/>
            <a:lumOff val="40000"/>
          </a:schemeClr>
        </a:solidFill>
      </dgm:spPr>
    </dgm:pt>
    <dgm:pt modelId="{C7E2FBCA-A0B3-2847-8674-D4CFBA76BC27}" type="pres">
      <dgm:prSet presAssocID="{2CD3F726-B780-DB44-8093-5E5102EC9BEC}" presName="Parent5" presStyleLbl="revTx" presStyleIdx="4" presStyleCnt="6">
        <dgm:presLayoutVars>
          <dgm:chMax val="1"/>
          <dgm:chPref val="1"/>
          <dgm:bulletEnabled val="1"/>
        </dgm:presLayoutVars>
      </dgm:prSet>
      <dgm:spPr/>
    </dgm:pt>
    <dgm:pt modelId="{A7007A5B-9BD9-104C-8251-71EEA0A9FFC3}" type="pres">
      <dgm:prSet presAssocID="{C26B1F4F-401B-5A48-A786-F8F76C56E869}" presName="Accent6" presStyleCnt="0"/>
      <dgm:spPr/>
    </dgm:pt>
    <dgm:pt modelId="{3C02347C-08D8-3B43-B0DE-E69BD40851F1}" type="pres">
      <dgm:prSet presAssocID="{C26B1F4F-401B-5A48-A786-F8F76C56E869}" presName="Accent" presStyleLbl="node1" presStyleIdx="5" presStyleCnt="6"/>
      <dgm:spPr>
        <a:solidFill>
          <a:schemeClr val="accent1">
            <a:lumMod val="60000"/>
            <a:lumOff val="40000"/>
          </a:schemeClr>
        </a:solidFill>
      </dgm:spPr>
    </dgm:pt>
    <dgm:pt modelId="{CBF96C1A-CAD3-584C-BE0D-2AB33BA0F650}" type="pres">
      <dgm:prSet presAssocID="{C26B1F4F-401B-5A48-A786-F8F76C56E869}" presName="Parent6" presStyleLbl="revTx" presStyleIdx="5" presStyleCnt="6">
        <dgm:presLayoutVars>
          <dgm:chMax val="1"/>
          <dgm:chPref val="1"/>
          <dgm:bulletEnabled val="1"/>
        </dgm:presLayoutVars>
      </dgm:prSet>
      <dgm:spPr/>
    </dgm:pt>
  </dgm:ptLst>
  <dgm:cxnLst>
    <dgm:cxn modelId="{5479B716-53E3-4F41-BA78-52F2DBD5F788}" type="presOf" srcId="{C26B1F4F-401B-5A48-A786-F8F76C56E869}" destId="{CBF96C1A-CAD3-584C-BE0D-2AB33BA0F650}" srcOrd="0" destOrd="0" presId="urn:microsoft.com/office/officeart/2009/layout/CircleArrowProcess"/>
    <dgm:cxn modelId="{46CD3C34-D342-104E-A483-AE6E014BD3A3}" type="presOf" srcId="{38B4C156-5CA9-5442-BCD3-14CCA825382F}" destId="{C0514857-F245-B24F-86C5-55F8DFDF498D}" srcOrd="0" destOrd="0" presId="urn:microsoft.com/office/officeart/2009/layout/CircleArrowProcess"/>
    <dgm:cxn modelId="{A908CB41-344B-A648-BC89-0D68AE284331}" srcId="{A9F52226-DCB7-7942-98BC-C2DD5B78FB9E}" destId="{2CD3F726-B780-DB44-8093-5E5102EC9BEC}" srcOrd="4" destOrd="0" parTransId="{5AFB6EB4-EF08-6B40-89E1-1816CF18D5D0}" sibTransId="{D3E953E1-AC1D-C34D-ABCE-F99CEAADF22E}"/>
    <dgm:cxn modelId="{99D1384C-A6E1-F444-9384-BD8209F33666}" srcId="{A9F52226-DCB7-7942-98BC-C2DD5B78FB9E}" destId="{2231495E-0205-C74D-8425-1FE7873DBE2C}" srcOrd="0" destOrd="0" parTransId="{A89D4F15-05D3-9F4D-AC55-426420911086}" sibTransId="{FC86F0DA-B31C-6249-BAAF-A946E5326679}"/>
    <dgm:cxn modelId="{772A055A-4B53-A543-B6F9-A5D8FF6C7EA0}" srcId="{A9F52226-DCB7-7942-98BC-C2DD5B78FB9E}" destId="{38B4C156-5CA9-5442-BCD3-14CCA825382F}" srcOrd="3" destOrd="0" parTransId="{901B150C-5D46-9148-B40F-1133FD914D88}" sibTransId="{5A98D86D-E1F0-9D40-850F-B94B7CD74539}"/>
    <dgm:cxn modelId="{9AB52580-2C65-C140-A594-0566935054A5}" type="presOf" srcId="{6D06CDE1-9465-1044-91FE-4D0E6E24FF2B}" destId="{7EA8C1E4-729D-0C4F-A7F8-32F8EA582FA6}" srcOrd="0" destOrd="0" presId="urn:microsoft.com/office/officeart/2009/layout/CircleArrowProcess"/>
    <dgm:cxn modelId="{B7E6439A-4CF6-3447-AF3C-73E052EA9D1E}" srcId="{A9F52226-DCB7-7942-98BC-C2DD5B78FB9E}" destId="{6D06CDE1-9465-1044-91FE-4D0E6E24FF2B}" srcOrd="2" destOrd="0" parTransId="{EEA7B125-FB2D-114F-A2F0-DCE4EA7F7686}" sibTransId="{1339DF2E-6499-5F4D-AC5F-1CE24B5C4C90}"/>
    <dgm:cxn modelId="{A86E469B-2BA4-EF4C-89A8-43A347192E27}" type="presOf" srcId="{2231495E-0205-C74D-8425-1FE7873DBE2C}" destId="{29F4AF27-96CF-F24D-ACCA-BE1D9E833BA9}" srcOrd="0" destOrd="0" presId="urn:microsoft.com/office/officeart/2009/layout/CircleArrowProcess"/>
    <dgm:cxn modelId="{7CA85AB3-9BB7-BC4C-A693-1BAB2DE5770C}" type="presOf" srcId="{663E3E8D-6FB0-7A4F-B6B2-502539FF4AAC}" destId="{4A06FCD0-82D9-2842-B2DE-E6BDDFC11DA9}" srcOrd="0" destOrd="0" presId="urn:microsoft.com/office/officeart/2009/layout/CircleArrowProcess"/>
    <dgm:cxn modelId="{48094DBC-79D8-6B4B-84D6-4598D9E93A0F}" srcId="{A9F52226-DCB7-7942-98BC-C2DD5B78FB9E}" destId="{663E3E8D-6FB0-7A4F-B6B2-502539FF4AAC}" srcOrd="1" destOrd="0" parTransId="{65BDB278-1FEC-FE44-9C09-1B56CA5CC94C}" sibTransId="{689468DB-7209-D542-8F24-A9B0F538FE3E}"/>
    <dgm:cxn modelId="{5BE4BBC4-9E87-2543-91CE-B290D96BDD12}" type="presOf" srcId="{2CD3F726-B780-DB44-8093-5E5102EC9BEC}" destId="{C7E2FBCA-A0B3-2847-8674-D4CFBA76BC27}" srcOrd="0" destOrd="0" presId="urn:microsoft.com/office/officeart/2009/layout/CircleArrowProcess"/>
    <dgm:cxn modelId="{0F9D44D6-826C-0144-86A5-C117614DFE6D}" srcId="{A9F52226-DCB7-7942-98BC-C2DD5B78FB9E}" destId="{C26B1F4F-401B-5A48-A786-F8F76C56E869}" srcOrd="5" destOrd="0" parTransId="{045219D1-919F-754A-8090-C462C24C7E2F}" sibTransId="{E47E2B51-482F-4E4E-A8F0-BFA1C2072CDD}"/>
    <dgm:cxn modelId="{DB7474F3-D8C1-1F45-8ADE-A65AF5D9B75A}" type="presOf" srcId="{A9F52226-DCB7-7942-98BC-C2DD5B78FB9E}" destId="{1BCE94BA-035D-B542-BEA3-D5C73F3FC1C7}" srcOrd="0" destOrd="0" presId="urn:microsoft.com/office/officeart/2009/layout/CircleArrowProcess"/>
    <dgm:cxn modelId="{52E18332-6E91-314C-9AF3-D6AAEC90C884}" type="presParOf" srcId="{1BCE94BA-035D-B542-BEA3-D5C73F3FC1C7}" destId="{F6CC18DA-FA38-AE43-9B74-EF5DB2C66D7F}" srcOrd="0" destOrd="0" presId="urn:microsoft.com/office/officeart/2009/layout/CircleArrowProcess"/>
    <dgm:cxn modelId="{09BC1695-67BE-874B-B143-0A529ABD37BF}" type="presParOf" srcId="{F6CC18DA-FA38-AE43-9B74-EF5DB2C66D7F}" destId="{969E4806-ABF7-0C4E-BCBB-C833F23AB3FF}" srcOrd="0" destOrd="0" presId="urn:microsoft.com/office/officeart/2009/layout/CircleArrowProcess"/>
    <dgm:cxn modelId="{DFA65FC6-4C86-3F44-9911-36CF5967400F}" type="presParOf" srcId="{1BCE94BA-035D-B542-BEA3-D5C73F3FC1C7}" destId="{29F4AF27-96CF-F24D-ACCA-BE1D9E833BA9}" srcOrd="1" destOrd="0" presId="urn:microsoft.com/office/officeart/2009/layout/CircleArrowProcess"/>
    <dgm:cxn modelId="{6AD26822-A20D-254B-99AD-DE12A27F4B80}" type="presParOf" srcId="{1BCE94BA-035D-B542-BEA3-D5C73F3FC1C7}" destId="{DBA91A09-3499-AC48-A2D3-295243F5EA63}" srcOrd="2" destOrd="0" presId="urn:microsoft.com/office/officeart/2009/layout/CircleArrowProcess"/>
    <dgm:cxn modelId="{CBA6282B-C7AC-2748-9F94-EBBAD62EBF4F}" type="presParOf" srcId="{DBA91A09-3499-AC48-A2D3-295243F5EA63}" destId="{57D19586-0334-0842-99A5-C6330F0D2410}" srcOrd="0" destOrd="0" presId="urn:microsoft.com/office/officeart/2009/layout/CircleArrowProcess"/>
    <dgm:cxn modelId="{8962F7F7-F964-7F40-BF86-DF87CA6BCAEC}" type="presParOf" srcId="{1BCE94BA-035D-B542-BEA3-D5C73F3FC1C7}" destId="{4A06FCD0-82D9-2842-B2DE-E6BDDFC11DA9}" srcOrd="3" destOrd="0" presId="urn:microsoft.com/office/officeart/2009/layout/CircleArrowProcess"/>
    <dgm:cxn modelId="{28F63187-E78E-D74F-B38B-C6F126C70317}" type="presParOf" srcId="{1BCE94BA-035D-B542-BEA3-D5C73F3FC1C7}" destId="{AD5D75D1-2923-8243-82B3-B229CD650009}" srcOrd="4" destOrd="0" presId="urn:microsoft.com/office/officeart/2009/layout/CircleArrowProcess"/>
    <dgm:cxn modelId="{BB83512F-07E8-A142-94FA-678C78658F26}" type="presParOf" srcId="{AD5D75D1-2923-8243-82B3-B229CD650009}" destId="{627823C9-4A2D-2B4D-A02E-117B94C3DDD9}" srcOrd="0" destOrd="0" presId="urn:microsoft.com/office/officeart/2009/layout/CircleArrowProcess"/>
    <dgm:cxn modelId="{D2E376D1-56FB-7A48-AB9F-2C844196BB5D}" type="presParOf" srcId="{1BCE94BA-035D-B542-BEA3-D5C73F3FC1C7}" destId="{7EA8C1E4-729D-0C4F-A7F8-32F8EA582FA6}" srcOrd="5" destOrd="0" presId="urn:microsoft.com/office/officeart/2009/layout/CircleArrowProcess"/>
    <dgm:cxn modelId="{F42571DE-9885-684C-AEE0-66987334366C}" type="presParOf" srcId="{1BCE94BA-035D-B542-BEA3-D5C73F3FC1C7}" destId="{5632F910-835C-1040-A35A-2C41DD32FE16}" srcOrd="6" destOrd="0" presId="urn:microsoft.com/office/officeart/2009/layout/CircleArrowProcess"/>
    <dgm:cxn modelId="{4DED37ED-335E-9D4D-86C5-CD2D5A4AD424}" type="presParOf" srcId="{5632F910-835C-1040-A35A-2C41DD32FE16}" destId="{4AE30F9B-8E2A-3D4D-AFF6-CFFA9FE1F4C9}" srcOrd="0" destOrd="0" presId="urn:microsoft.com/office/officeart/2009/layout/CircleArrowProcess"/>
    <dgm:cxn modelId="{2A07BDF0-030F-FA47-8F53-E174AD4B1FEC}" type="presParOf" srcId="{1BCE94BA-035D-B542-BEA3-D5C73F3FC1C7}" destId="{C0514857-F245-B24F-86C5-55F8DFDF498D}" srcOrd="7" destOrd="0" presId="urn:microsoft.com/office/officeart/2009/layout/CircleArrowProcess"/>
    <dgm:cxn modelId="{A72EAEC3-E8BD-2A4E-AD67-FC0F41666D68}" type="presParOf" srcId="{1BCE94BA-035D-B542-BEA3-D5C73F3FC1C7}" destId="{C5402F5E-BE95-1F4B-A29C-59C4DB38EEC4}" srcOrd="8" destOrd="0" presId="urn:microsoft.com/office/officeart/2009/layout/CircleArrowProcess"/>
    <dgm:cxn modelId="{43F0F2B7-E766-FB4A-BFF7-4D02EDF28021}" type="presParOf" srcId="{C5402F5E-BE95-1F4B-A29C-59C4DB38EEC4}" destId="{DFC15BFA-5418-1F46-84E2-8E06D721D1D2}" srcOrd="0" destOrd="0" presId="urn:microsoft.com/office/officeart/2009/layout/CircleArrowProcess"/>
    <dgm:cxn modelId="{EE862637-3B03-5F4E-B3B5-B8BABAEA15BB}" type="presParOf" srcId="{1BCE94BA-035D-B542-BEA3-D5C73F3FC1C7}" destId="{C7E2FBCA-A0B3-2847-8674-D4CFBA76BC27}" srcOrd="9" destOrd="0" presId="urn:microsoft.com/office/officeart/2009/layout/CircleArrowProcess"/>
    <dgm:cxn modelId="{5275E912-DDE3-AA45-96EA-046AC113CFD4}" type="presParOf" srcId="{1BCE94BA-035D-B542-BEA3-D5C73F3FC1C7}" destId="{A7007A5B-9BD9-104C-8251-71EEA0A9FFC3}" srcOrd="10" destOrd="0" presId="urn:microsoft.com/office/officeart/2009/layout/CircleArrowProcess"/>
    <dgm:cxn modelId="{7453226A-17B8-AB43-9839-FABA3761A1B3}" type="presParOf" srcId="{A7007A5B-9BD9-104C-8251-71EEA0A9FFC3}" destId="{3C02347C-08D8-3B43-B0DE-E69BD40851F1}" srcOrd="0" destOrd="0" presId="urn:microsoft.com/office/officeart/2009/layout/CircleArrowProcess"/>
    <dgm:cxn modelId="{08F17564-E937-0844-A001-C2C8770494B5}" type="presParOf" srcId="{1BCE94BA-035D-B542-BEA3-D5C73F3FC1C7}" destId="{CBF96C1A-CAD3-584C-BE0D-2AB33BA0F650}"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rgbClr val="FFFF00"/>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rgbClr val="FFFF00"/>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31C720-FB5D-F44E-9FC8-E43C9771C977}"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US"/>
        </a:p>
      </dgm:t>
    </dgm:pt>
    <dgm:pt modelId="{EA688FE3-0B46-7D40-BB45-21878ED071E0}">
      <dgm:prSet phldrT="[Text]" custT="1"/>
      <dgm:spPr/>
      <dgm:t>
        <a:bodyPr/>
        <a:lstStyle/>
        <a:p>
          <a:r>
            <a:rPr lang="en-US" sz="1200" dirty="0"/>
            <a:t>User Feedback </a:t>
          </a:r>
          <a:r>
            <a:rPr lang="en-US" sz="1100" dirty="0"/>
            <a:t>(implicit/explicit)</a:t>
          </a:r>
          <a:endParaRPr lang="en-US" sz="1200" dirty="0"/>
        </a:p>
      </dgm:t>
    </dgm:pt>
    <dgm:pt modelId="{7D23433B-B3FF-B749-A26F-E8EB95678A89}" type="parTrans" cxnId="{2BAEBC55-2692-7241-8FE6-A3C58C2F4420}">
      <dgm:prSet/>
      <dgm:spPr/>
      <dgm:t>
        <a:bodyPr/>
        <a:lstStyle/>
        <a:p>
          <a:endParaRPr lang="en-US" sz="2800"/>
        </a:p>
      </dgm:t>
    </dgm:pt>
    <dgm:pt modelId="{EA1AA4A8-AB3C-A243-B50C-5003DAF74549}" type="sibTrans" cxnId="{2BAEBC55-2692-7241-8FE6-A3C58C2F4420}">
      <dgm:prSet/>
      <dgm:spPr/>
      <dgm:t>
        <a:bodyPr/>
        <a:lstStyle/>
        <a:p>
          <a:endParaRPr lang="en-US" sz="2800"/>
        </a:p>
      </dgm:t>
    </dgm:pt>
    <dgm:pt modelId="{1C95B6EF-E10D-1540-B260-FD1C25790F27}">
      <dgm:prSet phldrT="[Text]" custT="1"/>
      <dgm:spPr/>
      <dgm:t>
        <a:bodyPr/>
        <a:lstStyle/>
        <a:p>
          <a:r>
            <a:rPr lang="en-US" sz="1200" dirty="0"/>
            <a:t>Model Improvement</a:t>
          </a:r>
        </a:p>
      </dgm:t>
    </dgm:pt>
    <dgm:pt modelId="{5DBA80EE-40EB-9E42-ADCE-B6D8E6A747EE}" type="parTrans" cxnId="{09C5A55D-6E8C-9546-BE3F-1DE90237C242}">
      <dgm:prSet/>
      <dgm:spPr/>
      <dgm:t>
        <a:bodyPr/>
        <a:lstStyle/>
        <a:p>
          <a:endParaRPr lang="en-US" sz="2800"/>
        </a:p>
      </dgm:t>
    </dgm:pt>
    <dgm:pt modelId="{801350DB-A444-EE47-8B5A-37B0C8212FC4}" type="sibTrans" cxnId="{09C5A55D-6E8C-9546-BE3F-1DE90237C242}">
      <dgm:prSet/>
      <dgm:spPr/>
      <dgm:t>
        <a:bodyPr/>
        <a:lstStyle/>
        <a:p>
          <a:endParaRPr lang="en-US" sz="2800"/>
        </a:p>
      </dgm:t>
    </dgm:pt>
    <dgm:pt modelId="{07FC3CA7-5DBD-EB4B-A094-D93491E64B38}">
      <dgm:prSet phldrT="[Text]" custT="1"/>
      <dgm:spPr/>
      <dgm:t>
        <a:bodyPr/>
        <a:lstStyle/>
        <a:p>
          <a:r>
            <a:rPr lang="en-US" sz="1200" dirty="0"/>
            <a:t>Feedback Analysis</a:t>
          </a:r>
        </a:p>
      </dgm:t>
    </dgm:pt>
    <dgm:pt modelId="{19625A57-8843-164E-B6F4-332C55680938}" type="parTrans" cxnId="{19EFC40F-8B43-C644-BCB9-B879991D0CAC}">
      <dgm:prSet/>
      <dgm:spPr/>
      <dgm:t>
        <a:bodyPr/>
        <a:lstStyle/>
        <a:p>
          <a:endParaRPr lang="en-US" sz="2800"/>
        </a:p>
      </dgm:t>
    </dgm:pt>
    <dgm:pt modelId="{E215D4FE-8CC0-7D41-B99C-42B3230238AC}" type="sibTrans" cxnId="{19EFC40F-8B43-C644-BCB9-B879991D0CAC}">
      <dgm:prSet/>
      <dgm:spPr/>
      <dgm:t>
        <a:bodyPr/>
        <a:lstStyle/>
        <a:p>
          <a:endParaRPr lang="en-US" sz="2800"/>
        </a:p>
      </dgm:t>
    </dgm:pt>
    <dgm:pt modelId="{099EBA55-1D58-1442-9F06-DCDC748B1CF5}" type="pres">
      <dgm:prSet presAssocID="{2131C720-FB5D-F44E-9FC8-E43C9771C977}" presName="Name0" presStyleCnt="0">
        <dgm:presLayoutVars>
          <dgm:dir/>
          <dgm:resizeHandles val="exact"/>
        </dgm:presLayoutVars>
      </dgm:prSet>
      <dgm:spPr/>
    </dgm:pt>
    <dgm:pt modelId="{ADC79DA0-B4C5-F048-9CE8-0716536AC394}" type="pres">
      <dgm:prSet presAssocID="{2131C720-FB5D-F44E-9FC8-E43C9771C977}" presName="cycle" presStyleCnt="0"/>
      <dgm:spPr/>
    </dgm:pt>
    <dgm:pt modelId="{D3B4D191-6D69-A34F-9EE1-0B317656BA7C}" type="pres">
      <dgm:prSet presAssocID="{EA688FE3-0B46-7D40-BB45-21878ED071E0}" presName="nodeFirstNode" presStyleLbl="node1" presStyleIdx="0" presStyleCnt="3" custScaleX="76880" custScaleY="85267">
        <dgm:presLayoutVars>
          <dgm:bulletEnabled val="1"/>
        </dgm:presLayoutVars>
      </dgm:prSet>
      <dgm:spPr/>
    </dgm:pt>
    <dgm:pt modelId="{2E46F8CB-CBD4-8849-A416-A30FBAAFD0E8}" type="pres">
      <dgm:prSet presAssocID="{EA1AA4A8-AB3C-A243-B50C-5003DAF74549}" presName="sibTransFirstNode" presStyleLbl="bgShp" presStyleIdx="0" presStyleCnt="1"/>
      <dgm:spPr/>
    </dgm:pt>
    <dgm:pt modelId="{F65C7AAE-77E7-F240-A761-4650390AF401}" type="pres">
      <dgm:prSet presAssocID="{07FC3CA7-5DBD-EB4B-A094-D93491E64B38}" presName="nodeFollowingNodes" presStyleLbl="node1" presStyleIdx="1" presStyleCnt="3" custScaleX="83137" custScaleY="72855">
        <dgm:presLayoutVars>
          <dgm:bulletEnabled val="1"/>
        </dgm:presLayoutVars>
      </dgm:prSet>
      <dgm:spPr/>
    </dgm:pt>
    <dgm:pt modelId="{F687D23D-FDF2-A74F-819D-76D60E158A25}" type="pres">
      <dgm:prSet presAssocID="{1C95B6EF-E10D-1540-B260-FD1C25790F27}" presName="nodeFollowingNodes" presStyleLbl="node1" presStyleIdx="2" presStyleCnt="3" custScaleX="83166" custScaleY="85012">
        <dgm:presLayoutVars>
          <dgm:bulletEnabled val="1"/>
        </dgm:presLayoutVars>
      </dgm:prSet>
      <dgm:spPr/>
    </dgm:pt>
  </dgm:ptLst>
  <dgm:cxnLst>
    <dgm:cxn modelId="{031AF200-0E7B-2C4B-AA49-65C92C0180A4}" type="presOf" srcId="{1C95B6EF-E10D-1540-B260-FD1C25790F27}" destId="{F687D23D-FDF2-A74F-819D-76D60E158A25}" srcOrd="0" destOrd="0" presId="urn:microsoft.com/office/officeart/2005/8/layout/cycle3"/>
    <dgm:cxn modelId="{19EFC40F-8B43-C644-BCB9-B879991D0CAC}" srcId="{2131C720-FB5D-F44E-9FC8-E43C9771C977}" destId="{07FC3CA7-5DBD-EB4B-A094-D93491E64B38}" srcOrd="1" destOrd="0" parTransId="{19625A57-8843-164E-B6F4-332C55680938}" sibTransId="{E215D4FE-8CC0-7D41-B99C-42B3230238AC}"/>
    <dgm:cxn modelId="{72704116-3348-7942-9C7B-7DDB2C33DC40}" type="presOf" srcId="{EA1AA4A8-AB3C-A243-B50C-5003DAF74549}" destId="{2E46F8CB-CBD4-8849-A416-A30FBAAFD0E8}" srcOrd="0" destOrd="0" presId="urn:microsoft.com/office/officeart/2005/8/layout/cycle3"/>
    <dgm:cxn modelId="{2BAEBC55-2692-7241-8FE6-A3C58C2F4420}" srcId="{2131C720-FB5D-F44E-9FC8-E43C9771C977}" destId="{EA688FE3-0B46-7D40-BB45-21878ED071E0}" srcOrd="0" destOrd="0" parTransId="{7D23433B-B3FF-B749-A26F-E8EB95678A89}" sibTransId="{EA1AA4A8-AB3C-A243-B50C-5003DAF74549}"/>
    <dgm:cxn modelId="{09C5A55D-6E8C-9546-BE3F-1DE90237C242}" srcId="{2131C720-FB5D-F44E-9FC8-E43C9771C977}" destId="{1C95B6EF-E10D-1540-B260-FD1C25790F27}" srcOrd="2" destOrd="0" parTransId="{5DBA80EE-40EB-9E42-ADCE-B6D8E6A747EE}" sibTransId="{801350DB-A444-EE47-8B5A-37B0C8212FC4}"/>
    <dgm:cxn modelId="{1C8DE373-FC8A-CE4B-84FF-A101DBDDB72A}" type="presOf" srcId="{EA688FE3-0B46-7D40-BB45-21878ED071E0}" destId="{D3B4D191-6D69-A34F-9EE1-0B317656BA7C}" srcOrd="0" destOrd="0" presId="urn:microsoft.com/office/officeart/2005/8/layout/cycle3"/>
    <dgm:cxn modelId="{BF2E83CE-BD55-9747-ADCD-A664BB976D8A}" type="presOf" srcId="{07FC3CA7-5DBD-EB4B-A094-D93491E64B38}" destId="{F65C7AAE-77E7-F240-A761-4650390AF401}" srcOrd="0" destOrd="0" presId="urn:microsoft.com/office/officeart/2005/8/layout/cycle3"/>
    <dgm:cxn modelId="{851C20DA-401F-5449-944F-A8814EEA797C}" type="presOf" srcId="{2131C720-FB5D-F44E-9FC8-E43C9771C977}" destId="{099EBA55-1D58-1442-9F06-DCDC748B1CF5}" srcOrd="0" destOrd="0" presId="urn:microsoft.com/office/officeart/2005/8/layout/cycle3"/>
    <dgm:cxn modelId="{F4726941-CAEC-FC43-8885-F6F23BC830D2}" type="presParOf" srcId="{099EBA55-1D58-1442-9F06-DCDC748B1CF5}" destId="{ADC79DA0-B4C5-F048-9CE8-0716536AC394}" srcOrd="0" destOrd="0" presId="urn:microsoft.com/office/officeart/2005/8/layout/cycle3"/>
    <dgm:cxn modelId="{58FA1779-C858-F047-8A42-40324D3A25B1}" type="presParOf" srcId="{ADC79DA0-B4C5-F048-9CE8-0716536AC394}" destId="{D3B4D191-6D69-A34F-9EE1-0B317656BA7C}" srcOrd="0" destOrd="0" presId="urn:microsoft.com/office/officeart/2005/8/layout/cycle3"/>
    <dgm:cxn modelId="{A55001F6-41DE-A144-9A10-9664CA2F692D}" type="presParOf" srcId="{ADC79DA0-B4C5-F048-9CE8-0716536AC394}" destId="{2E46F8CB-CBD4-8849-A416-A30FBAAFD0E8}" srcOrd="1" destOrd="0" presId="urn:microsoft.com/office/officeart/2005/8/layout/cycle3"/>
    <dgm:cxn modelId="{5905E05F-2AB9-704E-9397-5D195CDE29D2}" type="presParOf" srcId="{ADC79DA0-B4C5-F048-9CE8-0716536AC394}" destId="{F65C7AAE-77E7-F240-A761-4650390AF401}" srcOrd="2" destOrd="0" presId="urn:microsoft.com/office/officeart/2005/8/layout/cycle3"/>
    <dgm:cxn modelId="{ED734088-02E7-9649-8EB8-6EE902DE9B84}" type="presParOf" srcId="{ADC79DA0-B4C5-F048-9CE8-0716536AC394}" destId="{F687D23D-FDF2-A74F-819D-76D60E158A25}" srcOrd="3" destOrd="0" presId="urn:microsoft.com/office/officeart/2005/8/layout/cycle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solidFill>
                <a:srgbClr val="FFFF00"/>
              </a:solidFill>
            </a:rPr>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solidFill>
                <a:schemeClr val="bg1"/>
              </a:solidFill>
            </a:rPr>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chemeClr val="bg1"/>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chemeClr val="bg1"/>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solidFill>
                <a:srgbClr val="FFFF00"/>
              </a:solidFill>
            </a:rPr>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chemeClr val="bg1"/>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chemeClr val="bg1"/>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solidFill>
                <a:srgbClr val="FFFF00"/>
              </a:solidFill>
            </a:rPr>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chemeClr val="bg1"/>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chemeClr val="bg1"/>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F52226-DCB7-7942-98BC-C2DD5B78FB9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2231495E-0205-C74D-8425-1FE7873DBE2C}">
      <dgm:prSet phldrT="[Text]"/>
      <dgm:spPr/>
      <dgm:t>
        <a:bodyPr/>
        <a:lstStyle/>
        <a:p>
          <a:r>
            <a:rPr lang="en-US" dirty="0"/>
            <a:t>Business Understanding</a:t>
          </a:r>
        </a:p>
      </dgm:t>
    </dgm:pt>
    <dgm:pt modelId="{A89D4F15-05D3-9F4D-AC55-426420911086}" type="parTrans" cxnId="{99D1384C-A6E1-F444-9384-BD8209F33666}">
      <dgm:prSet/>
      <dgm:spPr/>
      <dgm:t>
        <a:bodyPr/>
        <a:lstStyle/>
        <a:p>
          <a:endParaRPr lang="en-US"/>
        </a:p>
      </dgm:t>
    </dgm:pt>
    <dgm:pt modelId="{FC86F0DA-B31C-6249-BAAF-A946E5326679}" type="sibTrans" cxnId="{99D1384C-A6E1-F444-9384-BD8209F33666}">
      <dgm:prSet/>
      <dgm:spPr/>
      <dgm:t>
        <a:bodyPr/>
        <a:lstStyle/>
        <a:p>
          <a:endParaRPr lang="en-US"/>
        </a:p>
      </dgm:t>
    </dgm:pt>
    <dgm:pt modelId="{663E3E8D-6FB0-7A4F-B6B2-502539FF4AAC}">
      <dgm:prSet phldrT="[Text]"/>
      <dgm:spPr/>
      <dgm:t>
        <a:bodyPr/>
        <a:lstStyle/>
        <a:p>
          <a:r>
            <a:rPr lang="en-US" dirty="0"/>
            <a:t>Data Acquisition &amp; Preparation</a:t>
          </a:r>
        </a:p>
      </dgm:t>
    </dgm:pt>
    <dgm:pt modelId="{65BDB278-1FEC-FE44-9C09-1B56CA5CC94C}" type="parTrans" cxnId="{48094DBC-79D8-6B4B-84D6-4598D9E93A0F}">
      <dgm:prSet/>
      <dgm:spPr/>
      <dgm:t>
        <a:bodyPr/>
        <a:lstStyle/>
        <a:p>
          <a:endParaRPr lang="en-US"/>
        </a:p>
      </dgm:t>
    </dgm:pt>
    <dgm:pt modelId="{689468DB-7209-D542-8F24-A9B0F538FE3E}" type="sibTrans" cxnId="{48094DBC-79D8-6B4B-84D6-4598D9E93A0F}">
      <dgm:prSet/>
      <dgm:spPr/>
      <dgm:t>
        <a:bodyPr/>
        <a:lstStyle/>
        <a:p>
          <a:endParaRPr lang="en-US"/>
        </a:p>
      </dgm:t>
    </dgm:pt>
    <dgm:pt modelId="{6D06CDE1-9465-1044-91FE-4D0E6E24FF2B}">
      <dgm:prSet phldrT="[Text]"/>
      <dgm:spPr/>
      <dgm:t>
        <a:bodyPr/>
        <a:lstStyle/>
        <a:p>
          <a:r>
            <a:rPr lang="en-US" dirty="0">
              <a:solidFill>
                <a:schemeClr val="bg1"/>
              </a:solidFill>
            </a:rPr>
            <a:t>Model Development</a:t>
          </a:r>
        </a:p>
      </dgm:t>
    </dgm:pt>
    <dgm:pt modelId="{EEA7B125-FB2D-114F-A2F0-DCE4EA7F7686}" type="parTrans" cxnId="{B7E6439A-4CF6-3447-AF3C-73E052EA9D1E}">
      <dgm:prSet/>
      <dgm:spPr/>
      <dgm:t>
        <a:bodyPr/>
        <a:lstStyle/>
        <a:p>
          <a:endParaRPr lang="en-US"/>
        </a:p>
      </dgm:t>
    </dgm:pt>
    <dgm:pt modelId="{1339DF2E-6499-5F4D-AC5F-1CE24B5C4C90}" type="sibTrans" cxnId="{B7E6439A-4CF6-3447-AF3C-73E052EA9D1E}">
      <dgm:prSet/>
      <dgm:spPr/>
      <dgm:t>
        <a:bodyPr/>
        <a:lstStyle/>
        <a:p>
          <a:endParaRPr lang="en-US"/>
        </a:p>
      </dgm:t>
    </dgm:pt>
    <dgm:pt modelId="{38B4C156-5CA9-5442-BCD3-14CCA825382F}">
      <dgm:prSet phldrT="[Text]"/>
      <dgm:spPr/>
      <dgm:t>
        <a:bodyPr/>
        <a:lstStyle/>
        <a:p>
          <a:r>
            <a:rPr lang="en-US" dirty="0">
              <a:solidFill>
                <a:srgbClr val="FFFF00"/>
              </a:solidFill>
            </a:rPr>
            <a:t>Model Validation</a:t>
          </a:r>
        </a:p>
      </dgm:t>
    </dgm:pt>
    <dgm:pt modelId="{901B150C-5D46-9148-B40F-1133FD914D88}" type="parTrans" cxnId="{772A055A-4B53-A543-B6F9-A5D8FF6C7EA0}">
      <dgm:prSet/>
      <dgm:spPr/>
      <dgm:t>
        <a:bodyPr/>
        <a:lstStyle/>
        <a:p>
          <a:endParaRPr lang="en-US"/>
        </a:p>
      </dgm:t>
    </dgm:pt>
    <dgm:pt modelId="{5A98D86D-E1F0-9D40-850F-B94B7CD74539}" type="sibTrans" cxnId="{772A055A-4B53-A543-B6F9-A5D8FF6C7EA0}">
      <dgm:prSet/>
      <dgm:spPr/>
      <dgm:t>
        <a:bodyPr/>
        <a:lstStyle/>
        <a:p>
          <a:endParaRPr lang="en-US"/>
        </a:p>
      </dgm:t>
    </dgm:pt>
    <dgm:pt modelId="{2CD3F726-B780-DB44-8093-5E5102EC9BEC}">
      <dgm:prSet phldrT="[Text]"/>
      <dgm:spPr/>
      <dgm:t>
        <a:bodyPr/>
        <a:lstStyle/>
        <a:p>
          <a:r>
            <a:rPr lang="en-US" dirty="0"/>
            <a:t>Deployment</a:t>
          </a:r>
        </a:p>
      </dgm:t>
    </dgm:pt>
    <dgm:pt modelId="{5AFB6EB4-EF08-6B40-89E1-1816CF18D5D0}" type="parTrans" cxnId="{A908CB41-344B-A648-BC89-0D68AE284331}">
      <dgm:prSet/>
      <dgm:spPr/>
      <dgm:t>
        <a:bodyPr/>
        <a:lstStyle/>
        <a:p>
          <a:endParaRPr lang="en-US"/>
        </a:p>
      </dgm:t>
    </dgm:pt>
    <dgm:pt modelId="{D3E953E1-AC1D-C34D-ABCE-F99CEAADF22E}" type="sibTrans" cxnId="{A908CB41-344B-A648-BC89-0D68AE284331}">
      <dgm:prSet/>
      <dgm:spPr/>
      <dgm:t>
        <a:bodyPr/>
        <a:lstStyle/>
        <a:p>
          <a:endParaRPr lang="en-US"/>
        </a:p>
      </dgm:t>
    </dgm:pt>
    <dgm:pt modelId="{C26B1F4F-401B-5A48-A786-F8F76C56E869}">
      <dgm:prSet/>
      <dgm:spPr/>
      <dgm:t>
        <a:bodyPr/>
        <a:lstStyle/>
        <a:p>
          <a:r>
            <a:rPr lang="en-US" dirty="0">
              <a:solidFill>
                <a:schemeClr val="bg1"/>
              </a:solidFill>
            </a:rPr>
            <a:t>Monitor &amp; Optimize</a:t>
          </a:r>
        </a:p>
      </dgm:t>
    </dgm:pt>
    <dgm:pt modelId="{045219D1-919F-754A-8090-C462C24C7E2F}" type="parTrans" cxnId="{0F9D44D6-826C-0144-86A5-C117614DFE6D}">
      <dgm:prSet/>
      <dgm:spPr/>
      <dgm:t>
        <a:bodyPr/>
        <a:lstStyle/>
        <a:p>
          <a:endParaRPr lang="en-US"/>
        </a:p>
      </dgm:t>
    </dgm:pt>
    <dgm:pt modelId="{E47E2B51-482F-4E4E-A8F0-BFA1C2072CDD}" type="sibTrans" cxnId="{0F9D44D6-826C-0144-86A5-C117614DFE6D}">
      <dgm:prSet/>
      <dgm:spPr/>
      <dgm:t>
        <a:bodyPr/>
        <a:lstStyle/>
        <a:p>
          <a:endParaRPr lang="en-US"/>
        </a:p>
      </dgm:t>
    </dgm:pt>
    <dgm:pt modelId="{04D9A900-C176-1340-8614-CFB4AD5E7B3F}" type="pres">
      <dgm:prSet presAssocID="{A9F52226-DCB7-7942-98BC-C2DD5B78FB9E}" presName="cycle" presStyleCnt="0">
        <dgm:presLayoutVars>
          <dgm:dir/>
          <dgm:resizeHandles val="exact"/>
        </dgm:presLayoutVars>
      </dgm:prSet>
      <dgm:spPr/>
    </dgm:pt>
    <dgm:pt modelId="{397C536C-A178-6347-B330-E524D04C33FC}" type="pres">
      <dgm:prSet presAssocID="{2231495E-0205-C74D-8425-1FE7873DBE2C}" presName="node" presStyleLbl="node1" presStyleIdx="0" presStyleCnt="6">
        <dgm:presLayoutVars>
          <dgm:bulletEnabled val="1"/>
        </dgm:presLayoutVars>
      </dgm:prSet>
      <dgm:spPr/>
    </dgm:pt>
    <dgm:pt modelId="{1C0D362D-6C1A-EC43-B83B-E80AF1F3F70F}" type="pres">
      <dgm:prSet presAssocID="{2231495E-0205-C74D-8425-1FE7873DBE2C}" presName="spNode" presStyleCnt="0"/>
      <dgm:spPr/>
    </dgm:pt>
    <dgm:pt modelId="{B3797AF5-F5C8-414D-8255-E39753703779}" type="pres">
      <dgm:prSet presAssocID="{FC86F0DA-B31C-6249-BAAF-A946E5326679}" presName="sibTrans" presStyleLbl="sibTrans1D1" presStyleIdx="0" presStyleCnt="6"/>
      <dgm:spPr/>
    </dgm:pt>
    <dgm:pt modelId="{CBB22556-FD8F-8348-BE2A-FB9E70CFDB89}" type="pres">
      <dgm:prSet presAssocID="{663E3E8D-6FB0-7A4F-B6B2-502539FF4AAC}" presName="node" presStyleLbl="node1" presStyleIdx="1" presStyleCnt="6">
        <dgm:presLayoutVars>
          <dgm:bulletEnabled val="1"/>
        </dgm:presLayoutVars>
      </dgm:prSet>
      <dgm:spPr/>
    </dgm:pt>
    <dgm:pt modelId="{7B47E79A-0C8D-FD4A-9C29-1DAEF4815EDF}" type="pres">
      <dgm:prSet presAssocID="{663E3E8D-6FB0-7A4F-B6B2-502539FF4AAC}" presName="spNode" presStyleCnt="0"/>
      <dgm:spPr/>
    </dgm:pt>
    <dgm:pt modelId="{1B3B5F6E-B2CA-8D4C-9E37-D67CAD9128D8}" type="pres">
      <dgm:prSet presAssocID="{689468DB-7209-D542-8F24-A9B0F538FE3E}" presName="sibTrans" presStyleLbl="sibTrans1D1" presStyleIdx="1" presStyleCnt="6"/>
      <dgm:spPr/>
    </dgm:pt>
    <dgm:pt modelId="{61CB5590-50CE-224F-8EFA-8063BBA68E59}" type="pres">
      <dgm:prSet presAssocID="{6D06CDE1-9465-1044-91FE-4D0E6E24FF2B}" presName="node" presStyleLbl="node1" presStyleIdx="2" presStyleCnt="6">
        <dgm:presLayoutVars>
          <dgm:bulletEnabled val="1"/>
        </dgm:presLayoutVars>
      </dgm:prSet>
      <dgm:spPr/>
    </dgm:pt>
    <dgm:pt modelId="{B179816B-B097-554A-A24B-B1F692A063BC}" type="pres">
      <dgm:prSet presAssocID="{6D06CDE1-9465-1044-91FE-4D0E6E24FF2B}" presName="spNode" presStyleCnt="0"/>
      <dgm:spPr/>
    </dgm:pt>
    <dgm:pt modelId="{0F203F14-1845-A548-8473-C4D46B658BC5}" type="pres">
      <dgm:prSet presAssocID="{1339DF2E-6499-5F4D-AC5F-1CE24B5C4C90}" presName="sibTrans" presStyleLbl="sibTrans1D1" presStyleIdx="2" presStyleCnt="6"/>
      <dgm:spPr/>
    </dgm:pt>
    <dgm:pt modelId="{2FB489F6-9BA1-9B44-8FFB-2C645E61C79D}" type="pres">
      <dgm:prSet presAssocID="{38B4C156-5CA9-5442-BCD3-14CCA825382F}" presName="node" presStyleLbl="node1" presStyleIdx="3" presStyleCnt="6">
        <dgm:presLayoutVars>
          <dgm:bulletEnabled val="1"/>
        </dgm:presLayoutVars>
      </dgm:prSet>
      <dgm:spPr/>
    </dgm:pt>
    <dgm:pt modelId="{11B94590-C5E2-694E-85E3-55658E27CBC8}" type="pres">
      <dgm:prSet presAssocID="{38B4C156-5CA9-5442-BCD3-14CCA825382F}" presName="spNode" presStyleCnt="0"/>
      <dgm:spPr/>
    </dgm:pt>
    <dgm:pt modelId="{4A261DA1-D799-2749-BFC3-4FA9BED458C9}" type="pres">
      <dgm:prSet presAssocID="{5A98D86D-E1F0-9D40-850F-B94B7CD74539}" presName="sibTrans" presStyleLbl="sibTrans1D1" presStyleIdx="3" presStyleCnt="6"/>
      <dgm:spPr/>
    </dgm:pt>
    <dgm:pt modelId="{8D69FF2B-C2A0-9945-BB08-6EA785CAA669}" type="pres">
      <dgm:prSet presAssocID="{2CD3F726-B780-DB44-8093-5E5102EC9BEC}" presName="node" presStyleLbl="node1" presStyleIdx="4" presStyleCnt="6">
        <dgm:presLayoutVars>
          <dgm:bulletEnabled val="1"/>
        </dgm:presLayoutVars>
      </dgm:prSet>
      <dgm:spPr>
        <a:prstGeom prst="roundRect">
          <a:avLst/>
        </a:prstGeom>
      </dgm:spPr>
    </dgm:pt>
    <dgm:pt modelId="{7A3FCCAA-AEBD-F148-BF98-CCEADF72CB9C}" type="pres">
      <dgm:prSet presAssocID="{2CD3F726-B780-DB44-8093-5E5102EC9BEC}" presName="spNode" presStyleCnt="0"/>
      <dgm:spPr/>
    </dgm:pt>
    <dgm:pt modelId="{2EB70A86-0E15-C945-8C9A-A0F59D860F5F}" type="pres">
      <dgm:prSet presAssocID="{D3E953E1-AC1D-C34D-ABCE-F99CEAADF22E}" presName="sibTrans" presStyleLbl="sibTrans1D1" presStyleIdx="4" presStyleCnt="6"/>
      <dgm:spPr/>
    </dgm:pt>
    <dgm:pt modelId="{E774817A-DF16-E848-B36B-8E161E539D86}" type="pres">
      <dgm:prSet presAssocID="{C26B1F4F-401B-5A48-A786-F8F76C56E869}" presName="node" presStyleLbl="node1" presStyleIdx="5" presStyleCnt="6">
        <dgm:presLayoutVars>
          <dgm:bulletEnabled val="1"/>
        </dgm:presLayoutVars>
      </dgm:prSet>
      <dgm:spPr/>
    </dgm:pt>
    <dgm:pt modelId="{41329464-D5AE-8041-9C65-167D661DAB43}" type="pres">
      <dgm:prSet presAssocID="{C26B1F4F-401B-5A48-A786-F8F76C56E869}" presName="spNode" presStyleCnt="0"/>
      <dgm:spPr/>
    </dgm:pt>
    <dgm:pt modelId="{9A812855-7174-FC47-8775-FF7047072695}" type="pres">
      <dgm:prSet presAssocID="{E47E2B51-482F-4E4E-A8F0-BFA1C2072CDD}" presName="sibTrans" presStyleLbl="sibTrans1D1" presStyleIdx="5" presStyleCnt="6"/>
      <dgm:spPr/>
    </dgm:pt>
  </dgm:ptLst>
  <dgm:cxnLst>
    <dgm:cxn modelId="{AFBAE106-782B-ED42-A75B-25473CFE80F2}" type="presOf" srcId="{689468DB-7209-D542-8F24-A9B0F538FE3E}" destId="{1B3B5F6E-B2CA-8D4C-9E37-D67CAD9128D8}" srcOrd="0" destOrd="0" presId="urn:microsoft.com/office/officeart/2005/8/layout/cycle6"/>
    <dgm:cxn modelId="{CDC6600E-89BA-3941-A438-1627EBF705B4}" type="presOf" srcId="{FC86F0DA-B31C-6249-BAAF-A946E5326679}" destId="{B3797AF5-F5C8-414D-8255-E39753703779}" srcOrd="0" destOrd="0" presId="urn:microsoft.com/office/officeart/2005/8/layout/cycle6"/>
    <dgm:cxn modelId="{7E9F6314-8C4F-584F-BD75-8A13052B5B3E}" type="presOf" srcId="{E47E2B51-482F-4E4E-A8F0-BFA1C2072CDD}" destId="{9A812855-7174-FC47-8775-FF7047072695}" srcOrd="0" destOrd="0" presId="urn:microsoft.com/office/officeart/2005/8/layout/cycle6"/>
    <dgm:cxn modelId="{ACE2F723-889F-1A42-9FB1-5118D067AEF0}" type="presOf" srcId="{6D06CDE1-9465-1044-91FE-4D0E6E24FF2B}" destId="{61CB5590-50CE-224F-8EFA-8063BBA68E59}" srcOrd="0" destOrd="0" presId="urn:microsoft.com/office/officeart/2005/8/layout/cycle6"/>
    <dgm:cxn modelId="{A908CB41-344B-A648-BC89-0D68AE284331}" srcId="{A9F52226-DCB7-7942-98BC-C2DD5B78FB9E}" destId="{2CD3F726-B780-DB44-8093-5E5102EC9BEC}" srcOrd="4" destOrd="0" parTransId="{5AFB6EB4-EF08-6B40-89E1-1816CF18D5D0}" sibTransId="{D3E953E1-AC1D-C34D-ABCE-F99CEAADF22E}"/>
    <dgm:cxn modelId="{17AB5A44-EF2A-EA44-BFD2-B3720D8FADFB}" type="presOf" srcId="{663E3E8D-6FB0-7A4F-B6B2-502539FF4AAC}" destId="{CBB22556-FD8F-8348-BE2A-FB9E70CFDB89}" srcOrd="0" destOrd="0" presId="urn:microsoft.com/office/officeart/2005/8/layout/cycle6"/>
    <dgm:cxn modelId="{99D1384C-A6E1-F444-9384-BD8209F33666}" srcId="{A9F52226-DCB7-7942-98BC-C2DD5B78FB9E}" destId="{2231495E-0205-C74D-8425-1FE7873DBE2C}" srcOrd="0" destOrd="0" parTransId="{A89D4F15-05D3-9F4D-AC55-426420911086}" sibTransId="{FC86F0DA-B31C-6249-BAAF-A946E5326679}"/>
    <dgm:cxn modelId="{255B0350-333B-9244-B78F-88006D1F8AE0}" type="presOf" srcId="{A9F52226-DCB7-7942-98BC-C2DD5B78FB9E}" destId="{04D9A900-C176-1340-8614-CFB4AD5E7B3F}" srcOrd="0" destOrd="0" presId="urn:microsoft.com/office/officeart/2005/8/layout/cycle6"/>
    <dgm:cxn modelId="{772A055A-4B53-A543-B6F9-A5D8FF6C7EA0}" srcId="{A9F52226-DCB7-7942-98BC-C2DD5B78FB9E}" destId="{38B4C156-5CA9-5442-BCD3-14CCA825382F}" srcOrd="3" destOrd="0" parTransId="{901B150C-5D46-9148-B40F-1133FD914D88}" sibTransId="{5A98D86D-E1F0-9D40-850F-B94B7CD74539}"/>
    <dgm:cxn modelId="{503DBE65-9935-4749-A078-E3A9E71D1291}" type="presOf" srcId="{38B4C156-5CA9-5442-BCD3-14CCA825382F}" destId="{2FB489F6-9BA1-9B44-8FFB-2C645E61C79D}" srcOrd="0" destOrd="0" presId="urn:microsoft.com/office/officeart/2005/8/layout/cycle6"/>
    <dgm:cxn modelId="{81EFCD65-6A0B-7B42-9A6F-F5ECC9BE5BEA}" type="presOf" srcId="{5A98D86D-E1F0-9D40-850F-B94B7CD74539}" destId="{4A261DA1-D799-2749-BFC3-4FA9BED458C9}" srcOrd="0" destOrd="0" presId="urn:microsoft.com/office/officeart/2005/8/layout/cycle6"/>
    <dgm:cxn modelId="{2A164D6B-B861-9E4A-95B2-8C3A1ACBA191}" type="presOf" srcId="{2CD3F726-B780-DB44-8093-5E5102EC9BEC}" destId="{8D69FF2B-C2A0-9945-BB08-6EA785CAA669}" srcOrd="0" destOrd="0" presId="urn:microsoft.com/office/officeart/2005/8/layout/cycle6"/>
    <dgm:cxn modelId="{7E89B980-B788-494A-9037-4626C1904147}" type="presOf" srcId="{1339DF2E-6499-5F4D-AC5F-1CE24B5C4C90}" destId="{0F203F14-1845-A548-8473-C4D46B658BC5}" srcOrd="0" destOrd="0" presId="urn:microsoft.com/office/officeart/2005/8/layout/cycle6"/>
    <dgm:cxn modelId="{D2656898-8C83-2040-BBA3-8829E0354B1C}" type="presOf" srcId="{2231495E-0205-C74D-8425-1FE7873DBE2C}" destId="{397C536C-A178-6347-B330-E524D04C33FC}" srcOrd="0" destOrd="0" presId="urn:microsoft.com/office/officeart/2005/8/layout/cycle6"/>
    <dgm:cxn modelId="{B7E6439A-4CF6-3447-AF3C-73E052EA9D1E}" srcId="{A9F52226-DCB7-7942-98BC-C2DD5B78FB9E}" destId="{6D06CDE1-9465-1044-91FE-4D0E6E24FF2B}" srcOrd="2" destOrd="0" parTransId="{EEA7B125-FB2D-114F-A2F0-DCE4EA7F7686}" sibTransId="{1339DF2E-6499-5F4D-AC5F-1CE24B5C4C90}"/>
    <dgm:cxn modelId="{46965CA9-F411-074B-BB43-13C94410807C}" type="presOf" srcId="{D3E953E1-AC1D-C34D-ABCE-F99CEAADF22E}" destId="{2EB70A86-0E15-C945-8C9A-A0F59D860F5F}" srcOrd="0" destOrd="0" presId="urn:microsoft.com/office/officeart/2005/8/layout/cycle6"/>
    <dgm:cxn modelId="{061850AB-B202-5D49-B9CA-E103A6390A49}" type="presOf" srcId="{C26B1F4F-401B-5A48-A786-F8F76C56E869}" destId="{E774817A-DF16-E848-B36B-8E161E539D86}" srcOrd="0" destOrd="0" presId="urn:microsoft.com/office/officeart/2005/8/layout/cycle6"/>
    <dgm:cxn modelId="{48094DBC-79D8-6B4B-84D6-4598D9E93A0F}" srcId="{A9F52226-DCB7-7942-98BC-C2DD5B78FB9E}" destId="{663E3E8D-6FB0-7A4F-B6B2-502539FF4AAC}" srcOrd="1" destOrd="0" parTransId="{65BDB278-1FEC-FE44-9C09-1B56CA5CC94C}" sibTransId="{689468DB-7209-D542-8F24-A9B0F538FE3E}"/>
    <dgm:cxn modelId="{0F9D44D6-826C-0144-86A5-C117614DFE6D}" srcId="{A9F52226-DCB7-7942-98BC-C2DD5B78FB9E}" destId="{C26B1F4F-401B-5A48-A786-F8F76C56E869}" srcOrd="5" destOrd="0" parTransId="{045219D1-919F-754A-8090-C462C24C7E2F}" sibTransId="{E47E2B51-482F-4E4E-A8F0-BFA1C2072CDD}"/>
    <dgm:cxn modelId="{47152D82-A04E-EB4A-8F83-0F5BBBDDAEF3}" type="presParOf" srcId="{04D9A900-C176-1340-8614-CFB4AD5E7B3F}" destId="{397C536C-A178-6347-B330-E524D04C33FC}" srcOrd="0" destOrd="0" presId="urn:microsoft.com/office/officeart/2005/8/layout/cycle6"/>
    <dgm:cxn modelId="{E5F19E97-B335-554F-930D-F28DB3BD7464}" type="presParOf" srcId="{04D9A900-C176-1340-8614-CFB4AD5E7B3F}" destId="{1C0D362D-6C1A-EC43-B83B-E80AF1F3F70F}" srcOrd="1" destOrd="0" presId="urn:microsoft.com/office/officeart/2005/8/layout/cycle6"/>
    <dgm:cxn modelId="{FDFC96D4-15BB-8346-894D-2B7848E41E82}" type="presParOf" srcId="{04D9A900-C176-1340-8614-CFB4AD5E7B3F}" destId="{B3797AF5-F5C8-414D-8255-E39753703779}" srcOrd="2" destOrd="0" presId="urn:microsoft.com/office/officeart/2005/8/layout/cycle6"/>
    <dgm:cxn modelId="{CC3229EE-3FF5-E447-B5D2-2ADCA9912E3C}" type="presParOf" srcId="{04D9A900-C176-1340-8614-CFB4AD5E7B3F}" destId="{CBB22556-FD8F-8348-BE2A-FB9E70CFDB89}" srcOrd="3" destOrd="0" presId="urn:microsoft.com/office/officeart/2005/8/layout/cycle6"/>
    <dgm:cxn modelId="{5AF642DC-8015-6F44-B70C-BB3F646B1883}" type="presParOf" srcId="{04D9A900-C176-1340-8614-CFB4AD5E7B3F}" destId="{7B47E79A-0C8D-FD4A-9C29-1DAEF4815EDF}" srcOrd="4" destOrd="0" presId="urn:microsoft.com/office/officeart/2005/8/layout/cycle6"/>
    <dgm:cxn modelId="{46AABD5C-6428-804A-AF6B-C6E3B46E404F}" type="presParOf" srcId="{04D9A900-C176-1340-8614-CFB4AD5E7B3F}" destId="{1B3B5F6E-B2CA-8D4C-9E37-D67CAD9128D8}" srcOrd="5" destOrd="0" presId="urn:microsoft.com/office/officeart/2005/8/layout/cycle6"/>
    <dgm:cxn modelId="{988BB424-7489-BC49-AA5A-7B717BFFDD62}" type="presParOf" srcId="{04D9A900-C176-1340-8614-CFB4AD5E7B3F}" destId="{61CB5590-50CE-224F-8EFA-8063BBA68E59}" srcOrd="6" destOrd="0" presId="urn:microsoft.com/office/officeart/2005/8/layout/cycle6"/>
    <dgm:cxn modelId="{4D4633D4-C58C-2442-A780-494947B8FDCC}" type="presParOf" srcId="{04D9A900-C176-1340-8614-CFB4AD5E7B3F}" destId="{B179816B-B097-554A-A24B-B1F692A063BC}" srcOrd="7" destOrd="0" presId="urn:microsoft.com/office/officeart/2005/8/layout/cycle6"/>
    <dgm:cxn modelId="{23DB832D-CCE6-5449-B15B-A3AE1C8F410A}" type="presParOf" srcId="{04D9A900-C176-1340-8614-CFB4AD5E7B3F}" destId="{0F203F14-1845-A548-8473-C4D46B658BC5}" srcOrd="8" destOrd="0" presId="urn:microsoft.com/office/officeart/2005/8/layout/cycle6"/>
    <dgm:cxn modelId="{9B7275F7-D59E-824C-BFBD-328EBB605670}" type="presParOf" srcId="{04D9A900-C176-1340-8614-CFB4AD5E7B3F}" destId="{2FB489F6-9BA1-9B44-8FFB-2C645E61C79D}" srcOrd="9" destOrd="0" presId="urn:microsoft.com/office/officeart/2005/8/layout/cycle6"/>
    <dgm:cxn modelId="{CF39B8A1-6E03-6747-B286-37DB926ABEB1}" type="presParOf" srcId="{04D9A900-C176-1340-8614-CFB4AD5E7B3F}" destId="{11B94590-C5E2-694E-85E3-55658E27CBC8}" srcOrd="10" destOrd="0" presId="urn:microsoft.com/office/officeart/2005/8/layout/cycle6"/>
    <dgm:cxn modelId="{2DAA7E27-D907-C14E-9DA0-C061E5D726A8}" type="presParOf" srcId="{04D9A900-C176-1340-8614-CFB4AD5E7B3F}" destId="{4A261DA1-D799-2749-BFC3-4FA9BED458C9}" srcOrd="11" destOrd="0" presId="urn:microsoft.com/office/officeart/2005/8/layout/cycle6"/>
    <dgm:cxn modelId="{D9A043BA-398C-9A47-960C-F8ED0ECCAF4D}" type="presParOf" srcId="{04D9A900-C176-1340-8614-CFB4AD5E7B3F}" destId="{8D69FF2B-C2A0-9945-BB08-6EA785CAA669}" srcOrd="12" destOrd="0" presId="urn:microsoft.com/office/officeart/2005/8/layout/cycle6"/>
    <dgm:cxn modelId="{A1F52640-8120-CB4C-A1C0-51F0FEA6D834}" type="presParOf" srcId="{04D9A900-C176-1340-8614-CFB4AD5E7B3F}" destId="{7A3FCCAA-AEBD-F148-BF98-CCEADF72CB9C}" srcOrd="13" destOrd="0" presId="urn:microsoft.com/office/officeart/2005/8/layout/cycle6"/>
    <dgm:cxn modelId="{DC4A7C1C-2AC5-D047-8ED4-6926AE5373ED}" type="presParOf" srcId="{04D9A900-C176-1340-8614-CFB4AD5E7B3F}" destId="{2EB70A86-0E15-C945-8C9A-A0F59D860F5F}" srcOrd="14" destOrd="0" presId="urn:microsoft.com/office/officeart/2005/8/layout/cycle6"/>
    <dgm:cxn modelId="{73B5CE88-788F-2D40-93B8-DA8362A56622}" type="presParOf" srcId="{04D9A900-C176-1340-8614-CFB4AD5E7B3F}" destId="{E774817A-DF16-E848-B36B-8E161E539D86}" srcOrd="15" destOrd="0" presId="urn:microsoft.com/office/officeart/2005/8/layout/cycle6"/>
    <dgm:cxn modelId="{C9CB971F-281E-F44C-873E-7D325124DBE5}" type="presParOf" srcId="{04D9A900-C176-1340-8614-CFB4AD5E7B3F}" destId="{41329464-D5AE-8041-9C65-167D661DAB43}" srcOrd="16" destOrd="0" presId="urn:microsoft.com/office/officeart/2005/8/layout/cycle6"/>
    <dgm:cxn modelId="{A561842F-B6F2-0D43-A75D-1264D7712C40}" type="presParOf" srcId="{04D9A900-C176-1340-8614-CFB4AD5E7B3F}" destId="{9A812855-7174-FC47-8775-FF7047072695}" srcOrd="17"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a:t>
          </a:r>
          <a:r>
            <a:rPr lang="en-US" sz="1600" kern="1200" dirty="0">
              <a:solidFill>
                <a:srgbClr val="FFFF00"/>
              </a:solidFill>
            </a:rPr>
            <a:t> </a:t>
          </a:r>
          <a:r>
            <a:rPr lang="en-US" sz="1600" kern="1200" dirty="0">
              <a:solidFill>
                <a:schemeClr val="bg1"/>
              </a:solidFill>
            </a:rPr>
            <a:t>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Monitor</a:t>
          </a:r>
          <a:r>
            <a:rPr lang="en-US" sz="1600" kern="1200" dirty="0">
              <a:solidFill>
                <a:srgbClr val="FFFF00"/>
              </a:solidFill>
            </a:rPr>
            <a:t> </a:t>
          </a:r>
          <a:r>
            <a:rPr lang="en-US" sz="1600" kern="1200" dirty="0">
              <a:solidFill>
                <a:schemeClr val="bg1"/>
              </a:solidFill>
            </a:rPr>
            <a:t>&amp;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Monitor</a:t>
          </a:r>
          <a:r>
            <a:rPr lang="en-US" sz="1600" kern="1200" dirty="0">
              <a:solidFill>
                <a:srgbClr val="FFFF00"/>
              </a:solidFill>
            </a:rPr>
            <a:t> </a:t>
          </a:r>
          <a:r>
            <a:rPr lang="en-US" sz="1600" kern="1200" dirty="0">
              <a:solidFill>
                <a:schemeClr val="bg1"/>
              </a:solidFill>
            </a:rPr>
            <a:t>&amp;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BDE3D8-0963-AA46-995E-E105695FCAB1}">
      <dsp:nvSpPr>
        <dsp:cNvPr id="0" name=""/>
        <dsp:cNvSpPr/>
      </dsp:nvSpPr>
      <dsp:spPr>
        <a:xfrm>
          <a:off x="7143" y="1043521"/>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Model</a:t>
          </a:r>
        </a:p>
      </dsp:txBody>
      <dsp:txXfrm>
        <a:off x="44665" y="1081043"/>
        <a:ext cx="2060143" cy="1206068"/>
      </dsp:txXfrm>
    </dsp:sp>
    <dsp:sp modelId="{388F8DB5-B66E-FA42-80AC-F2D58AC5CA04}">
      <dsp:nvSpPr>
        <dsp:cNvPr id="0" name=""/>
        <dsp:cNvSpPr/>
      </dsp:nvSpPr>
      <dsp:spPr>
        <a:xfrm>
          <a:off x="2355850" y="1419314"/>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5850" y="1525219"/>
        <a:ext cx="316861" cy="317716"/>
      </dsp:txXfrm>
    </dsp:sp>
    <dsp:sp modelId="{50FE215E-2B64-DF4A-9B26-ED28F79CEAB1}">
      <dsp:nvSpPr>
        <dsp:cNvPr id="0" name=""/>
        <dsp:cNvSpPr/>
      </dsp:nvSpPr>
      <dsp:spPr>
        <a:xfrm>
          <a:off x="2996406" y="1043521"/>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Explanation Generation</a:t>
          </a:r>
        </a:p>
      </dsp:txBody>
      <dsp:txXfrm>
        <a:off x="3033928" y="1081043"/>
        <a:ext cx="2060143" cy="1206068"/>
      </dsp:txXfrm>
    </dsp:sp>
    <dsp:sp modelId="{60198A3C-B6F1-2E47-BF54-5D1C4E545162}">
      <dsp:nvSpPr>
        <dsp:cNvPr id="0" name=""/>
        <dsp:cNvSpPr/>
      </dsp:nvSpPr>
      <dsp:spPr>
        <a:xfrm>
          <a:off x="5345112" y="1419314"/>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45112" y="1525219"/>
        <a:ext cx="316861" cy="317716"/>
      </dsp:txXfrm>
    </dsp:sp>
    <dsp:sp modelId="{C15650A8-07B8-4F4F-A0B3-80FEBACDC72A}">
      <dsp:nvSpPr>
        <dsp:cNvPr id="0" name=""/>
        <dsp:cNvSpPr/>
      </dsp:nvSpPr>
      <dsp:spPr>
        <a:xfrm>
          <a:off x="5985668" y="1043521"/>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Explanation Interface</a:t>
          </a:r>
        </a:p>
      </dsp:txBody>
      <dsp:txXfrm>
        <a:off x="6023190" y="1081043"/>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6F8CB-CBD4-8849-A416-A30FBAAFD0E8}">
      <dsp:nvSpPr>
        <dsp:cNvPr id="0" name=""/>
        <dsp:cNvSpPr/>
      </dsp:nvSpPr>
      <dsp:spPr>
        <a:xfrm>
          <a:off x="336082" y="151361"/>
          <a:ext cx="2752180" cy="2752180"/>
        </a:xfrm>
        <a:prstGeom prst="circularArrow">
          <a:avLst>
            <a:gd name="adj1" fmla="val 5544"/>
            <a:gd name="adj2" fmla="val 330680"/>
            <a:gd name="adj3" fmla="val 13950398"/>
            <a:gd name="adj4" fmla="val 17280671"/>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4D191-6D69-A34F-9EE1-0B317656BA7C}">
      <dsp:nvSpPr>
        <dsp:cNvPr id="0" name=""/>
        <dsp:cNvSpPr/>
      </dsp:nvSpPr>
      <dsp:spPr>
        <a:xfrm>
          <a:off x="1116925" y="164227"/>
          <a:ext cx="1190494" cy="59524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Engineering </a:t>
          </a:r>
        </a:p>
        <a:p>
          <a:pPr marL="0" lvl="0" indent="0" algn="ctr" defTabSz="533400">
            <a:lnSpc>
              <a:spcPct val="90000"/>
            </a:lnSpc>
            <a:spcBef>
              <a:spcPct val="0"/>
            </a:spcBef>
            <a:spcAft>
              <a:spcPct val="35000"/>
            </a:spcAft>
            <a:buNone/>
          </a:pPr>
          <a:r>
            <a:rPr lang="en-US" sz="1200" kern="1200" dirty="0"/>
            <a:t>(e.g. POS, LM)</a:t>
          </a:r>
        </a:p>
      </dsp:txBody>
      <dsp:txXfrm>
        <a:off x="1145983" y="193285"/>
        <a:ext cx="1132378" cy="537131"/>
      </dsp:txXfrm>
    </dsp:sp>
    <dsp:sp modelId="{F65C7AAE-77E7-F240-A761-4650390AF401}">
      <dsp:nvSpPr>
        <dsp:cNvPr id="0" name=""/>
        <dsp:cNvSpPr/>
      </dsp:nvSpPr>
      <dsp:spPr>
        <a:xfrm>
          <a:off x="2233120" y="975191"/>
          <a:ext cx="1190494" cy="59524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Selection/Refinement</a:t>
          </a:r>
        </a:p>
      </dsp:txBody>
      <dsp:txXfrm>
        <a:off x="2262178" y="1004249"/>
        <a:ext cx="1132378" cy="537131"/>
      </dsp:txXfrm>
    </dsp:sp>
    <dsp:sp modelId="{F687D23D-FDF2-A74F-819D-76D60E158A25}">
      <dsp:nvSpPr>
        <dsp:cNvPr id="0" name=""/>
        <dsp:cNvSpPr/>
      </dsp:nvSpPr>
      <dsp:spPr>
        <a:xfrm>
          <a:off x="1806771" y="2287358"/>
          <a:ext cx="1190494" cy="59524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Training</a:t>
          </a:r>
        </a:p>
      </dsp:txBody>
      <dsp:txXfrm>
        <a:off x="1835829" y="2316416"/>
        <a:ext cx="1132378" cy="537131"/>
      </dsp:txXfrm>
    </dsp:sp>
    <dsp:sp modelId="{150FD362-9CCF-8442-B60C-55AC9F49B6D4}">
      <dsp:nvSpPr>
        <dsp:cNvPr id="0" name=""/>
        <dsp:cNvSpPr/>
      </dsp:nvSpPr>
      <dsp:spPr>
        <a:xfrm>
          <a:off x="427078" y="2287358"/>
          <a:ext cx="1190494" cy="59524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Evaluation</a:t>
          </a:r>
        </a:p>
      </dsp:txBody>
      <dsp:txXfrm>
        <a:off x="456136" y="2316416"/>
        <a:ext cx="1132378" cy="537131"/>
      </dsp:txXfrm>
    </dsp:sp>
    <dsp:sp modelId="{6AA4AD31-173E-A24F-B0B8-C2856047E7AA}">
      <dsp:nvSpPr>
        <dsp:cNvPr id="0" name=""/>
        <dsp:cNvSpPr/>
      </dsp:nvSpPr>
      <dsp:spPr>
        <a:xfrm>
          <a:off x="729" y="975191"/>
          <a:ext cx="1190494" cy="595247"/>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Error Analysis</a:t>
          </a:r>
        </a:p>
      </dsp:txBody>
      <dsp:txXfrm>
        <a:off x="29787" y="1004249"/>
        <a:ext cx="1132378" cy="5371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2981919" y="2343"/>
          <a:ext cx="1304201" cy="8477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Business Understanding</a:t>
          </a:r>
        </a:p>
      </dsp:txBody>
      <dsp:txXfrm>
        <a:off x="3023302" y="43726"/>
        <a:ext cx="1221435" cy="764965"/>
      </dsp:txXfrm>
    </dsp:sp>
    <dsp:sp modelId="{B3797AF5-F5C8-414D-8255-E39753703779}">
      <dsp:nvSpPr>
        <dsp:cNvPr id="0" name=""/>
        <dsp:cNvSpPr/>
      </dsp:nvSpPr>
      <dsp:spPr>
        <a:xfrm>
          <a:off x="1637549" y="426209"/>
          <a:ext cx="3992942" cy="3992942"/>
        </a:xfrm>
        <a:custGeom>
          <a:avLst/>
          <a:gdLst/>
          <a:ahLst/>
          <a:cxnLst/>
          <a:rect l="0" t="0" r="0" b="0"/>
          <a:pathLst>
            <a:path>
              <a:moveTo>
                <a:pt x="2656898" y="112397"/>
              </a:moveTo>
              <a:arcTo wR="1996471" hR="1996471"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4710914" y="1000579"/>
          <a:ext cx="1304201" cy="8477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Acquisition &amp; Preparation</a:t>
          </a:r>
        </a:p>
      </dsp:txBody>
      <dsp:txXfrm>
        <a:off x="4752297" y="1041962"/>
        <a:ext cx="1221435" cy="764965"/>
      </dsp:txXfrm>
    </dsp:sp>
    <dsp:sp modelId="{1B3B5F6E-B2CA-8D4C-9E37-D67CAD9128D8}">
      <dsp:nvSpPr>
        <dsp:cNvPr id="0" name=""/>
        <dsp:cNvSpPr/>
      </dsp:nvSpPr>
      <dsp:spPr>
        <a:xfrm>
          <a:off x="1637549" y="426209"/>
          <a:ext cx="3992942" cy="3992942"/>
        </a:xfrm>
        <a:custGeom>
          <a:avLst/>
          <a:gdLst/>
          <a:ahLst/>
          <a:cxnLst/>
          <a:rect l="0" t="0" r="0" b="0"/>
          <a:pathLst>
            <a:path>
              <a:moveTo>
                <a:pt x="3911810" y="1433112"/>
              </a:moveTo>
              <a:arcTo wR="1996471" hR="1996471"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4710914" y="2997050"/>
          <a:ext cx="1304201" cy="8477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 Development</a:t>
          </a:r>
        </a:p>
      </dsp:txBody>
      <dsp:txXfrm>
        <a:off x="4752297" y="3038433"/>
        <a:ext cx="1221435" cy="764965"/>
      </dsp:txXfrm>
    </dsp:sp>
    <dsp:sp modelId="{0F203F14-1845-A548-8473-C4D46B658BC5}">
      <dsp:nvSpPr>
        <dsp:cNvPr id="0" name=""/>
        <dsp:cNvSpPr/>
      </dsp:nvSpPr>
      <dsp:spPr>
        <a:xfrm>
          <a:off x="1637549" y="426209"/>
          <a:ext cx="3992942" cy="3992942"/>
        </a:xfrm>
        <a:custGeom>
          <a:avLst/>
          <a:gdLst/>
          <a:ahLst/>
          <a:cxnLst/>
          <a:rect l="0" t="0" r="0" b="0"/>
          <a:pathLst>
            <a:path>
              <a:moveTo>
                <a:pt x="3391436" y="3424746"/>
              </a:moveTo>
              <a:arcTo wR="1996471" hR="1996471"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2981919" y="3995286"/>
          <a:ext cx="1304201" cy="8477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 Validation</a:t>
          </a:r>
        </a:p>
      </dsp:txBody>
      <dsp:txXfrm>
        <a:off x="3023302" y="4036669"/>
        <a:ext cx="1221435" cy="764965"/>
      </dsp:txXfrm>
    </dsp:sp>
    <dsp:sp modelId="{4A261DA1-D799-2749-BFC3-4FA9BED458C9}">
      <dsp:nvSpPr>
        <dsp:cNvPr id="0" name=""/>
        <dsp:cNvSpPr/>
      </dsp:nvSpPr>
      <dsp:spPr>
        <a:xfrm>
          <a:off x="1637549" y="426209"/>
          <a:ext cx="3992942" cy="3992942"/>
        </a:xfrm>
        <a:custGeom>
          <a:avLst/>
          <a:gdLst/>
          <a:ahLst/>
          <a:cxnLst/>
          <a:rect l="0" t="0" r="0" b="0"/>
          <a:pathLst>
            <a:path>
              <a:moveTo>
                <a:pt x="1336043" y="3880544"/>
              </a:moveTo>
              <a:arcTo wR="1996471" hR="1996471"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252924" y="2997050"/>
          <a:ext cx="1304201" cy="8477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Deployment</a:t>
          </a:r>
        </a:p>
      </dsp:txBody>
      <dsp:txXfrm>
        <a:off x="1294307" y="3038433"/>
        <a:ext cx="1221435" cy="764965"/>
      </dsp:txXfrm>
    </dsp:sp>
    <dsp:sp modelId="{2EB70A86-0E15-C945-8C9A-A0F59D860F5F}">
      <dsp:nvSpPr>
        <dsp:cNvPr id="0" name=""/>
        <dsp:cNvSpPr/>
      </dsp:nvSpPr>
      <dsp:spPr>
        <a:xfrm>
          <a:off x="1637549" y="426209"/>
          <a:ext cx="3992942" cy="3992942"/>
        </a:xfrm>
        <a:custGeom>
          <a:avLst/>
          <a:gdLst/>
          <a:ahLst/>
          <a:cxnLst/>
          <a:rect l="0" t="0" r="0" b="0"/>
          <a:pathLst>
            <a:path>
              <a:moveTo>
                <a:pt x="81132" y="2559830"/>
              </a:moveTo>
              <a:arcTo wR="1996471" hR="1996471"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252924" y="1000579"/>
          <a:ext cx="1304201" cy="8477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 &amp; Optimize</a:t>
          </a:r>
        </a:p>
      </dsp:txBody>
      <dsp:txXfrm>
        <a:off x="1294307" y="1041962"/>
        <a:ext cx="1221435" cy="764965"/>
      </dsp:txXfrm>
    </dsp:sp>
    <dsp:sp modelId="{9A812855-7174-FC47-8775-FF7047072695}">
      <dsp:nvSpPr>
        <dsp:cNvPr id="0" name=""/>
        <dsp:cNvSpPr/>
      </dsp:nvSpPr>
      <dsp:spPr>
        <a:xfrm>
          <a:off x="1637549" y="426209"/>
          <a:ext cx="3992942" cy="3992942"/>
        </a:xfrm>
        <a:custGeom>
          <a:avLst/>
          <a:gdLst/>
          <a:ahLst/>
          <a:cxnLst/>
          <a:rect l="0" t="0" r="0" b="0"/>
          <a:pathLst>
            <a:path>
              <a:moveTo>
                <a:pt x="601506" y="568195"/>
              </a:moveTo>
              <a:arcTo wR="1996471" hR="1996471"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E4806-ABF7-0C4E-BCBB-C833F23AB3FF}">
      <dsp:nvSpPr>
        <dsp:cNvPr id="0" name=""/>
        <dsp:cNvSpPr/>
      </dsp:nvSpPr>
      <dsp:spPr>
        <a:xfrm>
          <a:off x="1394903" y="0"/>
          <a:ext cx="1371082" cy="1371230"/>
        </a:xfrm>
        <a:prstGeom prst="circularArrow">
          <a:avLst>
            <a:gd name="adj1" fmla="val 10980"/>
            <a:gd name="adj2" fmla="val 1142322"/>
            <a:gd name="adj3" fmla="val 4500000"/>
            <a:gd name="adj4" fmla="val 108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F4AF27-96CF-F24D-ACCA-BE1D9E833BA9}">
      <dsp:nvSpPr>
        <dsp:cNvPr id="0" name=""/>
        <dsp:cNvSpPr/>
      </dsp:nvSpPr>
      <dsp:spPr>
        <a:xfrm>
          <a:off x="1697616" y="496542"/>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Business Understanding</a:t>
          </a:r>
        </a:p>
      </dsp:txBody>
      <dsp:txXfrm>
        <a:off x="1697616" y="496542"/>
        <a:ext cx="765141" cy="382317"/>
      </dsp:txXfrm>
    </dsp:sp>
    <dsp:sp modelId="{57D19586-0334-0842-99A5-C6330F0D2410}">
      <dsp:nvSpPr>
        <dsp:cNvPr id="0" name=""/>
        <dsp:cNvSpPr/>
      </dsp:nvSpPr>
      <dsp:spPr>
        <a:xfrm>
          <a:off x="1014004" y="788105"/>
          <a:ext cx="1371082" cy="1371230"/>
        </a:xfrm>
        <a:prstGeom prst="leftCircularArrow">
          <a:avLst>
            <a:gd name="adj1" fmla="val 10980"/>
            <a:gd name="adj2" fmla="val 1142322"/>
            <a:gd name="adj3" fmla="val 6300000"/>
            <a:gd name="adj4" fmla="val 189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06FCD0-82D9-2842-B2DE-E6BDDFC11DA9}">
      <dsp:nvSpPr>
        <dsp:cNvPr id="0" name=""/>
        <dsp:cNvSpPr/>
      </dsp:nvSpPr>
      <dsp:spPr>
        <a:xfrm>
          <a:off x="1315174" y="1286213"/>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Data Acquisition &amp; Preparation</a:t>
          </a:r>
        </a:p>
      </dsp:txBody>
      <dsp:txXfrm>
        <a:off x="1315174" y="1286213"/>
        <a:ext cx="765141" cy="382317"/>
      </dsp:txXfrm>
    </dsp:sp>
    <dsp:sp modelId="{627823C9-4A2D-2B4D-A02E-117B94C3DDD9}">
      <dsp:nvSpPr>
        <dsp:cNvPr id="0" name=""/>
        <dsp:cNvSpPr/>
      </dsp:nvSpPr>
      <dsp:spPr>
        <a:xfrm>
          <a:off x="1394903" y="1578818"/>
          <a:ext cx="1371082" cy="1371230"/>
        </a:xfrm>
        <a:prstGeom prst="circularArrow">
          <a:avLst>
            <a:gd name="adj1" fmla="val 10980"/>
            <a:gd name="adj2" fmla="val 1142322"/>
            <a:gd name="adj3" fmla="val 4500000"/>
            <a:gd name="adj4" fmla="val 135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A8C1E4-729D-0C4F-A7F8-32F8EA582FA6}">
      <dsp:nvSpPr>
        <dsp:cNvPr id="0" name=""/>
        <dsp:cNvSpPr/>
      </dsp:nvSpPr>
      <dsp:spPr>
        <a:xfrm>
          <a:off x="1697616" y="2075361"/>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Model Development</a:t>
          </a:r>
        </a:p>
      </dsp:txBody>
      <dsp:txXfrm>
        <a:off x="1697616" y="2075361"/>
        <a:ext cx="765141" cy="382317"/>
      </dsp:txXfrm>
    </dsp:sp>
    <dsp:sp modelId="{4AE30F9B-8E2A-3D4D-AFF6-CFFA9FE1F4C9}">
      <dsp:nvSpPr>
        <dsp:cNvPr id="0" name=""/>
        <dsp:cNvSpPr/>
      </dsp:nvSpPr>
      <dsp:spPr>
        <a:xfrm>
          <a:off x="1014004" y="2368488"/>
          <a:ext cx="1371082" cy="1371230"/>
        </a:xfrm>
        <a:prstGeom prst="leftCircularArrow">
          <a:avLst>
            <a:gd name="adj1" fmla="val 10980"/>
            <a:gd name="adj2" fmla="val 1142322"/>
            <a:gd name="adj3" fmla="val 6300000"/>
            <a:gd name="adj4" fmla="val 189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514857-F245-B24F-86C5-55F8DFDF498D}">
      <dsp:nvSpPr>
        <dsp:cNvPr id="0" name=""/>
        <dsp:cNvSpPr/>
      </dsp:nvSpPr>
      <dsp:spPr>
        <a:xfrm>
          <a:off x="1315174" y="2865031"/>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Model Validation</a:t>
          </a:r>
        </a:p>
      </dsp:txBody>
      <dsp:txXfrm>
        <a:off x="1315174" y="2865031"/>
        <a:ext cx="765141" cy="382317"/>
      </dsp:txXfrm>
    </dsp:sp>
    <dsp:sp modelId="{DFC15BFA-5418-1F46-84E2-8E06D721D1D2}">
      <dsp:nvSpPr>
        <dsp:cNvPr id="0" name=""/>
        <dsp:cNvSpPr/>
      </dsp:nvSpPr>
      <dsp:spPr>
        <a:xfrm>
          <a:off x="1394903" y="3157115"/>
          <a:ext cx="1371082" cy="1371230"/>
        </a:xfrm>
        <a:prstGeom prst="circularArrow">
          <a:avLst>
            <a:gd name="adj1" fmla="val 10980"/>
            <a:gd name="adj2" fmla="val 1142322"/>
            <a:gd name="adj3" fmla="val 4500000"/>
            <a:gd name="adj4" fmla="val 135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E2FBCA-A0B3-2847-8674-D4CFBA76BC27}">
      <dsp:nvSpPr>
        <dsp:cNvPr id="0" name=""/>
        <dsp:cNvSpPr/>
      </dsp:nvSpPr>
      <dsp:spPr>
        <a:xfrm>
          <a:off x="1697616" y="3653658"/>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Deployment</a:t>
          </a:r>
        </a:p>
      </dsp:txBody>
      <dsp:txXfrm>
        <a:off x="1697616" y="3653658"/>
        <a:ext cx="765141" cy="382317"/>
      </dsp:txXfrm>
    </dsp:sp>
    <dsp:sp modelId="{3C02347C-08D8-3B43-B0DE-E69BD40851F1}">
      <dsp:nvSpPr>
        <dsp:cNvPr id="0" name=""/>
        <dsp:cNvSpPr/>
      </dsp:nvSpPr>
      <dsp:spPr>
        <a:xfrm>
          <a:off x="1111736" y="4037019"/>
          <a:ext cx="1177932" cy="1178767"/>
        </a:xfrm>
        <a:prstGeom prst="blockArc">
          <a:avLst>
            <a:gd name="adj1" fmla="val 0"/>
            <a:gd name="adj2" fmla="val 18900000"/>
            <a:gd name="adj3" fmla="val 1274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F96C1A-CAD3-584C-BE0D-2AB33BA0F650}">
      <dsp:nvSpPr>
        <dsp:cNvPr id="0" name=""/>
        <dsp:cNvSpPr/>
      </dsp:nvSpPr>
      <dsp:spPr>
        <a:xfrm>
          <a:off x="1315174" y="4443328"/>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Monitor &amp; Optimize</a:t>
          </a:r>
        </a:p>
      </dsp:txBody>
      <dsp:txXfrm>
        <a:off x="1315174" y="4443328"/>
        <a:ext cx="765141" cy="38231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E4806-ABF7-0C4E-BCBB-C833F23AB3FF}">
      <dsp:nvSpPr>
        <dsp:cNvPr id="0" name=""/>
        <dsp:cNvSpPr/>
      </dsp:nvSpPr>
      <dsp:spPr>
        <a:xfrm>
          <a:off x="1394903" y="0"/>
          <a:ext cx="1371082" cy="1371230"/>
        </a:xfrm>
        <a:prstGeom prst="circularArrow">
          <a:avLst>
            <a:gd name="adj1" fmla="val 10980"/>
            <a:gd name="adj2" fmla="val 1142322"/>
            <a:gd name="adj3" fmla="val 4500000"/>
            <a:gd name="adj4" fmla="val 108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F4AF27-96CF-F24D-ACCA-BE1D9E833BA9}">
      <dsp:nvSpPr>
        <dsp:cNvPr id="0" name=""/>
        <dsp:cNvSpPr/>
      </dsp:nvSpPr>
      <dsp:spPr>
        <a:xfrm>
          <a:off x="1697616" y="496542"/>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Business Understanding</a:t>
          </a:r>
        </a:p>
      </dsp:txBody>
      <dsp:txXfrm>
        <a:off x="1697616" y="496542"/>
        <a:ext cx="765141" cy="382317"/>
      </dsp:txXfrm>
    </dsp:sp>
    <dsp:sp modelId="{57D19586-0334-0842-99A5-C6330F0D2410}">
      <dsp:nvSpPr>
        <dsp:cNvPr id="0" name=""/>
        <dsp:cNvSpPr/>
      </dsp:nvSpPr>
      <dsp:spPr>
        <a:xfrm>
          <a:off x="1014004" y="788105"/>
          <a:ext cx="1371082" cy="1371230"/>
        </a:xfrm>
        <a:prstGeom prst="leftCircularArrow">
          <a:avLst>
            <a:gd name="adj1" fmla="val 10980"/>
            <a:gd name="adj2" fmla="val 1142322"/>
            <a:gd name="adj3" fmla="val 6300000"/>
            <a:gd name="adj4" fmla="val 189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06FCD0-82D9-2842-B2DE-E6BDDFC11DA9}">
      <dsp:nvSpPr>
        <dsp:cNvPr id="0" name=""/>
        <dsp:cNvSpPr/>
      </dsp:nvSpPr>
      <dsp:spPr>
        <a:xfrm>
          <a:off x="1315174" y="1286213"/>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Data Acquisition &amp; Preparation</a:t>
          </a:r>
        </a:p>
      </dsp:txBody>
      <dsp:txXfrm>
        <a:off x="1315174" y="1286213"/>
        <a:ext cx="765141" cy="382317"/>
      </dsp:txXfrm>
    </dsp:sp>
    <dsp:sp modelId="{627823C9-4A2D-2B4D-A02E-117B94C3DDD9}">
      <dsp:nvSpPr>
        <dsp:cNvPr id="0" name=""/>
        <dsp:cNvSpPr/>
      </dsp:nvSpPr>
      <dsp:spPr>
        <a:xfrm>
          <a:off x="1394903" y="1578818"/>
          <a:ext cx="1371082" cy="1371230"/>
        </a:xfrm>
        <a:prstGeom prst="circularArrow">
          <a:avLst>
            <a:gd name="adj1" fmla="val 10980"/>
            <a:gd name="adj2" fmla="val 1142322"/>
            <a:gd name="adj3" fmla="val 4500000"/>
            <a:gd name="adj4" fmla="val 135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A8C1E4-729D-0C4F-A7F8-32F8EA582FA6}">
      <dsp:nvSpPr>
        <dsp:cNvPr id="0" name=""/>
        <dsp:cNvSpPr/>
      </dsp:nvSpPr>
      <dsp:spPr>
        <a:xfrm>
          <a:off x="1697616" y="2075361"/>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Model Development</a:t>
          </a:r>
        </a:p>
      </dsp:txBody>
      <dsp:txXfrm>
        <a:off x="1697616" y="2075361"/>
        <a:ext cx="765141" cy="382317"/>
      </dsp:txXfrm>
    </dsp:sp>
    <dsp:sp modelId="{4AE30F9B-8E2A-3D4D-AFF6-CFFA9FE1F4C9}">
      <dsp:nvSpPr>
        <dsp:cNvPr id="0" name=""/>
        <dsp:cNvSpPr/>
      </dsp:nvSpPr>
      <dsp:spPr>
        <a:xfrm>
          <a:off x="1014004" y="2368488"/>
          <a:ext cx="1371082" cy="1371230"/>
        </a:xfrm>
        <a:prstGeom prst="leftCircularArrow">
          <a:avLst>
            <a:gd name="adj1" fmla="val 10980"/>
            <a:gd name="adj2" fmla="val 1142322"/>
            <a:gd name="adj3" fmla="val 6300000"/>
            <a:gd name="adj4" fmla="val 189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514857-F245-B24F-86C5-55F8DFDF498D}">
      <dsp:nvSpPr>
        <dsp:cNvPr id="0" name=""/>
        <dsp:cNvSpPr/>
      </dsp:nvSpPr>
      <dsp:spPr>
        <a:xfrm>
          <a:off x="1315174" y="2865031"/>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Model Validation</a:t>
          </a:r>
        </a:p>
      </dsp:txBody>
      <dsp:txXfrm>
        <a:off x="1315174" y="2865031"/>
        <a:ext cx="765141" cy="382317"/>
      </dsp:txXfrm>
    </dsp:sp>
    <dsp:sp modelId="{DFC15BFA-5418-1F46-84E2-8E06D721D1D2}">
      <dsp:nvSpPr>
        <dsp:cNvPr id="0" name=""/>
        <dsp:cNvSpPr/>
      </dsp:nvSpPr>
      <dsp:spPr>
        <a:xfrm>
          <a:off x="1394903" y="3157115"/>
          <a:ext cx="1371082" cy="1371230"/>
        </a:xfrm>
        <a:prstGeom prst="circularArrow">
          <a:avLst>
            <a:gd name="adj1" fmla="val 10980"/>
            <a:gd name="adj2" fmla="val 1142322"/>
            <a:gd name="adj3" fmla="val 4500000"/>
            <a:gd name="adj4" fmla="val 135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E2FBCA-A0B3-2847-8674-D4CFBA76BC27}">
      <dsp:nvSpPr>
        <dsp:cNvPr id="0" name=""/>
        <dsp:cNvSpPr/>
      </dsp:nvSpPr>
      <dsp:spPr>
        <a:xfrm>
          <a:off x="1697616" y="3653658"/>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Deployment</a:t>
          </a:r>
        </a:p>
      </dsp:txBody>
      <dsp:txXfrm>
        <a:off x="1697616" y="3653658"/>
        <a:ext cx="765141" cy="382317"/>
      </dsp:txXfrm>
    </dsp:sp>
    <dsp:sp modelId="{3C02347C-08D8-3B43-B0DE-E69BD40851F1}">
      <dsp:nvSpPr>
        <dsp:cNvPr id="0" name=""/>
        <dsp:cNvSpPr/>
      </dsp:nvSpPr>
      <dsp:spPr>
        <a:xfrm>
          <a:off x="1111736" y="4037019"/>
          <a:ext cx="1177932" cy="1178767"/>
        </a:xfrm>
        <a:prstGeom prst="blockArc">
          <a:avLst>
            <a:gd name="adj1" fmla="val 0"/>
            <a:gd name="adj2" fmla="val 18900000"/>
            <a:gd name="adj3" fmla="val 1274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F96C1A-CAD3-584C-BE0D-2AB33BA0F650}">
      <dsp:nvSpPr>
        <dsp:cNvPr id="0" name=""/>
        <dsp:cNvSpPr/>
      </dsp:nvSpPr>
      <dsp:spPr>
        <a:xfrm>
          <a:off x="1315174" y="4443328"/>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Monitor &amp; Optimize</a:t>
          </a:r>
        </a:p>
      </dsp:txBody>
      <dsp:txXfrm>
        <a:off x="1315174" y="4443328"/>
        <a:ext cx="765141" cy="38231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E4806-ABF7-0C4E-BCBB-C833F23AB3FF}">
      <dsp:nvSpPr>
        <dsp:cNvPr id="0" name=""/>
        <dsp:cNvSpPr/>
      </dsp:nvSpPr>
      <dsp:spPr>
        <a:xfrm>
          <a:off x="1394903" y="0"/>
          <a:ext cx="1371082" cy="1371230"/>
        </a:xfrm>
        <a:prstGeom prst="circularArrow">
          <a:avLst>
            <a:gd name="adj1" fmla="val 10980"/>
            <a:gd name="adj2" fmla="val 1142322"/>
            <a:gd name="adj3" fmla="val 4500000"/>
            <a:gd name="adj4" fmla="val 10800000"/>
            <a:gd name="adj5" fmla="val 125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F4AF27-96CF-F24D-ACCA-BE1D9E833BA9}">
      <dsp:nvSpPr>
        <dsp:cNvPr id="0" name=""/>
        <dsp:cNvSpPr/>
      </dsp:nvSpPr>
      <dsp:spPr>
        <a:xfrm>
          <a:off x="1697616" y="496542"/>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Business Understanding</a:t>
          </a:r>
        </a:p>
      </dsp:txBody>
      <dsp:txXfrm>
        <a:off x="1697616" y="496542"/>
        <a:ext cx="765141" cy="382317"/>
      </dsp:txXfrm>
    </dsp:sp>
    <dsp:sp modelId="{57D19586-0334-0842-99A5-C6330F0D2410}">
      <dsp:nvSpPr>
        <dsp:cNvPr id="0" name=""/>
        <dsp:cNvSpPr/>
      </dsp:nvSpPr>
      <dsp:spPr>
        <a:xfrm>
          <a:off x="1014004" y="788105"/>
          <a:ext cx="1371082" cy="1371230"/>
        </a:xfrm>
        <a:prstGeom prst="leftCircularArrow">
          <a:avLst>
            <a:gd name="adj1" fmla="val 10980"/>
            <a:gd name="adj2" fmla="val 1142322"/>
            <a:gd name="adj3" fmla="val 6300000"/>
            <a:gd name="adj4" fmla="val 18900000"/>
            <a:gd name="adj5" fmla="val 125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06FCD0-82D9-2842-B2DE-E6BDDFC11DA9}">
      <dsp:nvSpPr>
        <dsp:cNvPr id="0" name=""/>
        <dsp:cNvSpPr/>
      </dsp:nvSpPr>
      <dsp:spPr>
        <a:xfrm>
          <a:off x="1315174" y="1286213"/>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Data Acquisition &amp; Preparation</a:t>
          </a:r>
        </a:p>
      </dsp:txBody>
      <dsp:txXfrm>
        <a:off x="1315174" y="1286213"/>
        <a:ext cx="765141" cy="382317"/>
      </dsp:txXfrm>
    </dsp:sp>
    <dsp:sp modelId="{627823C9-4A2D-2B4D-A02E-117B94C3DDD9}">
      <dsp:nvSpPr>
        <dsp:cNvPr id="0" name=""/>
        <dsp:cNvSpPr/>
      </dsp:nvSpPr>
      <dsp:spPr>
        <a:xfrm>
          <a:off x="1394903" y="1578818"/>
          <a:ext cx="1371082" cy="1371230"/>
        </a:xfrm>
        <a:prstGeom prst="circularArrow">
          <a:avLst>
            <a:gd name="adj1" fmla="val 10980"/>
            <a:gd name="adj2" fmla="val 1142322"/>
            <a:gd name="adj3" fmla="val 4500000"/>
            <a:gd name="adj4" fmla="val 13500000"/>
            <a:gd name="adj5" fmla="val 125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A8C1E4-729D-0C4F-A7F8-32F8EA582FA6}">
      <dsp:nvSpPr>
        <dsp:cNvPr id="0" name=""/>
        <dsp:cNvSpPr/>
      </dsp:nvSpPr>
      <dsp:spPr>
        <a:xfrm>
          <a:off x="1697616" y="2075361"/>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Model Development</a:t>
          </a:r>
        </a:p>
      </dsp:txBody>
      <dsp:txXfrm>
        <a:off x="1697616" y="2075361"/>
        <a:ext cx="765141" cy="382317"/>
      </dsp:txXfrm>
    </dsp:sp>
    <dsp:sp modelId="{4AE30F9B-8E2A-3D4D-AFF6-CFFA9FE1F4C9}">
      <dsp:nvSpPr>
        <dsp:cNvPr id="0" name=""/>
        <dsp:cNvSpPr/>
      </dsp:nvSpPr>
      <dsp:spPr>
        <a:xfrm>
          <a:off x="1014004" y="2368488"/>
          <a:ext cx="1371082" cy="1371230"/>
        </a:xfrm>
        <a:prstGeom prst="leftCircularArrow">
          <a:avLst>
            <a:gd name="adj1" fmla="val 10980"/>
            <a:gd name="adj2" fmla="val 1142322"/>
            <a:gd name="adj3" fmla="val 6300000"/>
            <a:gd name="adj4" fmla="val 18900000"/>
            <a:gd name="adj5" fmla="val 125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514857-F245-B24F-86C5-55F8DFDF498D}">
      <dsp:nvSpPr>
        <dsp:cNvPr id="0" name=""/>
        <dsp:cNvSpPr/>
      </dsp:nvSpPr>
      <dsp:spPr>
        <a:xfrm>
          <a:off x="1315174" y="2865031"/>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Model Validation</a:t>
          </a:r>
        </a:p>
      </dsp:txBody>
      <dsp:txXfrm>
        <a:off x="1315174" y="2865031"/>
        <a:ext cx="765141" cy="382317"/>
      </dsp:txXfrm>
    </dsp:sp>
    <dsp:sp modelId="{DFC15BFA-5418-1F46-84E2-8E06D721D1D2}">
      <dsp:nvSpPr>
        <dsp:cNvPr id="0" name=""/>
        <dsp:cNvSpPr/>
      </dsp:nvSpPr>
      <dsp:spPr>
        <a:xfrm>
          <a:off x="1394903" y="3157115"/>
          <a:ext cx="1371082" cy="1371230"/>
        </a:xfrm>
        <a:prstGeom prst="circularArrow">
          <a:avLst>
            <a:gd name="adj1" fmla="val 10980"/>
            <a:gd name="adj2" fmla="val 1142322"/>
            <a:gd name="adj3" fmla="val 4500000"/>
            <a:gd name="adj4" fmla="val 13500000"/>
            <a:gd name="adj5" fmla="val 125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E2FBCA-A0B3-2847-8674-D4CFBA76BC27}">
      <dsp:nvSpPr>
        <dsp:cNvPr id="0" name=""/>
        <dsp:cNvSpPr/>
      </dsp:nvSpPr>
      <dsp:spPr>
        <a:xfrm>
          <a:off x="1697616" y="3653658"/>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Deployment</a:t>
          </a:r>
        </a:p>
      </dsp:txBody>
      <dsp:txXfrm>
        <a:off x="1697616" y="3653658"/>
        <a:ext cx="765141" cy="382317"/>
      </dsp:txXfrm>
    </dsp:sp>
    <dsp:sp modelId="{3C02347C-08D8-3B43-B0DE-E69BD40851F1}">
      <dsp:nvSpPr>
        <dsp:cNvPr id="0" name=""/>
        <dsp:cNvSpPr/>
      </dsp:nvSpPr>
      <dsp:spPr>
        <a:xfrm>
          <a:off x="1111736" y="4037019"/>
          <a:ext cx="1177932" cy="1178767"/>
        </a:xfrm>
        <a:prstGeom prst="blockArc">
          <a:avLst>
            <a:gd name="adj1" fmla="val 0"/>
            <a:gd name="adj2" fmla="val 18900000"/>
            <a:gd name="adj3" fmla="val 1274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F96C1A-CAD3-584C-BE0D-2AB33BA0F650}">
      <dsp:nvSpPr>
        <dsp:cNvPr id="0" name=""/>
        <dsp:cNvSpPr/>
      </dsp:nvSpPr>
      <dsp:spPr>
        <a:xfrm>
          <a:off x="1315174" y="4443328"/>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Monitor &amp; Optimize</a:t>
          </a:r>
        </a:p>
      </dsp:txBody>
      <dsp:txXfrm>
        <a:off x="1315174" y="4443328"/>
        <a:ext cx="765141" cy="38231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E4806-ABF7-0C4E-BCBB-C833F23AB3FF}">
      <dsp:nvSpPr>
        <dsp:cNvPr id="0" name=""/>
        <dsp:cNvSpPr/>
      </dsp:nvSpPr>
      <dsp:spPr>
        <a:xfrm>
          <a:off x="1394903" y="0"/>
          <a:ext cx="1371082" cy="1371230"/>
        </a:xfrm>
        <a:prstGeom prst="circularArrow">
          <a:avLst>
            <a:gd name="adj1" fmla="val 10980"/>
            <a:gd name="adj2" fmla="val 1142322"/>
            <a:gd name="adj3" fmla="val 4500000"/>
            <a:gd name="adj4" fmla="val 108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F4AF27-96CF-F24D-ACCA-BE1D9E833BA9}">
      <dsp:nvSpPr>
        <dsp:cNvPr id="0" name=""/>
        <dsp:cNvSpPr/>
      </dsp:nvSpPr>
      <dsp:spPr>
        <a:xfrm>
          <a:off x="1697616" y="496542"/>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Business Understanding</a:t>
          </a:r>
        </a:p>
      </dsp:txBody>
      <dsp:txXfrm>
        <a:off x="1697616" y="496542"/>
        <a:ext cx="765141" cy="382317"/>
      </dsp:txXfrm>
    </dsp:sp>
    <dsp:sp modelId="{57D19586-0334-0842-99A5-C6330F0D2410}">
      <dsp:nvSpPr>
        <dsp:cNvPr id="0" name=""/>
        <dsp:cNvSpPr/>
      </dsp:nvSpPr>
      <dsp:spPr>
        <a:xfrm>
          <a:off x="1014004" y="788105"/>
          <a:ext cx="1371082" cy="1371230"/>
        </a:xfrm>
        <a:prstGeom prst="leftCircularArrow">
          <a:avLst>
            <a:gd name="adj1" fmla="val 10980"/>
            <a:gd name="adj2" fmla="val 1142322"/>
            <a:gd name="adj3" fmla="val 6300000"/>
            <a:gd name="adj4" fmla="val 189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06FCD0-82D9-2842-B2DE-E6BDDFC11DA9}">
      <dsp:nvSpPr>
        <dsp:cNvPr id="0" name=""/>
        <dsp:cNvSpPr/>
      </dsp:nvSpPr>
      <dsp:spPr>
        <a:xfrm>
          <a:off x="1315174" y="1286213"/>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Data Acquisition &amp; Preparation</a:t>
          </a:r>
        </a:p>
      </dsp:txBody>
      <dsp:txXfrm>
        <a:off x="1315174" y="1286213"/>
        <a:ext cx="765141" cy="382317"/>
      </dsp:txXfrm>
    </dsp:sp>
    <dsp:sp modelId="{627823C9-4A2D-2B4D-A02E-117B94C3DDD9}">
      <dsp:nvSpPr>
        <dsp:cNvPr id="0" name=""/>
        <dsp:cNvSpPr/>
      </dsp:nvSpPr>
      <dsp:spPr>
        <a:xfrm>
          <a:off x="1394903" y="1578818"/>
          <a:ext cx="1371082" cy="1371230"/>
        </a:xfrm>
        <a:prstGeom prst="circularArrow">
          <a:avLst>
            <a:gd name="adj1" fmla="val 10980"/>
            <a:gd name="adj2" fmla="val 1142322"/>
            <a:gd name="adj3" fmla="val 4500000"/>
            <a:gd name="adj4" fmla="val 135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A8C1E4-729D-0C4F-A7F8-32F8EA582FA6}">
      <dsp:nvSpPr>
        <dsp:cNvPr id="0" name=""/>
        <dsp:cNvSpPr/>
      </dsp:nvSpPr>
      <dsp:spPr>
        <a:xfrm>
          <a:off x="1697616" y="2075361"/>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Model Development</a:t>
          </a:r>
        </a:p>
      </dsp:txBody>
      <dsp:txXfrm>
        <a:off x="1697616" y="2075361"/>
        <a:ext cx="765141" cy="382317"/>
      </dsp:txXfrm>
    </dsp:sp>
    <dsp:sp modelId="{4AE30F9B-8E2A-3D4D-AFF6-CFFA9FE1F4C9}">
      <dsp:nvSpPr>
        <dsp:cNvPr id="0" name=""/>
        <dsp:cNvSpPr/>
      </dsp:nvSpPr>
      <dsp:spPr>
        <a:xfrm>
          <a:off x="1014004" y="2368488"/>
          <a:ext cx="1371082" cy="1371230"/>
        </a:xfrm>
        <a:prstGeom prst="leftCircularArrow">
          <a:avLst>
            <a:gd name="adj1" fmla="val 10980"/>
            <a:gd name="adj2" fmla="val 1142322"/>
            <a:gd name="adj3" fmla="val 6300000"/>
            <a:gd name="adj4" fmla="val 189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514857-F245-B24F-86C5-55F8DFDF498D}">
      <dsp:nvSpPr>
        <dsp:cNvPr id="0" name=""/>
        <dsp:cNvSpPr/>
      </dsp:nvSpPr>
      <dsp:spPr>
        <a:xfrm>
          <a:off x="1315174" y="2865031"/>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Model Validation</a:t>
          </a:r>
        </a:p>
      </dsp:txBody>
      <dsp:txXfrm>
        <a:off x="1315174" y="2865031"/>
        <a:ext cx="765141" cy="382317"/>
      </dsp:txXfrm>
    </dsp:sp>
    <dsp:sp modelId="{DFC15BFA-5418-1F46-84E2-8E06D721D1D2}">
      <dsp:nvSpPr>
        <dsp:cNvPr id="0" name=""/>
        <dsp:cNvSpPr/>
      </dsp:nvSpPr>
      <dsp:spPr>
        <a:xfrm>
          <a:off x="1394903" y="3157115"/>
          <a:ext cx="1371082" cy="1371230"/>
        </a:xfrm>
        <a:prstGeom prst="circularArrow">
          <a:avLst>
            <a:gd name="adj1" fmla="val 10980"/>
            <a:gd name="adj2" fmla="val 1142322"/>
            <a:gd name="adj3" fmla="val 4500000"/>
            <a:gd name="adj4" fmla="val 13500000"/>
            <a:gd name="adj5" fmla="val 125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E2FBCA-A0B3-2847-8674-D4CFBA76BC27}">
      <dsp:nvSpPr>
        <dsp:cNvPr id="0" name=""/>
        <dsp:cNvSpPr/>
      </dsp:nvSpPr>
      <dsp:spPr>
        <a:xfrm>
          <a:off x="1697616" y="3653658"/>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Deployment</a:t>
          </a:r>
        </a:p>
      </dsp:txBody>
      <dsp:txXfrm>
        <a:off x="1697616" y="3653658"/>
        <a:ext cx="765141" cy="382317"/>
      </dsp:txXfrm>
    </dsp:sp>
    <dsp:sp modelId="{3C02347C-08D8-3B43-B0DE-E69BD40851F1}">
      <dsp:nvSpPr>
        <dsp:cNvPr id="0" name=""/>
        <dsp:cNvSpPr/>
      </dsp:nvSpPr>
      <dsp:spPr>
        <a:xfrm>
          <a:off x="1111736" y="4037019"/>
          <a:ext cx="1177932" cy="1178767"/>
        </a:xfrm>
        <a:prstGeom prst="blockArc">
          <a:avLst>
            <a:gd name="adj1" fmla="val 0"/>
            <a:gd name="adj2" fmla="val 18900000"/>
            <a:gd name="adj3" fmla="val 1274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F96C1A-CAD3-584C-BE0D-2AB33BA0F650}">
      <dsp:nvSpPr>
        <dsp:cNvPr id="0" name=""/>
        <dsp:cNvSpPr/>
      </dsp:nvSpPr>
      <dsp:spPr>
        <a:xfrm>
          <a:off x="1315174" y="4443328"/>
          <a:ext cx="765141" cy="38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accent1">
                  <a:lumMod val="75000"/>
                </a:schemeClr>
              </a:solidFill>
              <a:latin typeface="IBM Plex Sans" panose="020B0503050203000203" pitchFamily="34" charset="0"/>
            </a:rPr>
            <a:t>Monitor &amp; Optimize</a:t>
          </a:r>
        </a:p>
      </dsp:txBody>
      <dsp:txXfrm>
        <a:off x="1315174" y="4443328"/>
        <a:ext cx="765141" cy="3823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6F8CB-CBD4-8849-A416-A30FBAAFD0E8}">
      <dsp:nvSpPr>
        <dsp:cNvPr id="0" name=""/>
        <dsp:cNvSpPr/>
      </dsp:nvSpPr>
      <dsp:spPr>
        <a:xfrm>
          <a:off x="520988" y="416700"/>
          <a:ext cx="2508138" cy="2508138"/>
        </a:xfrm>
        <a:prstGeom prst="circularArrow">
          <a:avLst>
            <a:gd name="adj1" fmla="val 5689"/>
            <a:gd name="adj2" fmla="val 340510"/>
            <a:gd name="adj3" fmla="val 13571465"/>
            <a:gd name="adj4" fmla="val 17505588"/>
            <a:gd name="adj5" fmla="val 5908"/>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4D191-6D69-A34F-9EE1-0B317656BA7C}">
      <dsp:nvSpPr>
        <dsp:cNvPr id="0" name=""/>
        <dsp:cNvSpPr/>
      </dsp:nvSpPr>
      <dsp:spPr>
        <a:xfrm>
          <a:off x="1141410" y="409684"/>
          <a:ext cx="1267293" cy="70277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User Feedback </a:t>
          </a:r>
          <a:r>
            <a:rPr lang="en-US" sz="1100" kern="1200" dirty="0"/>
            <a:t>(implicit/explicit)</a:t>
          </a:r>
          <a:endParaRPr lang="en-US" sz="1200" kern="1200" dirty="0"/>
        </a:p>
      </dsp:txBody>
      <dsp:txXfrm>
        <a:off x="1175717" y="443991"/>
        <a:ext cx="1198679" cy="634158"/>
      </dsp:txXfrm>
    </dsp:sp>
    <dsp:sp modelId="{F65C7AAE-77E7-F240-A761-4650390AF401}">
      <dsp:nvSpPr>
        <dsp:cNvPr id="0" name=""/>
        <dsp:cNvSpPr/>
      </dsp:nvSpPr>
      <dsp:spPr>
        <a:xfrm>
          <a:off x="2040436" y="2107314"/>
          <a:ext cx="1370433" cy="60047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Feedback Analysis</a:t>
          </a:r>
        </a:p>
      </dsp:txBody>
      <dsp:txXfrm>
        <a:off x="2069749" y="2136627"/>
        <a:ext cx="1311807" cy="541846"/>
      </dsp:txXfrm>
    </dsp:sp>
    <dsp:sp modelId="{F687D23D-FDF2-A74F-819D-76D60E158A25}">
      <dsp:nvSpPr>
        <dsp:cNvPr id="0" name=""/>
        <dsp:cNvSpPr/>
      </dsp:nvSpPr>
      <dsp:spPr>
        <a:xfrm>
          <a:off x="139005" y="2057215"/>
          <a:ext cx="1370911" cy="70067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Improvement</a:t>
          </a:r>
        </a:p>
      </dsp:txBody>
      <dsp:txXfrm>
        <a:off x="173209" y="2091419"/>
        <a:ext cx="1302503" cy="6322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536C-A178-6347-B330-E524D04C33FC}">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Business Understanding</a:t>
          </a:r>
        </a:p>
      </dsp:txBody>
      <dsp:txXfrm>
        <a:off x="3381021" y="48899"/>
        <a:ext cx="1365957" cy="855477"/>
      </dsp:txXfrm>
    </dsp:sp>
    <dsp:sp modelId="{B3797AF5-F5C8-414D-8255-E39753703779}">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B22556-FD8F-8348-BE2A-FB9E70CFDB89}">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Acquisition &amp; Preparation</a:t>
          </a:r>
        </a:p>
      </dsp:txBody>
      <dsp:txXfrm>
        <a:off x="5314591" y="1165247"/>
        <a:ext cx="1365957" cy="855477"/>
      </dsp:txXfrm>
    </dsp:sp>
    <dsp:sp modelId="{1B3B5F6E-B2CA-8D4C-9E37-D67CAD9128D8}">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CB5590-50CE-224F-8EFA-8063BBA68E59}">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Model Development</a:t>
          </a:r>
        </a:p>
      </dsp:txBody>
      <dsp:txXfrm>
        <a:off x="5314591" y="3397942"/>
        <a:ext cx="1365957" cy="855477"/>
      </dsp:txXfrm>
    </dsp:sp>
    <dsp:sp modelId="{0F203F14-1845-A548-8473-C4D46B658BC5}">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B489F6-9BA1-9B44-8FFB-2C645E61C79D}">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Model Validation</a:t>
          </a:r>
        </a:p>
      </dsp:txBody>
      <dsp:txXfrm>
        <a:off x="3381021" y="4514289"/>
        <a:ext cx="1365957" cy="855477"/>
      </dsp:txXfrm>
    </dsp:sp>
    <dsp:sp modelId="{4A261DA1-D799-2749-BFC3-4FA9BED458C9}">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69FF2B-C2A0-9945-BB08-6EA785CAA669}">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1447450" y="3397942"/>
        <a:ext cx="1365957" cy="855477"/>
      </dsp:txXfrm>
    </dsp:sp>
    <dsp:sp modelId="{2EB70A86-0E15-C945-8C9A-A0F59D860F5F}">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74817A-DF16-E848-B36B-8E161E539D86}">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Monitor &amp; Optimize</a:t>
          </a:r>
        </a:p>
      </dsp:txBody>
      <dsp:txXfrm>
        <a:off x="1447450" y="1165247"/>
        <a:ext cx="1365957" cy="855477"/>
      </dsp:txXfrm>
    </dsp:sp>
    <dsp:sp modelId="{9A812855-7174-FC47-8775-FF7047072695}">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6.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DA4D0-3C59-5542-AC07-E944696E1138}"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90323-60C4-9144-B0BA-1F9372A0BA79}" type="slidenum">
              <a:rPr lang="en-US" smtClean="0"/>
              <a:t>‹#›</a:t>
            </a:fld>
            <a:endParaRPr lang="en-US"/>
          </a:p>
        </p:txBody>
      </p:sp>
    </p:spTree>
    <p:extLst>
      <p:ext uri="{BB962C8B-B14F-4D97-AF65-F5344CB8AC3E}">
        <p14:creationId xmlns:p14="http://schemas.microsoft.com/office/powerpoint/2010/main" val="3559043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tutorial on </a:t>
            </a:r>
            <a:r>
              <a:rPr lang="en-US" dirty="0" err="1"/>
              <a:t>Explainability</a:t>
            </a:r>
            <a:r>
              <a:rPr lang="en-US" dirty="0"/>
              <a:t> for Natural Language Process at AACL 2020. </a:t>
            </a:r>
          </a:p>
          <a:p>
            <a:endParaRPr lang="en-US" dirty="0"/>
          </a:p>
          <a:p>
            <a:r>
              <a:rPr lang="en-US" dirty="0"/>
              <a:t>The names of the presenters are shown in this slide, we are a group of researchers working on different aspects of AI research including social science, natural language processing, and human computer interaction.</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a:t>
            </a:fld>
            <a:endParaRPr lang="en-US"/>
          </a:p>
        </p:txBody>
      </p:sp>
    </p:spTree>
    <p:extLst>
      <p:ext uri="{BB962C8B-B14F-4D97-AF65-F5344CB8AC3E}">
        <p14:creationId xmlns:p14="http://schemas.microsoft.com/office/powerpoint/2010/main" val="520799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from engineering perspective, </a:t>
            </a:r>
            <a:r>
              <a:rPr lang="en-US" dirty="0" err="1"/>
              <a:t>explainability</a:t>
            </a:r>
            <a:r>
              <a:rPr lang="en-US" dirty="0"/>
              <a:t> is important. </a:t>
            </a:r>
            <a:br>
              <a:rPr lang="en-US" dirty="0"/>
            </a:br>
            <a:br>
              <a:rPr lang="en-US" dirty="0"/>
            </a:br>
            <a:r>
              <a:rPr lang="en-US" dirty="0"/>
              <a:t>Now, I will explain why it is even more important from the practical perspective. </a:t>
            </a:r>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10</a:t>
            </a:fld>
            <a:endParaRPr lang="en-US"/>
          </a:p>
        </p:txBody>
      </p:sp>
    </p:spTree>
    <p:extLst>
      <p:ext uri="{BB962C8B-B14F-4D97-AF65-F5344CB8AC3E}">
        <p14:creationId xmlns:p14="http://schemas.microsoft.com/office/powerpoint/2010/main" val="25004810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102</a:t>
            </a:fld>
            <a:endParaRPr lang="en-US"/>
          </a:p>
        </p:txBody>
      </p:sp>
    </p:spTree>
    <p:extLst>
      <p:ext uri="{BB962C8B-B14F-4D97-AF65-F5344CB8AC3E}">
        <p14:creationId xmlns:p14="http://schemas.microsoft.com/office/powerpoint/2010/main" val="7973768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9083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Presenting raw examples is another widely used visualization technique to deliver explanations. Suggested by its name, this approach explains a decision made by an AI model by presenting one or some examples, either from the existing training data or generate some new ones, that are semantically similar to the instance needs to be explained. </a:t>
            </a:r>
          </a:p>
          <a:p>
            <a:endParaRPr lang="en-US" dirty="0"/>
          </a:p>
          <a:p>
            <a:r>
              <a:rPr lang="en-US" dirty="0"/>
              <a:t>Here is an example that we took from the work done by </a:t>
            </a:r>
            <a:r>
              <a:rPr lang="en-US" dirty="0" err="1"/>
              <a:t>Panchenko</a:t>
            </a:r>
            <a:r>
              <a:rPr lang="en-US" dirty="0"/>
              <a:t> et al. The NLP task they studied was word sense disambiguation. </a:t>
            </a:r>
          </a:p>
          <a:p>
            <a:r>
              <a:rPr lang="en-US" dirty="0"/>
              <a:t>In this particular example, we need to explain the word sense of Jaguar in the sentence “Jaguar is a large spotted predator of tropical America similar to the leopard”. This work provides multiple explanations, and one of them is example-driven based approach, where they identified two examples that are similar to the one in question. For example, one of the raw example presented is the sentence: “The jaguar, a compact and well-muscled animal, is the largest cat in the new world. </a:t>
            </a:r>
          </a:p>
        </p:txBody>
      </p:sp>
      <p:sp>
        <p:nvSpPr>
          <p:cNvPr id="4" name="Slide Number Placeholder 3"/>
          <p:cNvSpPr>
            <a:spLocks noGrp="1"/>
          </p:cNvSpPr>
          <p:nvPr>
            <p:ph type="sldNum" sz="quarter" idx="5"/>
          </p:nvPr>
        </p:nvSpPr>
        <p:spPr/>
        <p:txBody>
          <a:bodyPr/>
          <a:lstStyle/>
          <a:p>
            <a:fld id="{05D90323-60C4-9144-B0BA-1F9372A0BA79}" type="slidenum">
              <a:rPr lang="en-US" smtClean="0"/>
              <a:t>106</a:t>
            </a:fld>
            <a:endParaRPr lang="en-US"/>
          </a:p>
        </p:txBody>
      </p:sp>
    </p:spTree>
    <p:extLst>
      <p:ext uri="{BB962C8B-B14F-4D97-AF65-F5344CB8AC3E}">
        <p14:creationId xmlns:p14="http://schemas.microsoft.com/office/powerpoint/2010/main" val="11316949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Again, the way this approach used to explain the theme of a phrase in a sentence is by presenting one or more examples, which can either be a positive example or a negative example, or both. </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107</a:t>
            </a:fld>
            <a:endParaRPr lang="en-US"/>
          </a:p>
        </p:txBody>
      </p:sp>
    </p:spTree>
    <p:extLst>
      <p:ext uri="{BB962C8B-B14F-4D97-AF65-F5344CB8AC3E}">
        <p14:creationId xmlns:p14="http://schemas.microsoft.com/office/powerpoint/2010/main" val="9393329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visualization technique is natural language explanation, which by its name means that explanations are verbalized in human-comprehensible language. We found a few work that adopted this visualization technique, and they can be categorized into two main types: the first type is using deep generative approaches generate natural language explanations and the second type is using template-based approaches. </a:t>
            </a:r>
          </a:p>
        </p:txBody>
      </p:sp>
      <p:sp>
        <p:nvSpPr>
          <p:cNvPr id="4" name="Slide Number Placeholder 3"/>
          <p:cNvSpPr>
            <a:spLocks noGrp="1"/>
          </p:cNvSpPr>
          <p:nvPr>
            <p:ph type="sldNum" sz="quarter" idx="5"/>
          </p:nvPr>
        </p:nvSpPr>
        <p:spPr/>
        <p:txBody>
          <a:bodyPr/>
          <a:lstStyle/>
          <a:p>
            <a:fld id="{05D90323-60C4-9144-B0BA-1F9372A0BA79}" type="slidenum">
              <a:rPr lang="en-US" smtClean="0"/>
              <a:t>108</a:t>
            </a:fld>
            <a:endParaRPr lang="en-US"/>
          </a:p>
        </p:txBody>
      </p:sp>
    </p:spTree>
    <p:extLst>
      <p:ext uri="{BB962C8B-B14F-4D97-AF65-F5344CB8AC3E}">
        <p14:creationId xmlns:p14="http://schemas.microsoft.com/office/powerpoint/2010/main" val="3503500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we show here is the one done by Rajani et al, where they try to explain common sense question answering problems. For example, the question could be ”They were getting ready for a really long hike, he put the food in his what?”.  Along with this question, there are a few possible answers including recycling center, house, and backpack. The QA system may predict that the answer is backpack, and now we need to explain why the system came up with this answer. </a:t>
            </a:r>
          </a:p>
          <a:p>
            <a:endParaRPr lang="en-US" dirty="0"/>
          </a:p>
          <a:p>
            <a:endParaRPr lang="en-US" dirty="0"/>
          </a:p>
          <a:p>
            <a:r>
              <a:rPr lang="en-US" dirty="0"/>
              <a:t>The proposed method trains a deep generative model to produce the explanation. Concretely, they first ask human annotators to provide natural language explanations for common sense question answers from a dataset with ground truth, so they have the gold answers, what they want from the human is the explanation to the answers. In this way, they can get a training dataset, from which they can train a language model from the questions with answers and explanations. Once this model is trained, it can be used to generate explanations for future unseen data. </a:t>
            </a:r>
          </a:p>
          <a:p>
            <a:endParaRPr lang="en-US" dirty="0"/>
          </a:p>
          <a:p>
            <a:r>
              <a:rPr lang="en-US" dirty="0"/>
              <a:t>From the example shown here, we can see that, for the question we discussed earlier, the human annotator provided an explanation that `Backpacks are used on hikes`, while their model generate an explanation that is not similar to the human annotations, but also quite intuitive, it figures out that `a backpack is a place to store food and supplies’.</a:t>
            </a:r>
          </a:p>
        </p:txBody>
      </p:sp>
      <p:sp>
        <p:nvSpPr>
          <p:cNvPr id="4" name="Slide Number Placeholder 3"/>
          <p:cNvSpPr>
            <a:spLocks noGrp="1"/>
          </p:cNvSpPr>
          <p:nvPr>
            <p:ph type="sldNum" sz="quarter" idx="5"/>
          </p:nvPr>
        </p:nvSpPr>
        <p:spPr/>
        <p:txBody>
          <a:bodyPr/>
          <a:lstStyle/>
          <a:p>
            <a:fld id="{05D90323-60C4-9144-B0BA-1F9372A0BA79}" type="slidenum">
              <a:rPr lang="en-US" smtClean="0"/>
              <a:t>109</a:t>
            </a:fld>
            <a:endParaRPr lang="en-US"/>
          </a:p>
        </p:txBody>
      </p:sp>
    </p:spTree>
    <p:extLst>
      <p:ext uri="{BB962C8B-B14F-4D97-AF65-F5344CB8AC3E}">
        <p14:creationId xmlns:p14="http://schemas.microsoft.com/office/powerpoint/2010/main" val="32053648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example we are going to talk was actually appeared earlier in raw-example visualization techniques. We think this also fall into the natural language explanation category. Note that the raw examples are the sentences with underlines. Clearly, there are some transition phrases that connect the raw examples. </a:t>
            </a:r>
          </a:p>
        </p:txBody>
      </p:sp>
      <p:sp>
        <p:nvSpPr>
          <p:cNvPr id="4" name="Slide Number Placeholder 3"/>
          <p:cNvSpPr>
            <a:spLocks noGrp="1"/>
          </p:cNvSpPr>
          <p:nvPr>
            <p:ph type="sldNum" sz="quarter" idx="5"/>
          </p:nvPr>
        </p:nvSpPr>
        <p:spPr/>
        <p:txBody>
          <a:bodyPr/>
          <a:lstStyle/>
          <a:p>
            <a:fld id="{05D90323-60C4-9144-B0BA-1F9372A0BA79}" type="slidenum">
              <a:rPr lang="en-US" smtClean="0"/>
              <a:t>110</a:t>
            </a:fld>
            <a:endParaRPr lang="en-US"/>
          </a:p>
        </p:txBody>
      </p:sp>
    </p:spTree>
    <p:extLst>
      <p:ext uri="{BB962C8B-B14F-4D97-AF65-F5344CB8AC3E}">
        <p14:creationId xmlns:p14="http://schemas.microsoft.com/office/powerpoint/2010/main" val="17427811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authors of this work made a minor extension to the raw-example based approach, where they used a simple template-based approach to turn raw-examples into natural language explanation. Although it is very simple, it actually make the explanation more user friendly.</a:t>
            </a:r>
          </a:p>
          <a:p>
            <a:endParaRPr lang="en-US" dirty="0"/>
          </a:p>
          <a:p>
            <a:endParaRPr lang="en-US" dirty="0"/>
          </a:p>
          <a:p>
            <a:r>
              <a:rPr lang="en-US" dirty="0"/>
              <a:t>Same idea can be applied to some of the declarative representation methods, where we can, for example, turn first order logic rules into natural language using some predefined templates. Again, this is a minor extension, but it is more user friendly because not everyone is conformable with reading first-order logic rules.</a:t>
            </a:r>
          </a:p>
        </p:txBody>
      </p:sp>
      <p:sp>
        <p:nvSpPr>
          <p:cNvPr id="4" name="Slide Number Placeholder 3"/>
          <p:cNvSpPr>
            <a:spLocks noGrp="1"/>
          </p:cNvSpPr>
          <p:nvPr>
            <p:ph type="sldNum" sz="quarter" idx="5"/>
          </p:nvPr>
        </p:nvSpPr>
        <p:spPr/>
        <p:txBody>
          <a:bodyPr/>
          <a:lstStyle/>
          <a:p>
            <a:fld id="{05D90323-60C4-9144-B0BA-1F9372A0BA79}" type="slidenum">
              <a:rPr lang="en-US" smtClean="0"/>
              <a:t>111</a:t>
            </a:fld>
            <a:endParaRPr lang="en-US"/>
          </a:p>
        </p:txBody>
      </p:sp>
    </p:spTree>
    <p:extLst>
      <p:ext uri="{BB962C8B-B14F-4D97-AF65-F5344CB8AC3E}">
        <p14:creationId xmlns:p14="http://schemas.microsoft.com/office/powerpoint/2010/main" val="3823836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talked about different techniques for explanation generation and presentation.  We next take a step back from the low-level technical details and look at the big picture. </a:t>
            </a:r>
          </a:p>
        </p:txBody>
      </p:sp>
      <p:sp>
        <p:nvSpPr>
          <p:cNvPr id="4" name="Slide Number Placeholder 3"/>
          <p:cNvSpPr>
            <a:spLocks noGrp="1"/>
          </p:cNvSpPr>
          <p:nvPr>
            <p:ph type="sldNum" sz="quarter" idx="5"/>
          </p:nvPr>
        </p:nvSpPr>
        <p:spPr/>
        <p:txBody>
          <a:bodyPr/>
          <a:lstStyle/>
          <a:p>
            <a:fld id="{05D90323-60C4-9144-B0BA-1F9372A0BA79}" type="slidenum">
              <a:rPr lang="en-US" smtClean="0"/>
              <a:t>112</a:t>
            </a:fld>
            <a:endParaRPr lang="en-US"/>
          </a:p>
        </p:txBody>
      </p:sp>
    </p:spTree>
    <p:extLst>
      <p:ext uri="{BB962C8B-B14F-4D97-AF65-F5344CB8AC3E}">
        <p14:creationId xmlns:p14="http://schemas.microsoft.com/office/powerpoint/2010/main" val="16846540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like let you know that we have built an interactive website which can be viewed as a living survey or tutorial of XAI research for NLP. </a:t>
            </a:r>
          </a:p>
          <a:p>
            <a:endParaRPr lang="en-US" dirty="0"/>
          </a:p>
          <a:p>
            <a:r>
              <a:rPr lang="en-US" dirty="0"/>
              <a:t>Many of the insights we are going to discuss next were directly taken from the website.  It has multiple interactive views that provide different ways for the user to explore this field. </a:t>
            </a:r>
          </a:p>
          <a:p>
            <a:endParaRPr lang="en-US" dirty="0"/>
          </a:p>
          <a:p>
            <a:r>
              <a:rPr lang="en-US" dirty="0"/>
              <a:t>The link to the website is provided here, and we encourage interested readers to visit the website to explore the field in their own ways. </a:t>
            </a:r>
          </a:p>
        </p:txBody>
      </p:sp>
      <p:sp>
        <p:nvSpPr>
          <p:cNvPr id="4" name="Slide Number Placeholder 3"/>
          <p:cNvSpPr>
            <a:spLocks noGrp="1"/>
          </p:cNvSpPr>
          <p:nvPr>
            <p:ph type="sldNum" sz="quarter" idx="5"/>
          </p:nvPr>
        </p:nvSpPr>
        <p:spPr/>
        <p:txBody>
          <a:bodyPr/>
          <a:lstStyle/>
          <a:p>
            <a:fld id="{05D90323-60C4-9144-B0BA-1F9372A0BA79}" type="slidenum">
              <a:rPr lang="en-US" smtClean="0"/>
              <a:t>113</a:t>
            </a:fld>
            <a:endParaRPr lang="en-US"/>
          </a:p>
        </p:txBody>
      </p:sp>
    </p:spTree>
    <p:extLst>
      <p:ext uri="{BB962C8B-B14F-4D97-AF65-F5344CB8AC3E}">
        <p14:creationId xmlns:p14="http://schemas.microsoft.com/office/powerpoint/2010/main" val="1023618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go into the details, let’s first take a quick glance of this interview with Regina </a:t>
            </a:r>
            <a:r>
              <a:rPr lang="en-US" dirty="0" err="1"/>
              <a:t>Barzilay</a:t>
            </a:r>
            <a:r>
              <a:rPr lang="en-US" dirty="0"/>
              <a:t>, a well-known NLP researcher and first winner of the Squirrel AI award, on why we are not ready for AI. </a:t>
            </a:r>
          </a:p>
          <a:p>
            <a:endParaRPr lang="en-US" dirty="0"/>
          </a:p>
          <a:p>
            <a:r>
              <a:rPr lang="en-US" dirty="0"/>
              <a:t>I will not go through the entire article but just share a couple of key points. </a:t>
            </a:r>
          </a:p>
          <a:p>
            <a:endParaRPr lang="en-US" dirty="0"/>
          </a:p>
          <a:p>
            <a:r>
              <a:rPr lang="en-US" dirty="0"/>
              <a:t>Regina calls out that “it is difficult to adopt AI tools into a process and make sure it’s all properly regulated”. </a:t>
            </a:r>
          </a:p>
          <a:p>
            <a:endParaRPr lang="en-US" dirty="0"/>
          </a:p>
          <a:p>
            <a:r>
              <a:rPr lang="en-US" dirty="0"/>
              <a:t>As a result, “as much as II think that AI is the technology of the future, unless we figure out how to trust it, we will not see it moving forward”. </a:t>
            </a:r>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11</a:t>
            </a:fld>
            <a:endParaRPr lang="en-US"/>
          </a:p>
        </p:txBody>
      </p:sp>
    </p:spTree>
    <p:extLst>
      <p:ext uri="{BB962C8B-B14F-4D97-AF65-F5344CB8AC3E}">
        <p14:creationId xmlns:p14="http://schemas.microsoft.com/office/powerpoint/2010/main" val="6926744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screenshot of the tree view from our XNLP website, which shows the distributions of the papers we included in our literature review. </a:t>
            </a:r>
          </a:p>
          <a:p>
            <a:endParaRPr lang="en-US" dirty="0"/>
          </a:p>
          <a:p>
            <a:r>
              <a:rPr lang="en-US" dirty="0"/>
              <a:t>Recall that when we introduced the four major categorizations, we mentioned that we can actually have a preference ranking for these four categories, that is, general global explanation is better than local explanation because global explanation implies local explanation. Self-explaining is also better than post-hoc, because there might be some fidelity issue of post-hoc approaches. </a:t>
            </a:r>
          </a:p>
          <a:p>
            <a:endParaRPr lang="en-US" dirty="0"/>
          </a:p>
          <a:p>
            <a:r>
              <a:rPr lang="en-US" dirty="0"/>
              <a:t>Therefore, we would expect there have been more effort on global post-hoc and global self-explaining. However, from this screenshot, we can see that global explanation approaches are far less popular than local explanation. In our view, it conveys the message that, achieving global explanation is more difficult than local explanation, which in turn indicates that, studying techniques that allow us to enable global explanation is one of the major future research direction for this field. </a:t>
            </a:r>
          </a:p>
        </p:txBody>
      </p:sp>
      <p:sp>
        <p:nvSpPr>
          <p:cNvPr id="4" name="Slide Number Placeholder 3"/>
          <p:cNvSpPr>
            <a:spLocks noGrp="1"/>
          </p:cNvSpPr>
          <p:nvPr>
            <p:ph type="sldNum" sz="quarter" idx="5"/>
          </p:nvPr>
        </p:nvSpPr>
        <p:spPr/>
        <p:txBody>
          <a:bodyPr/>
          <a:lstStyle/>
          <a:p>
            <a:fld id="{05D90323-60C4-9144-B0BA-1F9372A0BA79}" type="slidenum">
              <a:rPr lang="en-US" smtClean="0"/>
              <a:t>114</a:t>
            </a:fld>
            <a:endParaRPr lang="en-US"/>
          </a:p>
        </p:txBody>
      </p:sp>
    </p:spTree>
    <p:extLst>
      <p:ext uri="{BB962C8B-B14F-4D97-AF65-F5344CB8AC3E}">
        <p14:creationId xmlns:p14="http://schemas.microsoft.com/office/powerpoint/2010/main" val="31455855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observation can also be identified in List View of our website, also, in this view, users can further sort the papers in each category by their </a:t>
            </a:r>
            <a:r>
              <a:rPr lang="en-US" dirty="0" err="1"/>
              <a:t>explainability</a:t>
            </a:r>
            <a:r>
              <a:rPr lang="en-US" dirty="0"/>
              <a:t> techniques, visualization technique, venue, and NLP tasks. </a:t>
            </a:r>
          </a:p>
        </p:txBody>
      </p:sp>
      <p:sp>
        <p:nvSpPr>
          <p:cNvPr id="4" name="Slide Number Placeholder 3"/>
          <p:cNvSpPr>
            <a:spLocks noGrp="1"/>
          </p:cNvSpPr>
          <p:nvPr>
            <p:ph type="sldNum" sz="quarter" idx="5"/>
          </p:nvPr>
        </p:nvSpPr>
        <p:spPr/>
        <p:txBody>
          <a:bodyPr/>
          <a:lstStyle/>
          <a:p>
            <a:fld id="{05D90323-60C4-9144-B0BA-1F9372A0BA79}" type="slidenum">
              <a:rPr lang="en-US" smtClean="0"/>
              <a:t>115</a:t>
            </a:fld>
            <a:endParaRPr lang="en-US"/>
          </a:p>
        </p:txBody>
      </p:sp>
    </p:spTree>
    <p:extLst>
      <p:ext uri="{BB962C8B-B14F-4D97-AF65-F5344CB8AC3E}">
        <p14:creationId xmlns:p14="http://schemas.microsoft.com/office/powerpoint/2010/main" val="30884354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website also provides a cluster view page, where the readers can use this interactive chart to identify the distributions of different combinations of visualization techniques and </a:t>
            </a:r>
            <a:r>
              <a:rPr lang="en-US" dirty="0" err="1"/>
              <a:t>explainability</a:t>
            </a:r>
            <a:r>
              <a:rPr lang="en-US" dirty="0"/>
              <a:t> techniques.</a:t>
            </a:r>
          </a:p>
          <a:p>
            <a:endParaRPr lang="en-US" dirty="0"/>
          </a:p>
          <a:p>
            <a:r>
              <a:rPr lang="en-US" dirty="0"/>
              <a:t>From this screenshot, we can clearly see that about 30 papers, which is about 60%, of the papers that we included used the combination of feature importance and saliency as their </a:t>
            </a:r>
            <a:r>
              <a:rPr lang="en-US" dirty="0" err="1"/>
              <a:t>explainability</a:t>
            </a:r>
            <a:r>
              <a:rPr lang="en-US" dirty="0"/>
              <a:t> and visualization techniques. </a:t>
            </a:r>
          </a:p>
          <a:p>
            <a:endParaRPr lang="en-US" dirty="0"/>
          </a:p>
          <a:p>
            <a:r>
              <a:rPr lang="en-US" dirty="0"/>
              <a:t> Also, we can see that, all global self-explaining methods, that are all the black dots in this chart, used the combination of declarative representation induction and raw declarative representation as their </a:t>
            </a:r>
            <a:r>
              <a:rPr lang="en-US" dirty="0" err="1"/>
              <a:t>explainability</a:t>
            </a:r>
            <a:r>
              <a:rPr lang="en-US" dirty="0"/>
              <a:t> and visualization techniques, which partly explains why there are so few global self-explaining methods, because most of the papers we included are using deep learning based approaches, and derive declarative representations from deep neural network is extremely difficult, and this is also one of the hot topic in AI right now. </a:t>
            </a:r>
          </a:p>
        </p:txBody>
      </p:sp>
      <p:sp>
        <p:nvSpPr>
          <p:cNvPr id="4" name="Slide Number Placeholder 3"/>
          <p:cNvSpPr>
            <a:spLocks noGrp="1"/>
          </p:cNvSpPr>
          <p:nvPr>
            <p:ph type="sldNum" sz="quarter" idx="5"/>
          </p:nvPr>
        </p:nvSpPr>
        <p:spPr/>
        <p:txBody>
          <a:bodyPr/>
          <a:lstStyle/>
          <a:p>
            <a:fld id="{05D90323-60C4-9144-B0BA-1F9372A0BA79}" type="slidenum">
              <a:rPr lang="en-US" smtClean="0"/>
              <a:t>116</a:t>
            </a:fld>
            <a:endParaRPr lang="en-US"/>
          </a:p>
        </p:txBody>
      </p:sp>
    </p:spTree>
    <p:extLst>
      <p:ext uri="{BB962C8B-B14F-4D97-AF65-F5344CB8AC3E}">
        <p14:creationId xmlns:p14="http://schemas.microsoft.com/office/powerpoint/2010/main" val="8603519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Citation Graph view is another webpage we included in our XNLP website. It shows the evolution of citation networks in the past a few years. Note that we only visualized citations among the 52 papers that we included in this tutorial. This short animation can clearly show the evolution of the field, and also help us identify some of the most influential work in this field.</a:t>
            </a:r>
          </a:p>
        </p:txBody>
      </p:sp>
      <p:sp>
        <p:nvSpPr>
          <p:cNvPr id="4" name="Slide Number Placeholder 3"/>
          <p:cNvSpPr>
            <a:spLocks noGrp="1"/>
          </p:cNvSpPr>
          <p:nvPr>
            <p:ph type="sldNum" sz="quarter" idx="5"/>
          </p:nvPr>
        </p:nvSpPr>
        <p:spPr/>
        <p:txBody>
          <a:bodyPr/>
          <a:lstStyle/>
          <a:p>
            <a:fld id="{05D90323-60C4-9144-B0BA-1F9372A0BA79}" type="slidenum">
              <a:rPr lang="en-US" smtClean="0"/>
              <a:t>117</a:t>
            </a:fld>
            <a:endParaRPr lang="en-US"/>
          </a:p>
        </p:txBody>
      </p:sp>
    </p:spTree>
    <p:extLst>
      <p:ext uri="{BB962C8B-B14F-4D97-AF65-F5344CB8AC3E}">
        <p14:creationId xmlns:p14="http://schemas.microsoft.com/office/powerpoint/2010/main" val="9459770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paper that introduces LIME, is obviously the most influential work in the past a few years, it got a lot of citations from papers that are both focused on local explanation as well as local explanation. </a:t>
            </a:r>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118</a:t>
            </a:fld>
            <a:endParaRPr lang="en-US"/>
          </a:p>
        </p:txBody>
      </p:sp>
    </p:spTree>
    <p:extLst>
      <p:ext uri="{BB962C8B-B14F-4D97-AF65-F5344CB8AC3E}">
        <p14:creationId xmlns:p14="http://schemas.microsoft.com/office/powerpoint/2010/main" val="196576737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view we want to mention is the search view of our website, as the screenshots show, the search view provides readers the flexibility to perform advanced </a:t>
            </a:r>
            <a:r>
              <a:rPr lang="en-US" dirty="0" err="1"/>
              <a:t>searchings</a:t>
            </a:r>
            <a:r>
              <a:rPr lang="en-US" dirty="0"/>
              <a:t>. The user can either use facet search to do more structured searching, or use keyword search to search against the metadata of each paper.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119</a:t>
            </a:fld>
            <a:endParaRPr lang="en-US"/>
          </a:p>
        </p:txBody>
      </p:sp>
    </p:spTree>
    <p:extLst>
      <p:ext uri="{BB962C8B-B14F-4D97-AF65-F5344CB8AC3E}">
        <p14:creationId xmlns:p14="http://schemas.microsoft.com/office/powerpoint/2010/main" val="28883776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static screenshots we show here and previous pages don’t show all the features of the website, for example, in each view, every paper is clickable, which will show a dialog of this paper containing different useful information such as representative screenshots from the paper, link to the paper, and etc.</a:t>
            </a:r>
          </a:p>
          <a:p>
            <a:endParaRPr lang="en-US" dirty="0"/>
          </a:p>
          <a:p>
            <a:r>
              <a:rPr lang="en-US" dirty="0"/>
              <a:t>In interest of time, we won’t showcase all the different ways that the user can explore with the field using our website, but we do encourage interested readers to explore our website to find out other advanced ways to explore the field.</a:t>
            </a:r>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120</a:t>
            </a:fld>
            <a:endParaRPr lang="en-US"/>
          </a:p>
        </p:txBody>
      </p:sp>
    </p:spTree>
    <p:extLst>
      <p:ext uri="{BB962C8B-B14F-4D97-AF65-F5344CB8AC3E}">
        <p14:creationId xmlns:p14="http://schemas.microsoft.com/office/powerpoint/2010/main" val="424366988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close the second part of the tutorial, we would like to talk about how to evaluate the quality of generated explanation. </a:t>
            </a:r>
          </a:p>
        </p:txBody>
      </p:sp>
      <p:sp>
        <p:nvSpPr>
          <p:cNvPr id="4" name="Slide Number Placeholder 3"/>
          <p:cNvSpPr>
            <a:spLocks noGrp="1"/>
          </p:cNvSpPr>
          <p:nvPr>
            <p:ph type="sldNum" sz="quarter" idx="5"/>
          </p:nvPr>
        </p:nvSpPr>
        <p:spPr/>
        <p:txBody>
          <a:bodyPr/>
          <a:lstStyle/>
          <a:p>
            <a:fld id="{05D90323-60C4-9144-B0BA-1F9372A0BA79}" type="slidenum">
              <a:rPr lang="en-US" smtClean="0"/>
              <a:t>121</a:t>
            </a:fld>
            <a:endParaRPr lang="en-US"/>
          </a:p>
        </p:txBody>
      </p:sp>
    </p:spTree>
    <p:extLst>
      <p:ext uri="{BB962C8B-B14F-4D97-AF65-F5344CB8AC3E}">
        <p14:creationId xmlns:p14="http://schemas.microsoft.com/office/powerpoint/2010/main" val="27254377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traditional performance evaluation for AI problems such as accuracy, precision, and recall. An important evaluation we need for XAI approaches is the evaluation of the effectiveness of generated explanation.  </a:t>
            </a:r>
          </a:p>
          <a:p>
            <a:endParaRPr lang="en-US" dirty="0"/>
          </a:p>
          <a:p>
            <a:r>
              <a:rPr lang="en-US" dirty="0"/>
              <a:t>Given the young age of this field, it is not surprising that, there is little agreement on how explanations should be evaluated. </a:t>
            </a:r>
          </a:p>
          <a:p>
            <a:endParaRPr lang="en-US" dirty="0"/>
          </a:p>
          <a:p>
            <a:r>
              <a:rPr lang="en-US" dirty="0"/>
              <a:t>From the 52 papers we reviewed, 32 of them didn’t have any evaluation or used very informal evaluation, for example, they only have very high-level discussion of how examples of generated explanations align with human intuition. Some of them even use F1 score as a proxy to show the effectiveness of their explanations. </a:t>
            </a:r>
          </a:p>
          <a:p>
            <a:endParaRPr lang="en-US" dirty="0"/>
          </a:p>
          <a:p>
            <a:r>
              <a:rPr lang="en-US" dirty="0"/>
              <a:t>Very few of these paper adopted some forms of formal evaluation, which can basically be grouped into two categories, evaluating with human ground truth data and human evaluation. </a:t>
            </a:r>
          </a:p>
        </p:txBody>
      </p:sp>
      <p:sp>
        <p:nvSpPr>
          <p:cNvPr id="4" name="Slide Number Placeholder 3"/>
          <p:cNvSpPr>
            <a:spLocks noGrp="1"/>
          </p:cNvSpPr>
          <p:nvPr>
            <p:ph type="sldNum" sz="quarter" idx="5"/>
          </p:nvPr>
        </p:nvSpPr>
        <p:spPr/>
        <p:txBody>
          <a:bodyPr/>
          <a:lstStyle/>
          <a:p>
            <a:fld id="{05D90323-60C4-9144-B0BA-1F9372A0BA79}" type="slidenum">
              <a:rPr lang="en-US" smtClean="0"/>
              <a:t>122</a:t>
            </a:fld>
            <a:endParaRPr lang="en-US"/>
          </a:p>
        </p:txBody>
      </p:sp>
    </p:spTree>
    <p:extLst>
      <p:ext uri="{BB962C8B-B14F-4D97-AF65-F5344CB8AC3E}">
        <p14:creationId xmlns:p14="http://schemas.microsoft.com/office/powerpoint/2010/main" val="31979241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Several works compare generated explanations to ground truth data in order to quantify the performance of </a:t>
            </a:r>
            <a:r>
              <a:rPr lang="en-US" sz="1200" b="0" i="0" kern="1200" dirty="0" err="1">
                <a:solidFill>
                  <a:schemeClr val="tx1"/>
                </a:solidFill>
                <a:effectLst/>
                <a:latin typeface="+mn-lt"/>
                <a:ea typeface="+mn-ea"/>
                <a:cs typeface="+mn-cs"/>
              </a:rPr>
              <a:t>explainability</a:t>
            </a:r>
            <a:r>
              <a:rPr lang="en-US" sz="1200" b="0" i="0" kern="1200" dirty="0">
                <a:solidFill>
                  <a:schemeClr val="tx1"/>
                </a:solidFill>
                <a:effectLst/>
                <a:latin typeface="+mn-lt"/>
                <a:ea typeface="+mn-ea"/>
                <a:cs typeface="+mn-cs"/>
              </a:rPr>
              <a:t> techniques.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Employed metrics vary based on task and </a:t>
            </a:r>
            <a:r>
              <a:rPr lang="en-US" sz="1200" b="0" i="0" kern="1200" dirty="0" err="1">
                <a:solidFill>
                  <a:schemeClr val="tx1"/>
                </a:solidFill>
                <a:effectLst/>
                <a:latin typeface="+mn-lt"/>
                <a:ea typeface="+mn-ea"/>
                <a:cs typeface="+mn-cs"/>
              </a:rPr>
              <a:t>explainability</a:t>
            </a:r>
            <a:r>
              <a:rPr lang="en-US" sz="1200" b="0" i="0" kern="1200" dirty="0">
                <a:solidFill>
                  <a:schemeClr val="tx1"/>
                </a:solidFill>
                <a:effectLst/>
                <a:latin typeface="+mn-lt"/>
                <a:ea typeface="+mn-ea"/>
                <a:cs typeface="+mn-cs"/>
              </a:rPr>
              <a:t> technique, but commonly encountered metrics include P/R/F1 and BLEU While having a quantitative way to measure </a:t>
            </a:r>
            <a:r>
              <a:rPr lang="en-US" sz="1200" b="0" i="0" kern="1200" dirty="0" err="1">
                <a:solidFill>
                  <a:schemeClr val="tx1"/>
                </a:solidFill>
                <a:effectLst/>
                <a:latin typeface="+mn-lt"/>
                <a:ea typeface="+mn-ea"/>
                <a:cs typeface="+mn-cs"/>
              </a:rPr>
              <a:t>explainability</a:t>
            </a:r>
            <a:r>
              <a:rPr lang="en-US" sz="1200" b="0" i="0" kern="1200" dirty="0">
                <a:solidFill>
                  <a:schemeClr val="tx1"/>
                </a:solidFill>
                <a:effectLst/>
                <a:latin typeface="+mn-lt"/>
                <a:ea typeface="+mn-ea"/>
                <a:cs typeface="+mn-cs"/>
              </a:rPr>
              <a:t> is a promising direction, care should be taken during ground truth acquisition to ensure its quality and account for cases where there may be alternative valid explanations.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Approaches employed to address this issue involve having multiple annotators and reporting inter-annotator agreement or mean human performance, as well as evaluating the explanations at different granularities (e.g., token-wise vs phrase-wise) to account for disagreements on the precise value of the ground truth</a:t>
            </a:r>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123</a:t>
            </a:fld>
            <a:endParaRPr lang="en-US"/>
          </a:p>
        </p:txBody>
      </p:sp>
    </p:spTree>
    <p:extLst>
      <p:ext uri="{BB962C8B-B14F-4D97-AF65-F5344CB8AC3E}">
        <p14:creationId xmlns:p14="http://schemas.microsoft.com/office/powerpoint/2010/main" val="25483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Regina has called out the critical nature to establish trust in AI. Many others has also done so. </a:t>
            </a:r>
          </a:p>
          <a:p>
            <a:endParaRPr lang="en-US" dirty="0"/>
          </a:p>
          <a:p>
            <a:r>
              <a:rPr lang="en-US" dirty="0"/>
              <a:t>The needs for trust AI leads to the needs for </a:t>
            </a:r>
            <a:r>
              <a:rPr lang="en-US" dirty="0" err="1"/>
              <a:t>explainability</a:t>
            </a:r>
            <a:r>
              <a:rPr lang="en-US" dirty="0"/>
              <a:t>. </a:t>
            </a:r>
            <a:br>
              <a:rPr lang="en-US" dirty="0"/>
            </a:br>
            <a:br>
              <a:rPr lang="en-US" dirty="0"/>
            </a:br>
            <a:r>
              <a:rPr lang="en-US" dirty="0"/>
              <a:t>For one to trust AI, there are two basic requirements:</a:t>
            </a:r>
            <a:br>
              <a:rPr lang="en-US" dirty="0"/>
            </a:br>
            <a:br>
              <a:rPr lang="en-US" dirty="0"/>
            </a:br>
            <a:r>
              <a:rPr lang="en-US" dirty="0"/>
              <a:t>1. Users of the AI should be able to say </a:t>
            </a:r>
            <a:r>
              <a:rPr lang="en-US" sz="1200" dirty="0">
                <a:solidFill>
                  <a:srgbClr val="818181"/>
                </a:solidFill>
                <a:latin typeface="IBM Plex Sans" charset="0"/>
                <a:sym typeface="Century Gothic"/>
              </a:rPr>
              <a:t>with certainty how AI reaches decisions</a:t>
            </a:r>
          </a:p>
          <a:p>
            <a:r>
              <a:rPr lang="en-US" sz="1200" dirty="0">
                <a:solidFill>
                  <a:srgbClr val="818181"/>
                </a:solidFill>
                <a:latin typeface="IBM Plex Sans" charset="0"/>
                <a:sym typeface="Century Gothic"/>
              </a:rPr>
              <a:t>2. AI needs to be brought into the workplace in a careful manner and taking existing business process, practices, regulations into consideration. </a:t>
            </a:r>
            <a:br>
              <a:rPr lang="en-US" sz="1200" dirty="0">
                <a:solidFill>
                  <a:srgbClr val="818181"/>
                </a:solidFill>
                <a:latin typeface="IBM Plex Sans" charset="0"/>
                <a:sym typeface="Century Gothic"/>
              </a:rPr>
            </a:br>
            <a:br>
              <a:rPr lang="en-US" sz="1200" dirty="0">
                <a:solidFill>
                  <a:srgbClr val="818181"/>
                </a:solidFill>
                <a:latin typeface="IBM Plex Sans" charset="0"/>
                <a:sym typeface="Century Gothic"/>
              </a:rPr>
            </a:br>
            <a:r>
              <a:rPr lang="en-US" sz="1200" dirty="0">
                <a:solidFill>
                  <a:srgbClr val="818181"/>
                </a:solidFill>
                <a:latin typeface="IBM Plex Sans" charset="0"/>
                <a:sym typeface="Century Gothic"/>
              </a:rPr>
              <a:t>Now, I will revisit the AI life cycle discussed a few minutes earlier and explain in more details why </a:t>
            </a:r>
            <a:r>
              <a:rPr lang="en-US" sz="1200" dirty="0" err="1">
                <a:solidFill>
                  <a:srgbClr val="818181"/>
                </a:solidFill>
                <a:latin typeface="IBM Plex Sans" charset="0"/>
                <a:sym typeface="Century Gothic"/>
              </a:rPr>
              <a:t>explainability</a:t>
            </a:r>
            <a:r>
              <a:rPr lang="en-US" sz="1200" dirty="0">
                <a:solidFill>
                  <a:srgbClr val="818181"/>
                </a:solidFill>
                <a:latin typeface="IBM Plex Sans" charset="0"/>
                <a:sym typeface="Century Gothic"/>
              </a:rPr>
              <a:t> is important from a practical perspective throughout the AI life cycle.  </a:t>
            </a:r>
            <a:r>
              <a:rPr lang="en-US" dirty="0"/>
              <a:t> </a:t>
            </a:r>
          </a:p>
        </p:txBody>
      </p:sp>
      <p:sp>
        <p:nvSpPr>
          <p:cNvPr id="4" name="Slide Number Placeholder 3"/>
          <p:cNvSpPr>
            <a:spLocks noGrp="1"/>
          </p:cNvSpPr>
          <p:nvPr>
            <p:ph type="sldNum" sz="quarter" idx="5"/>
          </p:nvPr>
        </p:nvSpPr>
        <p:spPr/>
        <p:txBody>
          <a:bodyPr/>
          <a:lstStyle/>
          <a:p>
            <a:fld id="{05D90323-60C4-9144-B0BA-1F9372A0BA79}" type="slidenum">
              <a:rPr lang="en-US" smtClean="0"/>
              <a:t>12</a:t>
            </a:fld>
            <a:endParaRPr lang="en-US"/>
          </a:p>
        </p:txBody>
      </p:sp>
    </p:spTree>
    <p:extLst>
      <p:ext uri="{BB962C8B-B14F-4D97-AF65-F5344CB8AC3E}">
        <p14:creationId xmlns:p14="http://schemas.microsoft.com/office/powerpoint/2010/main" val="40356214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more direct way to assess the explanation quality is to ask humans to evaluate the effectiveness of the generated explanations.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approach has the advantage of avoiding the assumption that there is only one good explanation that could serve as ground truth, as well as sidestepping the need to measure similarity of explanations. Here as well, it is important to have multiple annotators, report inter-annotator agreement, and correctly deal with subjectivity and variance in the responses. The approaches found in this survey vary in several dimensions, including the number of humans in-volved (ranging from 1 to 25 humans), as well as the</a:t>
            </a:r>
          </a:p>
          <a:p>
            <a:r>
              <a:rPr lang="en-US" sz="1200" b="0" i="0" kern="1200" dirty="0">
                <a:solidFill>
                  <a:schemeClr val="tx1"/>
                </a:solidFill>
                <a:effectLst/>
                <a:latin typeface="+mn-lt"/>
                <a:ea typeface="+mn-ea"/>
                <a:cs typeface="+mn-cs"/>
              </a:rPr>
              <a:t>high-level task that they were asked to perform (including rating the explanations of a single approach and comparing explanations of multiple techniques.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Generally speaking, human evaluation is a promising metric but very few used well-established human evaluation method, and this is a clear gap in this field, and needs to be addressed in the future. </a:t>
            </a:r>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124</a:t>
            </a:fld>
            <a:endParaRPr lang="en-US"/>
          </a:p>
        </p:txBody>
      </p:sp>
    </p:spTree>
    <p:extLst>
      <p:ext uri="{BB962C8B-B14F-4D97-AF65-F5344CB8AC3E}">
        <p14:creationId xmlns:p14="http://schemas.microsoft.com/office/powerpoint/2010/main" val="2223259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there were very few well-established human evaluation strategies, we indeed did notice one human evaluation method that worth mentioning. </a:t>
            </a:r>
          </a:p>
          <a:p>
            <a:endParaRPr lang="en-US" dirty="0"/>
          </a:p>
          <a:p>
            <a:r>
              <a:rPr lang="en-US" dirty="0"/>
              <a:t>It is called the trust evaluation method used in the work done by </a:t>
            </a:r>
            <a:r>
              <a:rPr lang="en-US" dirty="0" err="1"/>
              <a:t>Sydorova</a:t>
            </a:r>
            <a:r>
              <a:rPr lang="en-US" dirty="0"/>
              <a:t> et al. They borrowed the idea originally proposed by </a:t>
            </a:r>
            <a:r>
              <a:rPr lang="en-US" dirty="0" err="1"/>
              <a:t>Selvaraju</a:t>
            </a:r>
            <a:r>
              <a:rPr lang="en-US" dirty="0"/>
              <a:t> et al., in 2016 for evaluating their computer vision model. </a:t>
            </a:r>
          </a:p>
          <a:p>
            <a:endParaRPr lang="en-US" dirty="0"/>
          </a:p>
          <a:p>
            <a:r>
              <a:rPr lang="en-US" dirty="0"/>
              <a:t>the main idea of which is the following: Given two models with different performances, instances are chosen that are classified correctly by both models. Human annotators are presented the predicted instances of together with explanations generated by the two approaches, and the humans need to rate the reliability of the explanations without knowing which explanation is produced by which approach. The main point is that, since it considers only instances that the two approaches agree on, the reliability score is purely determined by the explanation. Effective explanations should help humans identify the better approach.</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125</a:t>
            </a:fld>
            <a:endParaRPr lang="en-US"/>
          </a:p>
        </p:txBody>
      </p:sp>
    </p:spTree>
    <p:extLst>
      <p:ext uri="{BB962C8B-B14F-4D97-AF65-F5344CB8AC3E}">
        <p14:creationId xmlns:p14="http://schemas.microsoft.com/office/powerpoint/2010/main" val="8642637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screenshot of the interface they used for human evaluation. As you see, the interface shows the explanations generated by two different models, but which model produced which explanation is not shown to the user. And the explanations of a particular model may appear in the left or right of the user feedback interface randomly, so that the user can rate the explanation based on solely their effectiveness without being affected the provenance info of the explanation . </a:t>
            </a:r>
          </a:p>
          <a:p>
            <a:endParaRPr lang="en-US" dirty="0"/>
          </a:p>
          <a:p>
            <a:r>
              <a:rPr lang="en-US" dirty="0"/>
              <a:t>Trust evaluation has been widely adopted in computer vision domain, but rarely used in NLP domain. We think this is a good example of using a well-established evaluation metric. One of the nice properties is that it’s a model agnostic approach, indicating that it can be applied to different NLP tasks. </a:t>
            </a:r>
          </a:p>
          <a:p>
            <a:endParaRPr lang="en-US" dirty="0"/>
          </a:p>
          <a:p>
            <a:r>
              <a:rPr lang="en-US" dirty="0"/>
              <a:t>However, we have seen very few such strategies from our literature review, which is also one of the major gaps we have identified for our research community to address in the future. </a:t>
            </a:r>
          </a:p>
        </p:txBody>
      </p:sp>
      <p:sp>
        <p:nvSpPr>
          <p:cNvPr id="4" name="Slide Number Placeholder 3"/>
          <p:cNvSpPr>
            <a:spLocks noGrp="1"/>
          </p:cNvSpPr>
          <p:nvPr>
            <p:ph type="sldNum" sz="quarter" idx="5"/>
          </p:nvPr>
        </p:nvSpPr>
        <p:spPr/>
        <p:txBody>
          <a:bodyPr/>
          <a:lstStyle/>
          <a:p>
            <a:fld id="{05D90323-60C4-9144-B0BA-1F9372A0BA79}" type="slidenum">
              <a:rPr lang="en-US" smtClean="0"/>
              <a:t>126</a:t>
            </a:fld>
            <a:endParaRPr lang="en-US"/>
          </a:p>
        </p:txBody>
      </p:sp>
    </p:spTree>
    <p:extLst>
      <p:ext uri="{BB962C8B-B14F-4D97-AF65-F5344CB8AC3E}">
        <p14:creationId xmlns:p14="http://schemas.microsoft.com/office/powerpoint/2010/main" val="1183116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important and often overlooked aspect for evaluating the quality of explanation is that,  which part of the prediction process, starting with the input and ending with the model output, is covered by an explanation.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observed that many </a:t>
            </a:r>
            <a:r>
              <a:rPr lang="en-US" sz="1200" b="0" i="0" kern="1200" dirty="0" err="1">
                <a:solidFill>
                  <a:schemeClr val="tx1"/>
                </a:solidFill>
                <a:effectLst/>
                <a:latin typeface="+mn-lt"/>
                <a:ea typeface="+mn-ea"/>
                <a:cs typeface="+mn-cs"/>
              </a:rPr>
              <a:t>explainability</a:t>
            </a:r>
            <a:r>
              <a:rPr lang="en-US" sz="1200" b="0" i="0" kern="1200" dirty="0">
                <a:solidFill>
                  <a:schemeClr val="tx1"/>
                </a:solidFill>
                <a:effectLst/>
                <a:latin typeface="+mn-lt"/>
                <a:ea typeface="+mn-ea"/>
                <a:cs typeface="+mn-cs"/>
              </a:rPr>
              <a:t> approaches explain only part of this process, leaving it up to the end user to fill in the gaps.</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127</a:t>
            </a:fld>
            <a:endParaRPr lang="en-US"/>
          </a:p>
        </p:txBody>
      </p:sp>
    </p:spTree>
    <p:extLst>
      <p:ext uri="{BB962C8B-B14F-4D97-AF65-F5344CB8AC3E}">
        <p14:creationId xmlns:p14="http://schemas.microsoft.com/office/powerpoint/2010/main" val="221857990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Take </a:t>
            </a:r>
            <a:r>
              <a:rPr lang="en-US" sz="1200" b="0" i="0" kern="1200" dirty="0" err="1">
                <a:solidFill>
                  <a:schemeClr val="tx1"/>
                </a:solidFill>
                <a:effectLst/>
                <a:latin typeface="+mn-lt"/>
                <a:ea typeface="+mn-ea"/>
                <a:cs typeface="+mn-cs"/>
              </a:rPr>
              <a:t>MathQA</a:t>
            </a:r>
            <a:r>
              <a:rPr lang="en-US" sz="1200" b="0" i="0" kern="1200" dirty="0">
                <a:solidFill>
                  <a:schemeClr val="tx1"/>
                </a:solidFill>
                <a:effectLst/>
                <a:latin typeface="+mn-lt"/>
                <a:ea typeface="+mn-ea"/>
                <a:cs typeface="+mn-cs"/>
              </a:rPr>
              <a:t> as an example</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MathQA</a:t>
            </a:r>
            <a:r>
              <a:rPr lang="en-US" sz="1200" b="0" i="0" kern="1200" dirty="0">
                <a:solidFill>
                  <a:schemeClr val="tx1"/>
                </a:solidFill>
                <a:effectLst/>
                <a:latin typeface="+mn-lt"/>
                <a:ea typeface="+mn-ea"/>
                <a:cs typeface="+mn-cs"/>
              </a:rPr>
              <a:t> tries to solve the problem that given a math question expressed in natural language, derive the sequence of mathematical operations to get the final answer.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if the math problem expression is: How long does a </a:t>
            </a:r>
            <a:r>
              <a:rPr lang="en-US" sz="1200" b="0" i="0" kern="1200" dirty="0" err="1">
                <a:solidFill>
                  <a:schemeClr val="tx1"/>
                </a:solidFill>
                <a:effectLst/>
                <a:latin typeface="+mn-lt"/>
                <a:ea typeface="+mn-ea"/>
                <a:cs typeface="+mn-cs"/>
              </a:rPr>
              <a:t>trian</a:t>
            </a:r>
            <a:r>
              <a:rPr lang="en-US" sz="1200" b="0" i="0" kern="1200" dirty="0">
                <a:solidFill>
                  <a:schemeClr val="tx1"/>
                </a:solidFill>
                <a:effectLst/>
                <a:latin typeface="+mn-lt"/>
                <a:ea typeface="+mn-ea"/>
                <a:cs typeface="+mn-cs"/>
              </a:rPr>
              <a:t> 110 meters long running at the speed of 72 </a:t>
            </a:r>
            <a:r>
              <a:rPr lang="en-US" sz="1200" b="0" i="0" kern="1200" dirty="0" err="1">
                <a:solidFill>
                  <a:schemeClr val="tx1"/>
                </a:solidFill>
                <a:effectLst/>
                <a:latin typeface="+mn-lt"/>
                <a:ea typeface="+mn-ea"/>
                <a:cs typeface="+mn-cs"/>
              </a:rPr>
              <a:t>killmeters</a:t>
            </a:r>
            <a:r>
              <a:rPr lang="en-US" sz="1200" b="0" i="0" kern="1200" dirty="0">
                <a:solidFill>
                  <a:schemeClr val="tx1"/>
                </a:solidFill>
                <a:effectLst/>
                <a:latin typeface="+mn-lt"/>
                <a:ea typeface="+mn-ea"/>
                <a:cs typeface="+mn-cs"/>
              </a:rPr>
              <a:t> per hour takes to cross a bridge 132 meters length?</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Amni</a:t>
            </a:r>
            <a:r>
              <a:rPr lang="en-US" sz="1200" b="0" i="0" kern="1200" dirty="0">
                <a:solidFill>
                  <a:schemeClr val="tx1"/>
                </a:solidFill>
                <a:effectLst/>
                <a:latin typeface="+mn-lt"/>
                <a:ea typeface="+mn-ea"/>
                <a:cs typeface="+mn-cs"/>
              </a:rPr>
              <a:t> et al. designed a model using declarative induction </a:t>
            </a:r>
            <a:r>
              <a:rPr lang="en-US" sz="1200" b="0" i="0" kern="1200" dirty="0" err="1">
                <a:solidFill>
                  <a:schemeClr val="tx1"/>
                </a:solidFill>
                <a:effectLst/>
                <a:latin typeface="+mn-lt"/>
                <a:ea typeface="+mn-ea"/>
                <a:cs typeface="+mn-cs"/>
              </a:rPr>
              <a:t>explainability</a:t>
            </a:r>
            <a:r>
              <a:rPr lang="en-US" sz="1200" b="0" i="0" kern="1200" dirty="0">
                <a:solidFill>
                  <a:schemeClr val="tx1"/>
                </a:solidFill>
                <a:effectLst/>
                <a:latin typeface="+mn-lt"/>
                <a:ea typeface="+mn-ea"/>
                <a:cs typeface="+mn-cs"/>
              </a:rPr>
              <a:t> to derive a sequence of mathematical operations or programs such as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 110 and 132</a:t>
            </a:r>
          </a:p>
          <a:p>
            <a:r>
              <a:rPr lang="en-US" sz="1200" b="0" i="0" kern="1200" dirty="0">
                <a:solidFill>
                  <a:schemeClr val="tx1"/>
                </a:solidFill>
                <a:effectLst/>
                <a:latin typeface="+mn-lt"/>
                <a:ea typeface="+mn-ea"/>
                <a:cs typeface="+mn-cs"/>
              </a:rPr>
              <a:t>Multiply 72 by a constant 0.2778</a:t>
            </a:r>
          </a:p>
          <a:p>
            <a:r>
              <a:rPr lang="en-US" sz="1200" b="0" i="0" kern="1200" dirty="0">
                <a:solidFill>
                  <a:schemeClr val="tx1"/>
                </a:solidFill>
                <a:effectLst/>
                <a:latin typeface="+mn-lt"/>
                <a:ea typeface="+mn-ea"/>
                <a:cs typeface="+mn-cs"/>
              </a:rPr>
              <a:t>Then divide the first number by the second number, then use floor operation to an integer number.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the first glance, the generated explanation can be understood very well by the user.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128</a:t>
            </a:fld>
            <a:endParaRPr lang="en-US"/>
          </a:p>
        </p:txBody>
      </p:sp>
    </p:spTree>
    <p:extLst>
      <p:ext uri="{BB962C8B-B14F-4D97-AF65-F5344CB8AC3E}">
        <p14:creationId xmlns:p14="http://schemas.microsoft.com/office/powerpoint/2010/main" val="331322562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if we look deeper at their method. The way that they generate the sequence of mathematical operations is by using a classic encoder-decoder model, which involves a deep neural network with a lot of layers between the input words and output mathematical operations.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chart illustrates the architecture of their model, as we can see that they actually have an attention layer between encoder and decoder, which enabled feature importance </a:t>
            </a:r>
            <a:r>
              <a:rPr lang="en-US" sz="1200" b="0" i="0" kern="1200" dirty="0" err="1">
                <a:solidFill>
                  <a:schemeClr val="tx1"/>
                </a:solidFill>
                <a:effectLst/>
                <a:latin typeface="+mn-lt"/>
                <a:ea typeface="+mn-ea"/>
                <a:cs typeface="+mn-cs"/>
              </a:rPr>
              <a:t>explainability</a:t>
            </a:r>
            <a:r>
              <a:rPr lang="en-US" sz="1200" b="0" i="0" kern="1200" dirty="0">
                <a:solidFill>
                  <a:schemeClr val="tx1"/>
                </a:solidFill>
                <a:effectLst/>
                <a:latin typeface="+mn-lt"/>
                <a:ea typeface="+mn-ea"/>
                <a:cs typeface="+mn-cs"/>
              </a:rPr>
              <a:t> but they author chose not to use saliency heatmap to show the input-output alignment.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are not trying to say that  saliency heatmaps are much better, because they cannot give very detailed information about the reasoning logic behind the decoding part, but without it may cause some confusion in the </a:t>
            </a:r>
            <a:r>
              <a:rPr lang="en-US" sz="1200" b="0" i="0" kern="1200" dirty="0" err="1">
                <a:solidFill>
                  <a:schemeClr val="tx1"/>
                </a:solidFill>
                <a:effectLst/>
                <a:latin typeface="+mn-lt"/>
                <a:ea typeface="+mn-ea"/>
                <a:cs typeface="+mn-cs"/>
              </a:rPr>
              <a:t>MathQA</a:t>
            </a:r>
            <a:r>
              <a:rPr lang="en-US" sz="1200" b="0" i="0" kern="1200" dirty="0">
                <a:solidFill>
                  <a:schemeClr val="tx1"/>
                </a:solidFill>
                <a:effectLst/>
                <a:latin typeface="+mn-lt"/>
                <a:ea typeface="+mn-ea"/>
                <a:cs typeface="+mn-cs"/>
              </a:rPr>
              <a:t> case. When we discuss this paper during our literature review, many researchers found it very mysterious how the model came up with the mathematical operations, it was a black box to the user.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other hand, if the author provides the saliency heatmaps that visualize the input-output alignment along with the derived mathematical operations, it will give some insights on how each individual mathematical operation was derived from the original question expression.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think this is a good example to discuss in this tutorial, that the generated explanation may not capture the whole predictive process, and sometimes it was caused by using a black box model to get the final predictions, and sometimes it was caused by missing an important explainable part of the model, such as the </a:t>
            </a:r>
            <a:r>
              <a:rPr lang="en-US" sz="1200" b="0" i="0" kern="1200" dirty="0" err="1">
                <a:solidFill>
                  <a:schemeClr val="tx1"/>
                </a:solidFill>
                <a:effectLst/>
                <a:latin typeface="+mn-lt"/>
                <a:ea typeface="+mn-ea"/>
                <a:cs typeface="+mn-cs"/>
              </a:rPr>
              <a:t>MathQA</a:t>
            </a:r>
            <a:r>
              <a:rPr lang="en-US" sz="1200" b="0" i="0" kern="1200" dirty="0">
                <a:solidFill>
                  <a:schemeClr val="tx1"/>
                </a:solidFill>
                <a:effectLst/>
                <a:latin typeface="+mn-lt"/>
                <a:ea typeface="+mn-ea"/>
                <a:cs typeface="+mn-cs"/>
              </a:rPr>
              <a:t> model we show here, which has an attention layer but the authors chose to not use it as part of their explanation.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D90323-60C4-9144-B0BA-1F9372A0BA79}" type="slidenum">
              <a:rPr lang="en-US" smtClean="0"/>
              <a:t>129</a:t>
            </a:fld>
            <a:endParaRPr lang="en-US"/>
          </a:p>
        </p:txBody>
      </p:sp>
    </p:spTree>
    <p:extLst>
      <p:ext uri="{BB962C8B-B14F-4D97-AF65-F5344CB8AC3E}">
        <p14:creationId xmlns:p14="http://schemas.microsoft.com/office/powerpoint/2010/main" val="15521281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Fidelity is another important aspect when we design an XAI approach. Fidelity is usually an issue arises in surrogate mode- based approaches.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all know that surrogate model is flexible since its model-agnostic. Prior surrogate model-based approach such as LIME focuses on the local fidelity and global fidelity issue.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another important aspect, which is logic fidelity issue. As we said earlier, surrogate model based approach is very flexible, but the flexibility comes at a price, that is, the proxy model may have completely different mechanism for making predictions, for example, you can use a linear model to explain a deep learning model as long as the linear model is locally faithful to the deep learning model. However, we may ask the question is it really wise to use a linear model to explain a deep learning model, can you really trust the explanation generated by a much simpler model?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kind of questions are very important, especially when applying so-called XAI approaches in real-world scenarios, and have been </a:t>
            </a:r>
            <a:r>
              <a:rPr lang="en-US" sz="1200" b="0" i="0" kern="1200">
                <a:solidFill>
                  <a:schemeClr val="tx1"/>
                </a:solidFill>
                <a:effectLst/>
                <a:latin typeface="+mn-lt"/>
                <a:ea typeface="+mn-ea"/>
                <a:cs typeface="+mn-cs"/>
              </a:rPr>
              <a:t>less studied in the past.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D90323-60C4-9144-B0BA-1F9372A0BA79}" type="slidenum">
              <a:rPr lang="en-US" smtClean="0"/>
              <a:t>130</a:t>
            </a:fld>
            <a:endParaRPr lang="en-US"/>
          </a:p>
        </p:txBody>
      </p:sp>
    </p:spTree>
    <p:extLst>
      <p:ext uri="{BB962C8B-B14F-4D97-AF65-F5344CB8AC3E}">
        <p14:creationId xmlns:p14="http://schemas.microsoft.com/office/powerpoint/2010/main" val="17885163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131</a:t>
            </a:fld>
            <a:endParaRPr lang="en-US"/>
          </a:p>
        </p:txBody>
      </p:sp>
    </p:spTree>
    <p:extLst>
      <p:ext uri="{BB962C8B-B14F-4D97-AF65-F5344CB8AC3E}">
        <p14:creationId xmlns:p14="http://schemas.microsoft.com/office/powerpoint/2010/main" val="225809522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the explainability literature points, </a:t>
            </a:r>
            <a:r>
              <a:rPr lang="en-US" sz="1200" kern="1200" baseline="0" dirty="0">
                <a:solidFill>
                  <a:schemeClr val="tx1"/>
                </a:solidFill>
                <a:effectLst/>
                <a:latin typeface="+mn-lt"/>
                <a:ea typeface="+mn-ea"/>
                <a:cs typeface="+mn-cs"/>
              </a:rPr>
              <a:t>a very few percentage of </a:t>
            </a:r>
            <a:r>
              <a:rPr lang="en-US" sz="1200" kern="1200" dirty="0">
                <a:solidFill>
                  <a:schemeClr val="tx1"/>
                </a:solidFill>
                <a:effectLst/>
                <a:latin typeface="+mn-lt"/>
                <a:ea typeface="+mn-ea"/>
                <a:cs typeface="+mn-cs"/>
              </a:rPr>
              <a:t>papers had some form of human evaluation</a:t>
            </a:r>
            <a:r>
              <a:rPr lang="en-US" sz="1200" kern="1200" baseline="0" dirty="0">
                <a:solidFill>
                  <a:schemeClr val="tx1"/>
                </a:solidFill>
                <a:effectLst/>
                <a:latin typeface="+mn-lt"/>
                <a:ea typeface="+mn-ea"/>
                <a:cs typeface="+mn-cs"/>
              </a:rPr>
              <a:t> of the explanations that AI models generate.</a:t>
            </a:r>
            <a:endParaRPr lang="en-US" dirty="0">
              <a:effectLst/>
            </a:endParaRPr>
          </a:p>
          <a:p>
            <a:endParaRPr lang="en-US" dirty="0"/>
          </a:p>
          <a:p>
            <a:r>
              <a:rPr lang="en-US" sz="1200" kern="1200" dirty="0">
                <a:solidFill>
                  <a:schemeClr val="tx1"/>
                </a:solidFill>
                <a:effectLst/>
                <a:latin typeface="+mn-lt"/>
                <a:ea typeface="+mn-ea"/>
                <a:cs typeface="+mn-cs"/>
              </a:rPr>
              <a:t>As contemporary AI products’ become sophisticated, so do their complexities. People with different</a:t>
            </a:r>
            <a:r>
              <a:rPr lang="en-US" sz="1200" kern="1200" baseline="0" dirty="0">
                <a:solidFill>
                  <a:schemeClr val="tx1"/>
                </a:solidFill>
                <a:effectLst/>
                <a:latin typeface="+mn-lt"/>
                <a:ea typeface="+mn-ea"/>
                <a:cs typeface="+mn-cs"/>
              </a:rPr>
              <a:t> backgrounds and expertise might be interacting with the model. </a:t>
            </a:r>
            <a:r>
              <a:rPr lang="en-US" sz="1200" kern="1200" dirty="0">
                <a:solidFill>
                  <a:schemeClr val="tx1"/>
                </a:solidFill>
                <a:effectLst/>
                <a:latin typeface="+mn-lt"/>
                <a:ea typeface="+mn-ea"/>
                <a:cs typeface="+mn-cs"/>
              </a:rPr>
              <a:t>Simultaneously, the growing realization of the substantial roles they play as arbiters of human lives brings explainability in to center stage.</a:t>
            </a:r>
            <a:br>
              <a:rPr lang="en-US" sz="1200" kern="1200" dirty="0">
                <a:solidFill>
                  <a:schemeClr val="tx1"/>
                </a:solidFill>
                <a:effectLst/>
                <a:latin typeface="+mn-lt"/>
                <a:ea typeface="+mn-ea"/>
                <a:cs typeface="+mn-cs"/>
              </a:rPr>
            </a:br>
            <a:endParaRPr lang="en-US" dirty="0"/>
          </a:p>
          <a:p>
            <a:r>
              <a:rPr lang="en-US" sz="1200" kern="1200" baseline="0" dirty="0">
                <a:solidFill>
                  <a:schemeClr val="tx1"/>
                </a:solidFill>
                <a:effectLst/>
                <a:latin typeface="+mn-lt"/>
                <a:ea typeface="+mn-ea"/>
                <a:cs typeface="+mn-cs"/>
              </a:rPr>
              <a:t>The design space for Explainable AI therefore, </a:t>
            </a:r>
            <a:r>
              <a:rPr lang="en-US" sz="1200" kern="1200" dirty="0">
                <a:solidFill>
                  <a:schemeClr val="tx1"/>
                </a:solidFill>
                <a:effectLst/>
                <a:latin typeface="+mn-lt"/>
                <a:ea typeface="+mn-ea"/>
                <a:cs typeface="+mn-cs"/>
              </a:rPr>
              <a:t>is an inherently human-centered.</a:t>
            </a:r>
            <a:endParaRPr lang="en-US" dirty="0"/>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132</a:t>
            </a:fld>
            <a:endParaRPr lang="en-US"/>
          </a:p>
        </p:txBody>
      </p:sp>
    </p:spTree>
    <p:extLst>
      <p:ext uri="{BB962C8B-B14F-4D97-AF65-F5344CB8AC3E}">
        <p14:creationId xmlns:p14="http://schemas.microsoft.com/office/powerpoint/2010/main" val="9696287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The Human Computer Interaction</a:t>
            </a:r>
            <a:r>
              <a:rPr lang="en-US" baseline="0" dirty="0">
                <a:effectLst/>
              </a:rPr>
              <a:t> research area is burgeoning with research on AI explainability, especially one that brings a sharp focus onto the user or human perspective..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effectLst/>
              </a:rPr>
              <a:t> </a:t>
            </a: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Scholars</a:t>
            </a:r>
            <a:r>
              <a:rPr lang="en-US" baseline="0" dirty="0">
                <a:effectLst/>
              </a:rPr>
              <a:t> have synthesized guidelines for human-AI interaction that touch upon some aspects of explainability </a:t>
            </a:r>
            <a:r>
              <a:rPr lang="en-US" dirty="0"/>
              <a:t>like</a:t>
            </a:r>
            <a:r>
              <a:rPr lang="en-US" baseline="0" dirty="0"/>
              <a:t> </a:t>
            </a:r>
            <a:r>
              <a:rPr lang="en-US" dirty="0"/>
              <a:t>making clear what the system can do, how well it can do, why it did what it did.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Explanation has long been studied in different fields such as cognitive psychology, communication and even more broadly in the social sciences. Millers work summarizes some of the facets of human explanations. First, explanations are contrastive(to a counterfactual case), explanations are selected, and they are socially constructed.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Researchers Wang and</a:t>
            </a:r>
            <a:r>
              <a:rPr lang="en-US" baseline="0" dirty="0">
                <a:effectLst/>
              </a:rPr>
              <a:t> colleagues </a:t>
            </a:r>
            <a:r>
              <a:rPr lang="en-US" dirty="0">
                <a:effectLst/>
              </a:rPr>
              <a:t>have argued that the</a:t>
            </a:r>
            <a:r>
              <a:rPr lang="en-US" baseline="0" dirty="0">
                <a:effectLst/>
              </a:rPr>
              <a:t> </a:t>
            </a:r>
            <a:r>
              <a:rPr lang="en-US" sz="1200" b="0" i="0" kern="1200" dirty="0">
                <a:solidFill>
                  <a:schemeClr val="tx1"/>
                </a:solidFill>
                <a:effectLst/>
                <a:latin typeface="+mn-lt"/>
                <a:ea typeface="+mn-ea"/>
                <a:cs typeface="+mn-cs"/>
              </a:rPr>
              <a:t>design of explainable AI can find inspiration in human reasoning </a:t>
            </a:r>
            <a:r>
              <a:rPr lang="en-US" sz="1200" kern="1200" baseline="0" dirty="0">
                <a:solidFill>
                  <a:schemeClr val="tx1"/>
                </a:solidFill>
                <a:effectLst/>
                <a:latin typeface="+mn-lt"/>
                <a:ea typeface="+mn-ea"/>
                <a:cs typeface="+mn-cs"/>
              </a:rPr>
              <a:t>to appropriately map </a:t>
            </a:r>
            <a:r>
              <a:rPr lang="en-US" sz="1200" kern="1200" baseline="0" dirty="0" err="1">
                <a:solidFill>
                  <a:schemeClr val="tx1"/>
                </a:solidFill>
                <a:effectLst/>
                <a:latin typeface="+mn-lt"/>
                <a:ea typeface="+mn-ea"/>
                <a:cs typeface="+mn-cs"/>
              </a:rPr>
              <a:t>explainaibility</a:t>
            </a:r>
            <a:r>
              <a:rPr lang="en-US" sz="1200" kern="1200" baseline="0" dirty="0">
                <a:solidFill>
                  <a:schemeClr val="tx1"/>
                </a:solidFill>
                <a:effectLst/>
                <a:latin typeface="+mn-lt"/>
                <a:ea typeface="+mn-ea"/>
                <a:cs typeface="+mn-cs"/>
              </a:rPr>
              <a:t> techniques with cognitive patterns. Such an intentional mapping can </a:t>
            </a:r>
            <a:r>
              <a:rPr lang="en-US" sz="1200" kern="1200" dirty="0">
                <a:solidFill>
                  <a:schemeClr val="tx1"/>
                </a:solidFill>
                <a:effectLst/>
                <a:latin typeface="+mn-lt"/>
                <a:ea typeface="+mn-ea"/>
                <a:cs typeface="+mn-cs"/>
              </a:rPr>
              <a:t>drive</a:t>
            </a:r>
            <a:r>
              <a:rPr lang="en-US" sz="1200" kern="1200" baseline="0" dirty="0">
                <a:solidFill>
                  <a:schemeClr val="tx1"/>
                </a:solidFill>
                <a:effectLst/>
                <a:latin typeface="+mn-lt"/>
                <a:ea typeface="+mn-ea"/>
                <a:cs typeface="+mn-cs"/>
              </a:rPr>
              <a:t> synthesis between AI and humans</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work of Wolf</a:t>
            </a:r>
            <a:r>
              <a:rPr lang="en-US" sz="1200" b="0" i="0" kern="1200" dirty="0">
                <a:solidFill>
                  <a:schemeClr val="tx1"/>
                </a:solidFill>
                <a:effectLst/>
                <a:latin typeface="+mn-lt"/>
                <a:ea typeface="+mn-ea"/>
                <a:cs typeface="+mn-cs"/>
              </a:rPr>
              <a:t> acknowledges the need to bridge the </a:t>
            </a:r>
            <a:r>
              <a:rPr lang="en-US" sz="1200" kern="1200" dirty="0">
                <a:solidFill>
                  <a:schemeClr val="tx1"/>
                </a:solidFill>
                <a:effectLst/>
                <a:latin typeface="+mn-lt"/>
                <a:ea typeface="+mn-ea"/>
                <a:cs typeface="+mn-cs"/>
              </a:rPr>
              <a:t>gap between AI algorithms and their explanations by examining actual settings of end 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Recent work</a:t>
            </a:r>
            <a:r>
              <a:rPr lang="en-US" sz="1200" b="0" i="0" kern="1200" baseline="0" dirty="0">
                <a:solidFill>
                  <a:schemeClr val="tx1"/>
                </a:solidFill>
                <a:effectLst/>
                <a:latin typeface="+mn-lt"/>
                <a:ea typeface="+mn-ea"/>
                <a:cs typeface="+mn-cs"/>
              </a:rPr>
              <a:t> also </a:t>
            </a:r>
            <a:r>
              <a:rPr lang="en-US" sz="1200" kern="1200" dirty="0">
                <a:solidFill>
                  <a:schemeClr val="tx1"/>
                </a:solidFill>
                <a:effectLst/>
                <a:latin typeface="+mn-lt"/>
                <a:ea typeface="+mn-ea"/>
                <a:cs typeface="+mn-cs"/>
              </a:rPr>
              <a:t>points to the need for applying a wider aperture in understanding AI explainability, one that considers the broader ecosystem of actors,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who hold stake in an AI system and who are keen to understand how it works and what effect it will have. </a:t>
            </a: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133</a:t>
            </a:fld>
            <a:endParaRPr lang="en-US"/>
          </a:p>
        </p:txBody>
      </p:sp>
    </p:spTree>
    <p:extLst>
      <p:ext uri="{BB962C8B-B14F-4D97-AF65-F5344CB8AC3E}">
        <p14:creationId xmlns:p14="http://schemas.microsoft.com/office/powerpoint/2010/main" val="1833970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a model, the first critical question to answer is to understand whether </a:t>
            </a:r>
            <a:r>
              <a:rPr lang="en-US" dirty="0" err="1"/>
              <a:t>explainability</a:t>
            </a:r>
            <a:r>
              <a:rPr lang="en-US" dirty="0"/>
              <a:t> is needed and if so, what level is required during different stages in the AI life cycle. </a:t>
            </a:r>
          </a:p>
          <a:p>
            <a:br>
              <a:rPr lang="en-US" dirty="0"/>
            </a:br>
            <a:r>
              <a:rPr lang="en-US" dirty="0"/>
              <a:t>For instance, there are cases where </a:t>
            </a:r>
            <a:r>
              <a:rPr lang="en-US" dirty="0" err="1"/>
              <a:t>explainablity</a:t>
            </a:r>
            <a:r>
              <a:rPr lang="en-US" dirty="0"/>
              <a:t> are not needed at all. </a:t>
            </a:r>
          </a:p>
          <a:p>
            <a:endParaRPr lang="en-US" dirty="0"/>
          </a:p>
          <a:p>
            <a:r>
              <a:rPr lang="en-US" dirty="0"/>
              <a:t>Such cases in general fall into two categories. </a:t>
            </a:r>
          </a:p>
          <a:p>
            <a:endParaRPr lang="en-US" dirty="0"/>
          </a:p>
          <a:p>
            <a:r>
              <a:rPr lang="en-US" dirty="0"/>
              <a:t>The first category of cases are those where there is no significant consequence for unacceptable results. Such cases are fairly common in our daily lives. Think about movie recommendation, advertisement and search. You don’t really expect the underlying AI models to provide detailed explanation of their results, since the impact of unacceptable results may not be desired from business point of view, the consequence in general is relatively minor to individual users. </a:t>
            </a:r>
          </a:p>
          <a:p>
            <a:endParaRPr lang="en-US" dirty="0"/>
          </a:p>
          <a:p>
            <a:r>
              <a:rPr lang="en-US" dirty="0"/>
              <a:t>The second category of cases are those that have been sufficiently well-studies and validated in real applications.  Thinking about postal code sorting systems and airborne collision avoidance systems. For such systems, we in general </a:t>
            </a:r>
            <a:r>
              <a:rPr lang="en-US" sz="1200" dirty="0">
                <a:solidFill>
                  <a:srgbClr val="818181"/>
                </a:solidFill>
                <a:latin typeface="IBM Plex Sans" charset="0"/>
              </a:rPr>
              <a:t>trust the system’s decision, even if it is not perfect. </a:t>
            </a:r>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13</a:t>
            </a:fld>
            <a:endParaRPr lang="en-US"/>
          </a:p>
        </p:txBody>
      </p:sp>
    </p:spTree>
    <p:extLst>
      <p:ext uri="{BB962C8B-B14F-4D97-AF65-F5344CB8AC3E}">
        <p14:creationId xmlns:p14="http://schemas.microsoft.com/office/powerpoint/2010/main" val="28027757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134</a:t>
            </a:fld>
            <a:endParaRPr lang="en-US"/>
          </a:p>
        </p:txBody>
      </p:sp>
    </p:spTree>
    <p:extLst>
      <p:ext uri="{BB962C8B-B14F-4D97-AF65-F5344CB8AC3E}">
        <p14:creationId xmlns:p14="http://schemas.microsoft.com/office/powerpoint/2010/main" val="114929795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135</a:t>
            </a:fld>
            <a:endParaRPr lang="en-US"/>
          </a:p>
        </p:txBody>
      </p:sp>
    </p:spTree>
    <p:extLst>
      <p:ext uri="{BB962C8B-B14F-4D97-AF65-F5344CB8AC3E}">
        <p14:creationId xmlns:p14="http://schemas.microsoft.com/office/powerpoint/2010/main" val="180419136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a:p>
            <a:r>
              <a:rPr lang="en-US" sz="1200" b="0" i="0" kern="1200" dirty="0">
                <a:solidFill>
                  <a:schemeClr val="tx1"/>
                </a:solidFill>
                <a:effectLst/>
                <a:latin typeface="+mn-lt"/>
                <a:ea typeface="+mn-ea"/>
                <a:cs typeface="+mn-cs"/>
              </a:rPr>
              <a:t>1) To capture a variety of experiences and perspectives </a:t>
            </a:r>
            <a:r>
              <a:rPr lang="en-US" sz="1200" kern="1200" dirty="0">
                <a:solidFill>
                  <a:schemeClr val="tx1"/>
                </a:solidFill>
                <a:effectLst/>
                <a:latin typeface="+mn-lt"/>
                <a:ea typeface="+mn-ea"/>
                <a:cs typeface="+mn-cs"/>
              </a:rPr>
              <a:t>across text analytics projects, we conducted an interview study where recruited broadly and required each informant to have worked on a text project in some capacity and to have explained to another person how AI applications for text work (these explanations could have been delivered internally to project team members </a:t>
            </a:r>
            <a:r>
              <a:rPr lang="en-US" dirty="0">
                <a:effectLst/>
              </a:rPr>
              <a:t> </a:t>
            </a:r>
            <a:r>
              <a:rPr lang="en-US" sz="1200" b="0" i="0" kern="1200" dirty="0">
                <a:solidFill>
                  <a:schemeClr val="tx1"/>
                </a:solidFill>
                <a:effectLst/>
                <a:latin typeface="+mn-lt"/>
                <a:ea typeface="+mn-ea"/>
                <a:cs typeface="+mn-cs"/>
              </a:rPr>
              <a:t>externally to clients).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Accordingly, our informants represent a range of roles across a variety of </a:t>
            </a:r>
            <a:r>
              <a:rPr lang="en-US" sz="1200" kern="1200" dirty="0">
                <a:solidFill>
                  <a:schemeClr val="tx1"/>
                </a:solidFill>
                <a:effectLst/>
                <a:latin typeface="+mn-lt"/>
                <a:ea typeface="+mn-ea"/>
                <a:cs typeface="+mn-cs"/>
              </a:rPr>
              <a:t>industrial AI</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projects</a:t>
            </a:r>
            <a:r>
              <a:rPr lang="en-US" sz="1200" kern="1200" baseline="0" dirty="0">
                <a:solidFill>
                  <a:schemeClr val="tx1"/>
                </a:solidFill>
                <a:effectLst/>
                <a:latin typeface="+mn-lt"/>
                <a:ea typeface="+mn-ea"/>
                <a:cs typeface="+mn-cs"/>
              </a:rPr>
              <a:t>, including, t</a:t>
            </a:r>
            <a:r>
              <a:rPr lang="en-US" sz="1200" kern="1200" dirty="0">
                <a:solidFill>
                  <a:schemeClr val="tx1"/>
                </a:solidFill>
                <a:effectLst/>
                <a:latin typeface="+mn-lt"/>
                <a:ea typeface="+mn-ea"/>
                <a:cs typeface="+mn-cs"/>
              </a:rPr>
              <a:t>echnical development roles (Data</a:t>
            </a:r>
            <a:r>
              <a:rPr lang="en-US" sz="1200" kern="1200" baseline="0" dirty="0">
                <a:solidFill>
                  <a:schemeClr val="tx1"/>
                </a:solidFill>
                <a:effectLst/>
                <a:latin typeface="+mn-lt"/>
                <a:ea typeface="+mn-ea"/>
                <a:cs typeface="+mn-cs"/>
              </a:rPr>
              <a:t> Scientists</a:t>
            </a:r>
            <a:r>
              <a:rPr lang="en-US" sz="1200" kern="1200" dirty="0">
                <a:solidFill>
                  <a:schemeClr val="tx1"/>
                </a:solidFill>
                <a:effectLst/>
                <a:latin typeface="+mn-lt"/>
                <a:ea typeface="+mn-ea"/>
                <a:cs typeface="+mn-cs"/>
              </a:rPr>
              <a:t> and AI engineers), those who are in strategic development (technical strategists and product managers)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well as those focused on user experience (UX) and design (HCI/</a:t>
            </a:r>
            <a:r>
              <a:rPr lang="en-US" sz="1200" kern="1200" dirty="0" err="1">
                <a:solidFill>
                  <a:schemeClr val="tx1"/>
                </a:solidFill>
                <a:effectLst/>
                <a:latin typeface="+mn-lt"/>
                <a:ea typeface="+mn-ea"/>
                <a:cs typeface="+mn-cs"/>
              </a:rPr>
              <a:t>infoviz</a:t>
            </a:r>
            <a:r>
              <a:rPr lang="en-US" sz="1200" kern="1200" dirty="0">
                <a:solidFill>
                  <a:schemeClr val="tx1"/>
                </a:solidFill>
                <a:effectLst/>
                <a:latin typeface="+mn-lt"/>
                <a:ea typeface="+mn-ea"/>
                <a:cs typeface="+mn-cs"/>
              </a:rPr>
              <a:t> researchers and designers)</a:t>
            </a:r>
            <a:r>
              <a:rPr lang="en-US" dirty="0">
                <a:effectLst/>
              </a:rPr>
              <a: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Our informants represent a range of AI expertise, some who are relative newcomers to the world of AI (one product manager talked of the “</a:t>
            </a:r>
            <a:r>
              <a:rPr lang="en-US" sz="1200" i="1" kern="1200" dirty="0">
                <a:solidFill>
                  <a:schemeClr val="tx1"/>
                </a:solidFill>
                <a:effectLst/>
                <a:latin typeface="+mn-lt"/>
                <a:ea typeface="+mn-ea"/>
                <a:cs typeface="+mn-cs"/>
              </a:rPr>
              <a:t>brutal, steep learning curve</a:t>
            </a:r>
            <a:r>
              <a:rPr lang="en-US" sz="1200" kern="1200" dirty="0">
                <a:solidFill>
                  <a:schemeClr val="tx1"/>
                </a:solidFill>
                <a:effectLst/>
                <a:latin typeface="+mn-lt"/>
                <a:ea typeface="+mn-ea"/>
                <a:cs typeface="+mn-cs"/>
              </a:rPr>
              <a:t>” to get himself acquainted with AI) on the one hand</a:t>
            </a:r>
            <a:r>
              <a:rPr lang="en-US" sz="1200" kern="1200" baseline="0" dirty="0">
                <a:solidFill>
                  <a:schemeClr val="tx1"/>
                </a:solidFill>
                <a:effectLst/>
                <a:latin typeface="+mn-lt"/>
                <a:ea typeface="+mn-ea"/>
                <a:cs typeface="+mn-cs"/>
              </a:rPr>
              <a:t> and several </a:t>
            </a:r>
            <a:r>
              <a:rPr lang="en-US" sz="1200" kern="1200" dirty="0">
                <a:solidFill>
                  <a:schemeClr val="tx1"/>
                </a:solidFill>
                <a:effectLst/>
                <a:latin typeface="+mn-lt"/>
                <a:ea typeface="+mn-ea"/>
                <a:cs typeface="+mn-cs"/>
              </a:rPr>
              <a:t>years of experience or grad-level expertise in AI</a:t>
            </a:r>
            <a:r>
              <a:rPr lang="en-US" sz="1200" kern="1200" baseline="0" dirty="0">
                <a:solidFill>
                  <a:schemeClr val="tx1"/>
                </a:solidFill>
                <a:effectLst/>
                <a:latin typeface="+mn-lt"/>
                <a:ea typeface="+mn-ea"/>
                <a:cs typeface="+mn-cs"/>
              </a:rPr>
              <a:t> on the other</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4) </a:t>
            </a:r>
            <a:r>
              <a:rPr lang="en-US" sz="1200" b="0" i="0" kern="1200" dirty="0">
                <a:solidFill>
                  <a:schemeClr val="tx1"/>
                </a:solidFill>
                <a:effectLst/>
                <a:latin typeface="+mn-lt"/>
                <a:ea typeface="+mn-ea"/>
                <a:cs typeface="+mn-cs"/>
              </a:rPr>
              <a:t>In this study, we only targeted individual employees. Follow up work on this could certainly include interviews with AI </a:t>
            </a:r>
            <a:r>
              <a:rPr lang="en-US" sz="1200" kern="1200" dirty="0">
                <a:solidFill>
                  <a:schemeClr val="tx1"/>
                </a:solidFill>
                <a:effectLst/>
                <a:latin typeface="+mn-lt"/>
                <a:ea typeface="+mn-ea"/>
                <a:cs typeface="+mn-cs"/>
              </a:rPr>
              <a:t>end-users or clients. In this study, their enrollment was practically constrained by their access,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given the proprietary nature of the R&amp;D projects.</a:t>
            </a:r>
            <a:endParaRPr lang="en-US" dirty="0"/>
          </a:p>
          <a:p>
            <a:endParaRPr lang="en-US" dirty="0">
              <a:effectLst/>
            </a:endParaRPr>
          </a:p>
          <a:p>
            <a:r>
              <a:rPr lang="en-US" sz="1200" kern="1200" dirty="0">
                <a:solidFill>
                  <a:schemeClr val="tx1"/>
                </a:solidFill>
                <a:effectLst/>
                <a:latin typeface="+mn-lt"/>
                <a:ea typeface="+mn-ea"/>
                <a:cs typeface="+mn-cs"/>
              </a:rPr>
              <a:t>5) We also encountered a variety</a:t>
            </a:r>
            <a:r>
              <a:rPr lang="en-US" sz="1200" kern="1200" baseline="0" dirty="0">
                <a:solidFill>
                  <a:schemeClr val="tx1"/>
                </a:solidFill>
                <a:effectLst/>
                <a:latin typeface="+mn-lt"/>
                <a:ea typeface="+mn-ea"/>
                <a:cs typeface="+mn-cs"/>
              </a:rPr>
              <a:t> of business domains and problems motivating AI model development. For example, document analysis in business communications like email document analysis of legal contracts, identifying key opinion leaders in the medical domain, text generation for application in HR, conversational quality monitoring for </a:t>
            </a:r>
            <a:r>
              <a:rPr lang="en-US" sz="1200" kern="1200" baseline="0" dirty="0" err="1">
                <a:solidFill>
                  <a:schemeClr val="tx1"/>
                </a:solidFill>
                <a:effectLst/>
                <a:latin typeface="+mn-lt"/>
                <a:ea typeface="+mn-ea"/>
                <a:cs typeface="+mn-cs"/>
              </a:rPr>
              <a:t>chatbots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Many of these use cases can be organized into two high-level motivations: </a:t>
            </a:r>
            <a:r>
              <a:rPr lang="en-US" sz="1200" i="1" kern="1200" dirty="0">
                <a:solidFill>
                  <a:schemeClr val="tx1"/>
                </a:solidFill>
                <a:effectLst/>
                <a:latin typeface="+mn-lt"/>
                <a:ea typeface="+mn-ea"/>
                <a:cs typeface="+mn-cs"/>
              </a:rPr>
              <a:t>augmenting existing business processes</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discovery of insights</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25C9849-DB60-904A-A44A-529F1252A18C}" type="slidenum">
              <a:rPr lang="en-US" smtClean="0"/>
              <a:t>136</a:t>
            </a:fld>
            <a:endParaRPr lang="en-US"/>
          </a:p>
        </p:txBody>
      </p:sp>
    </p:spTree>
    <p:extLst>
      <p:ext uri="{BB962C8B-B14F-4D97-AF65-F5344CB8AC3E}">
        <p14:creationId xmlns:p14="http://schemas.microsoft.com/office/powerpoint/2010/main" val="251916219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capture a variety of experiences and perspectives </a:t>
            </a:r>
            <a:r>
              <a:rPr lang="en-US" sz="1200" kern="1200" dirty="0">
                <a:solidFill>
                  <a:schemeClr val="tx1"/>
                </a:solidFill>
                <a:effectLst/>
                <a:latin typeface="+mn-lt"/>
                <a:ea typeface="+mn-ea"/>
                <a:cs typeface="+mn-cs"/>
              </a:rPr>
              <a:t>across text analytics projects, we conducted an interview study where recruited broadly and required each informant to have worked on a text project in some capacity and to have explained to another person how AI applications for text work (these explanations could have been delivered internally to project team members </a:t>
            </a:r>
            <a:r>
              <a:rPr lang="en-US" dirty="0">
                <a:effectLst/>
              </a:rPr>
              <a:t> </a:t>
            </a:r>
            <a:r>
              <a:rPr lang="en-US" sz="1200" b="0" i="0" kern="1200" dirty="0">
                <a:solidFill>
                  <a:schemeClr val="tx1"/>
                </a:solidFill>
                <a:effectLst/>
                <a:latin typeface="+mn-lt"/>
                <a:ea typeface="+mn-ea"/>
                <a:cs typeface="+mn-cs"/>
              </a:rPr>
              <a:t>externally to clients). Accordingly, our informants represent a range of roles across a variety of </a:t>
            </a:r>
            <a:r>
              <a:rPr lang="en-US" sz="1200" kern="1200" dirty="0">
                <a:solidFill>
                  <a:schemeClr val="tx1"/>
                </a:solidFill>
                <a:effectLst/>
                <a:latin typeface="+mn-lt"/>
                <a:ea typeface="+mn-ea"/>
                <a:cs typeface="+mn-cs"/>
              </a:rPr>
              <a:t>industrial AI</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projects. The table here provides details about the participants included in our sample. </a:t>
            </a:r>
            <a:r>
              <a:rPr lang="en-US" dirty="0">
                <a:effectLst/>
              </a:rPr>
              <a:t>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this context, there is overlap in the work practices of those in the researcher and data scientist roles, and the different titles reflect different organizational/reporting structures. </a:t>
            </a:r>
            <a:endParaRPr lang="en-US" dirty="0"/>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this study, we only targeted individual employees. Follow up work on this could certainly include interviews with AI </a:t>
            </a:r>
            <a:r>
              <a:rPr lang="en-US" sz="1200" kern="1200" dirty="0">
                <a:solidFill>
                  <a:schemeClr val="tx1"/>
                </a:solidFill>
                <a:effectLst/>
                <a:latin typeface="+mn-lt"/>
                <a:ea typeface="+mn-ea"/>
                <a:cs typeface="+mn-cs"/>
              </a:rPr>
              <a:t>end-users or clients. Their enrollment was practically constrained by their access (given the proprietary nature of the R&amp;D projects).</a:t>
            </a:r>
            <a:endParaRPr lang="en-US" dirty="0"/>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137</a:t>
            </a:fld>
            <a:endParaRPr lang="en-US"/>
          </a:p>
        </p:txBody>
      </p:sp>
    </p:spTree>
    <p:extLst>
      <p:ext uri="{BB962C8B-B14F-4D97-AF65-F5344CB8AC3E}">
        <p14:creationId xmlns:p14="http://schemas.microsoft.com/office/powerpoint/2010/main" val="273403720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followed a semi-structured interview approach that </a:t>
            </a:r>
            <a:r>
              <a:rPr lang="en-US" sz="1200" kern="1200" dirty="0">
                <a:solidFill>
                  <a:schemeClr val="tx1"/>
                </a:solidFill>
                <a:effectLst/>
                <a:latin typeface="+mn-lt"/>
                <a:ea typeface="+mn-ea"/>
                <a:cs typeface="+mn-cs"/>
              </a:rPr>
              <a:t>allowed informants to guide the discussion and contributed to an interactive exploration of our inquiry</a:t>
            </a:r>
            <a:r>
              <a:rPr lang="en-US" sz="1200" kern="1200" baseline="0" dirty="0">
                <a:solidFill>
                  <a:schemeClr val="tx1"/>
                </a:solidFill>
                <a:effectLst/>
                <a:latin typeface="+mn-lt"/>
                <a:ea typeface="+mn-ea"/>
                <a:cs typeface="+mn-cs"/>
              </a:rPr>
              <a:t> areas namely, who touches the AI model, what are their informational needs and when do explanations get warranted.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a:t>
            </a:r>
            <a:r>
              <a:rPr lang="en-US" sz="1200" kern="1200" baseline="0" dirty="0">
                <a:solidFill>
                  <a:schemeClr val="tx1"/>
                </a:solidFill>
                <a:effectLst/>
                <a:latin typeface="+mn-lt"/>
                <a:ea typeface="+mn-ea"/>
                <a:cs typeface="+mn-cs"/>
              </a:rPr>
              <a:t> participants offered us tremendous insights that were really very useful. </a:t>
            </a:r>
            <a:r>
              <a:rPr lang="en-US" sz="1200" kern="1200" dirty="0">
                <a:solidFill>
                  <a:schemeClr val="tx1"/>
                </a:solidFill>
                <a:effectLst/>
                <a:latin typeface="+mn-lt"/>
                <a:ea typeface="+mn-ea"/>
                <a:cs typeface="+mn-cs"/>
              </a:rPr>
              <a:t>During the interviews, many informants also showed us artifacts that they developed to explain models (e.g., slide decks, scientific papers, dashboards, and </a:t>
            </a:r>
            <a:r>
              <a:rPr lang="en-US" sz="1200" kern="1200" dirty="0" err="1">
                <a:solidFill>
                  <a:schemeClr val="tx1"/>
                </a:solidFill>
                <a:effectLst/>
                <a:latin typeface="+mn-lt"/>
                <a:ea typeface="+mn-ea"/>
                <a:cs typeface="+mn-cs"/>
              </a:rPr>
              <a:t>infoviz</a:t>
            </a:r>
            <a:r>
              <a:rPr lang="en-US" sz="1200" kern="1200" dirty="0">
                <a:solidFill>
                  <a:schemeClr val="tx1"/>
                </a:solidFill>
                <a:effectLst/>
                <a:latin typeface="+mn-lt"/>
                <a:ea typeface="+mn-ea"/>
                <a:cs typeface="+mn-cs"/>
              </a:rPr>
              <a:t> applications). All interviews were audio-recorded and transcribed; we also took notes during these interviews.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iteratively analyzed the interview transcripts and notes beginning with open coding to develop categories and</a:t>
            </a:r>
            <a:r>
              <a:rPr lang="en-US" sz="1200" kern="1200" baseline="0" dirty="0">
                <a:solidFill>
                  <a:schemeClr val="tx1"/>
                </a:solidFill>
                <a:effectLst/>
                <a:latin typeface="+mn-lt"/>
                <a:ea typeface="+mn-ea"/>
                <a:cs typeface="+mn-cs"/>
              </a:rPr>
              <a:t> themes</a:t>
            </a:r>
          </a:p>
        </p:txBody>
      </p:sp>
      <p:sp>
        <p:nvSpPr>
          <p:cNvPr id="4" name="Slide Number Placeholder 3"/>
          <p:cNvSpPr>
            <a:spLocks noGrp="1"/>
          </p:cNvSpPr>
          <p:nvPr>
            <p:ph type="sldNum" sz="quarter" idx="10"/>
          </p:nvPr>
        </p:nvSpPr>
        <p:spPr/>
        <p:txBody>
          <a:bodyPr/>
          <a:lstStyle/>
          <a:p>
            <a:fld id="{05D90323-60C4-9144-B0BA-1F9372A0BA79}" type="slidenum">
              <a:rPr lang="en-US" smtClean="0"/>
              <a:t>138</a:t>
            </a:fld>
            <a:endParaRPr lang="en-US"/>
          </a:p>
        </p:txBody>
      </p:sp>
    </p:spTree>
    <p:extLst>
      <p:ext uri="{BB962C8B-B14F-4D97-AF65-F5344CB8AC3E}">
        <p14:creationId xmlns:p14="http://schemas.microsoft.com/office/powerpoint/2010/main" val="10934783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AI models do not exist in a social vacuum. </a:t>
            </a:r>
            <a:r>
              <a:rPr lang="en-US" sz="1200" b="0" i="0" kern="1200" dirty="0">
                <a:solidFill>
                  <a:schemeClr val="tx1"/>
                </a:solidFill>
                <a:effectLst/>
                <a:latin typeface="+mn-lt"/>
                <a:ea typeface="+mn-ea"/>
                <a:cs typeface="+mn-cs"/>
              </a:rPr>
              <a:t>AI models sit at different points within a sociotechnical system and a </a:t>
            </a:r>
            <a:r>
              <a:rPr lang="en-US" sz="1200" kern="1200" dirty="0">
                <a:solidFill>
                  <a:schemeClr val="tx1"/>
                </a:solidFill>
                <a:effectLst/>
                <a:latin typeface="+mn-lt"/>
                <a:ea typeface="+mn-ea"/>
                <a:cs typeface="+mn-cs"/>
              </a:rPr>
              <a:t>model’s “location” shapes the types of explanations are needed and for whom.</a:t>
            </a:r>
            <a:r>
              <a:rPr lang="en-US" dirty="0">
                <a:effectLs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described by our informants, discussions about AI model technicalities take place amongst individuals with different backgrounds. A technical strategist remarked, “Not all AI models are end-to-end. Some are directly human-facing and some are embedded in the enterprise pipeline. Depending on where they fit in, there could be different personas that interact with AI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Business</a:t>
            </a:r>
            <a:r>
              <a:rPr kumimoji="0" lang="en-US" sz="1200" b="0" i="0" u="none" strike="noStrike" cap="none" spc="0" normalizeH="0" dirty="0">
                <a:ln>
                  <a:noFill/>
                </a:ln>
                <a:solidFill>
                  <a:srgbClr val="000000"/>
                </a:solidFill>
                <a:effectLst/>
                <a:uFillTx/>
                <a:latin typeface="+mn-lt"/>
                <a:ea typeface="+mn-ea"/>
                <a:cs typeface="+mn-cs"/>
                <a:sym typeface="Calibri"/>
              </a:rPr>
              <a:t> Users – clients</a:t>
            </a:r>
            <a:r>
              <a:rPr kumimoji="0" lang="en-US" sz="1200" b="0" i="0" u="none" strike="noStrike" cap="none" spc="0" normalizeH="0" baseline="0" dirty="0">
                <a:ln>
                  <a:noFill/>
                </a:ln>
                <a:solidFill>
                  <a:srgbClr val="000000"/>
                </a:solidFill>
                <a:effectLst/>
                <a:uFillTx/>
                <a:latin typeface="+mn-lt"/>
                <a:ea typeface="+mn-ea"/>
                <a:cs typeface="+mn-cs"/>
                <a:sym typeface="Calibri"/>
              </a:rPr>
              <a:t> of AI model offering</a:t>
            </a:r>
            <a:endParaRPr kumimoji="0" lang="en-US" sz="1200" b="0" i="0" u="none" strike="noStrike" cap="none" spc="0" normalizeH="0" dirty="0">
              <a:ln>
                <a:noFill/>
              </a:ln>
              <a:solidFill>
                <a:srgbClr val="000000"/>
              </a:solidFill>
              <a:effectLst/>
              <a:uFillTx/>
              <a:latin typeface="+mn-lt"/>
              <a:ea typeface="+mn-ea"/>
              <a:cs typeface="+mn-cs"/>
              <a:sym typeface="Calibri"/>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dirty="0">
                <a:solidFill>
                  <a:srgbClr val="000000"/>
                </a:solidFill>
                <a:sym typeface="Calibri"/>
              </a:rPr>
              <a:t>AI Engineers – train/fine-tune the model</a:t>
            </a:r>
          </a:p>
          <a:p>
            <a:pPr marL="0" marR="0" indent="0" algn="l" defTabSz="914400" rtl="0" eaLnBrk="1" fontAlgn="auto" latinLnBrk="0" hangingPunct="0">
              <a:lnSpc>
                <a:spcPct val="100000"/>
              </a:lnSpc>
              <a:spcBef>
                <a:spcPts val="0"/>
              </a:spcBef>
              <a:spcAft>
                <a:spcPts val="0"/>
              </a:spcAft>
              <a:buClrTx/>
              <a:buSzTx/>
              <a:buFontTx/>
              <a:buNone/>
              <a:tabLst/>
              <a:defRPr/>
            </a:pPr>
            <a:r>
              <a:rPr lang="en-US" dirty="0">
                <a:solidFill>
                  <a:srgbClr val="000000"/>
                </a:solidFill>
                <a:sym typeface="Calibri"/>
              </a:rPr>
              <a:t>AI Operations – gather important metrics on AI models</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Data Providers – gatekeepers of public,</a:t>
            </a:r>
            <a:r>
              <a:rPr lang="en-US" baseline="0" dirty="0">
                <a:solidFill>
                  <a:srgbClr val="000000"/>
                </a:solidFill>
                <a:sym typeface="Calibri"/>
              </a:rPr>
              <a:t> private, third party data</a:t>
            </a:r>
          </a:p>
          <a:p>
            <a:pPr marL="0" marR="0" indent="0" algn="l" defTabSz="914400" rtl="0" eaLnBrk="1" fontAlgn="auto" latinLnBrk="0" hangingPunct="0">
              <a:lnSpc>
                <a:spcPct val="100000"/>
              </a:lnSpc>
              <a:spcBef>
                <a:spcPts val="0"/>
              </a:spcBef>
              <a:spcAft>
                <a:spcPts val="0"/>
              </a:spcAft>
              <a:buClrTx/>
              <a:buSzTx/>
              <a:buFontTx/>
              <a:buNone/>
              <a:tabLst/>
              <a:defRPr/>
            </a:pPr>
            <a:r>
              <a:rPr lang="en-US" dirty="0">
                <a:solidFill>
                  <a:srgbClr val="000000"/>
                </a:solidFill>
                <a:sym typeface="Calibri"/>
              </a:rPr>
              <a:t>Designers – develop</a:t>
            </a:r>
            <a:r>
              <a:rPr lang="en-US" baseline="0" dirty="0">
                <a:solidFill>
                  <a:srgbClr val="000000"/>
                </a:solidFill>
                <a:sym typeface="Calibri"/>
              </a:rPr>
              <a:t> </a:t>
            </a:r>
            <a:r>
              <a:rPr lang="en-US" dirty="0">
                <a:solidFill>
                  <a:srgbClr val="000000"/>
                </a:solidFill>
                <a:sym typeface="Calibri"/>
              </a:rPr>
              <a:t>the user</a:t>
            </a:r>
            <a:r>
              <a:rPr lang="en-US" baseline="0" dirty="0">
                <a:solidFill>
                  <a:srgbClr val="000000"/>
                </a:solidFill>
                <a:sym typeface="Calibri"/>
              </a:rPr>
              <a:t> experience of the AI model</a:t>
            </a:r>
            <a:endParaRPr lang="en-US" dirty="0">
              <a:solidFill>
                <a:srgbClr val="000000"/>
              </a:solidFill>
              <a:sym typeface="Calibri"/>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dirty="0">
                <a:solidFill>
                  <a:srgbClr val="000000"/>
                </a:solidFill>
                <a:sym typeface="Calibri"/>
              </a:rPr>
              <a:t>Data Scientists – develop new models, design new algorithms</a:t>
            </a:r>
          </a:p>
          <a:p>
            <a:pPr marL="0" marR="0" indent="0" algn="l" defTabSz="914400" rtl="0" eaLnBrk="1" fontAlgn="auto" latinLnBrk="0" hangingPunct="0">
              <a:lnSpc>
                <a:spcPct val="100000"/>
              </a:lnSpc>
              <a:spcBef>
                <a:spcPts val="0"/>
              </a:spcBef>
              <a:spcAft>
                <a:spcPts val="0"/>
              </a:spcAft>
              <a:buClrTx/>
              <a:buSzTx/>
              <a:buFontTx/>
              <a:buNone/>
              <a:tabLst/>
              <a:defRPr/>
            </a:pPr>
            <a:r>
              <a:rPr lang="en-US" baseline="0" dirty="0">
                <a:solidFill>
                  <a:srgbClr val="000000"/>
                </a:solidFill>
                <a:sym typeface="Calibri"/>
              </a:rPr>
              <a:t>Domain Experts – subject matter experts in business domain who help in labeling data</a:t>
            </a:r>
          </a:p>
          <a:p>
            <a:pPr marL="0" marR="0" indent="0" algn="l" defTabSz="914400" rtl="0" eaLnBrk="1" fontAlgn="auto" latinLnBrk="0" hangingPunct="0">
              <a:lnSpc>
                <a:spcPct val="100000"/>
              </a:lnSpc>
              <a:spcBef>
                <a:spcPts val="0"/>
              </a:spcBef>
              <a:spcAft>
                <a:spcPts val="0"/>
              </a:spcAft>
              <a:buClrTx/>
              <a:buSzTx/>
              <a:buFontTx/>
              <a:buNone/>
              <a:tabLst/>
              <a:defRPr/>
            </a:pPr>
            <a:r>
              <a:rPr lang="en-US" dirty="0">
                <a:solidFill>
                  <a:srgbClr val="000000"/>
                </a:solidFill>
                <a:sym typeface="Calibri"/>
              </a:rPr>
              <a:t>Model Validators – debug, see if model continues</a:t>
            </a:r>
            <a:r>
              <a:rPr lang="en-US" baseline="0" dirty="0">
                <a:solidFill>
                  <a:srgbClr val="000000"/>
                </a:solidFill>
                <a:sym typeface="Calibri"/>
              </a:rPr>
              <a:t> to operate</a:t>
            </a:r>
            <a:r>
              <a:rPr lang="en-US" dirty="0">
                <a:solidFill>
                  <a:srgbClr val="000000"/>
                </a:solidFill>
                <a:sym typeface="Calibri"/>
              </a:rPr>
              <a:t> running as intended, detect model drift</a:t>
            </a:r>
            <a:endParaRPr lang="en-US" baseline="0" dirty="0">
              <a:solidFill>
                <a:srgbClr val="000000"/>
              </a:solidFill>
              <a:sym typeface="Calibri"/>
            </a:endParaRPr>
          </a:p>
          <a:p>
            <a:pPr hangingPunct="0"/>
            <a:r>
              <a:rPr lang="en-US" dirty="0">
                <a:solidFill>
                  <a:srgbClr val="000000"/>
                </a:solidFill>
                <a:sym typeface="Calibri"/>
              </a:rPr>
              <a:t>Product Managers – interface</a:t>
            </a:r>
            <a:r>
              <a:rPr lang="en-US" baseline="0" dirty="0">
                <a:solidFill>
                  <a:srgbClr val="000000"/>
                </a:solidFill>
                <a:sym typeface="Calibri"/>
              </a:rPr>
              <a:t> between business users and data scientists, AI engineers</a:t>
            </a: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Software Engineers –</a:t>
            </a:r>
            <a:r>
              <a:rPr lang="en-US" baseline="0" dirty="0">
                <a:solidFill>
                  <a:srgbClr val="000000"/>
                </a:solidFill>
                <a:sym typeface="Calibri"/>
              </a:rPr>
              <a:t> support AI model deployment</a:t>
            </a:r>
            <a:endParaRPr lang="en-US" dirty="0">
              <a:solidFill>
                <a:srgbClr val="000000"/>
              </a:solidFill>
              <a:sym typeface="Calibri"/>
            </a:endParaRPr>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139</a:t>
            </a:fld>
            <a:endParaRPr lang="en-US"/>
          </a:p>
        </p:txBody>
      </p:sp>
    </p:spTree>
    <p:extLst>
      <p:ext uri="{BB962C8B-B14F-4D97-AF65-F5344CB8AC3E}">
        <p14:creationId xmlns:p14="http://schemas.microsoft.com/office/powerpoint/2010/main" val="37885745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This</a:t>
            </a:r>
            <a:r>
              <a:rPr lang="en-US" baseline="0" dirty="0">
                <a:effectLst/>
              </a:rPr>
              <a:t> is an attempt to </a:t>
            </a:r>
            <a:r>
              <a:rPr lang="en-US" dirty="0">
                <a:effectLst/>
              </a:rPr>
              <a:t>represent</a:t>
            </a:r>
            <a:r>
              <a:rPr lang="en-US" baseline="0" dirty="0">
                <a:effectLst/>
              </a:rPr>
              <a:t> stakeholders of explanations throughout the AI </a:t>
            </a:r>
            <a:r>
              <a:rPr lang="en-US" baseline="0" dirty="0" err="1">
                <a:effectLst/>
              </a:rPr>
              <a:t>liefecycle</a:t>
            </a:r>
            <a:r>
              <a:rPr lang="en-US" dirty="0">
                <a:effectLst/>
              </a:rPr>
              <a:t>, and we acknowledge that other organizations might have personnel with more specific or slightly different roles at each stages.  </a:t>
            </a:r>
          </a:p>
          <a:p>
            <a:br>
              <a:rPr lang="en-US" dirty="0"/>
            </a:br>
            <a:r>
              <a:rPr lang="en-US" dirty="0"/>
              <a:t>Nonetheless, the juxtaposition of our findings from the field about the form and function of explainability with the AI lifecycle is notably illuminating.  </a:t>
            </a:r>
            <a:r>
              <a:rPr lang="en-US" sz="1200" kern="1200" dirty="0">
                <a:solidFill>
                  <a:schemeClr val="tx1"/>
                </a:solidFill>
                <a:effectLst/>
                <a:latin typeface="+mn-lt"/>
                <a:ea typeface="+mn-ea"/>
                <a:cs typeface="+mn-cs"/>
              </a:rPr>
              <a:t>We found particular notions of AI model explanations (e.g., those that are about how the model is built, why an output is manifested the way it is) appearing throughout the AI pipeline and the related AI product/service within which the model was embedded.</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10"/>
          </p:nvPr>
        </p:nvSpPr>
        <p:spPr/>
        <p:txBody>
          <a:bodyPr/>
          <a:lstStyle/>
          <a:p>
            <a:fld id="{05D90323-60C4-9144-B0BA-1F9372A0BA79}" type="slidenum">
              <a:rPr lang="en-US" smtClean="0"/>
              <a:t>140</a:t>
            </a:fld>
            <a:endParaRPr lang="en-US"/>
          </a:p>
        </p:txBody>
      </p:sp>
    </p:spTree>
    <p:extLst>
      <p:ext uri="{BB962C8B-B14F-4D97-AF65-F5344CB8AC3E}">
        <p14:creationId xmlns:p14="http://schemas.microsoft.com/office/powerpoint/2010/main" val="314607901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abstract</a:t>
            </a:r>
            <a:r>
              <a:rPr lang="en-US" baseline="0" dirty="0"/>
              <a:t> ourselves a bit from this fine-grained lifecycle stages and focus on initial model building building, proof of concept and model in-production stages.</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initial stage of model building entails rapid </a:t>
            </a:r>
            <a:r>
              <a:rPr lang="en-US" sz="1200" kern="1200" dirty="0">
                <a:solidFill>
                  <a:schemeClr val="tx1"/>
                </a:solidFill>
                <a:effectLst/>
                <a:latin typeface="+mn-lt"/>
                <a:ea typeface="+mn-ea"/>
                <a:cs typeface="+mn-cs"/>
              </a:rPr>
              <a:t>iterations and exploration to develop technical assets that serve as base models. </a:t>
            </a:r>
            <a:endParaRPr lang="en-US" dirty="0">
              <a:effectLst/>
            </a:endParaRPr>
          </a:p>
          <a:p>
            <a:br>
              <a:rPr lang="en-US" sz="120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Early in the AI pipeline, model trainers</a:t>
            </a:r>
            <a:r>
              <a:rPr lang="en-US" dirty="0"/>
              <a:t> </a:t>
            </a:r>
            <a:r>
              <a:rPr lang="en-US" sz="1200" kern="1200" dirty="0">
                <a:solidFill>
                  <a:schemeClr val="tx1"/>
                </a:solidFill>
                <a:effectLst/>
                <a:latin typeface="+mn-lt"/>
                <a:ea typeface="+mn-ea"/>
                <a:cs typeface="+mn-cs"/>
              </a:rPr>
              <a:t>primarily seek explanations to obtain a sense of why a model is predicting what it is and what linguistic features it might have learned.</a:t>
            </a:r>
            <a:r>
              <a:rPr lang="en-US" dirty="0"/>
              <a:t> </a:t>
            </a:r>
          </a:p>
          <a:p>
            <a:br>
              <a:rPr lang="en-US" sz="120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One data scientist who also works on </a:t>
            </a:r>
            <a:r>
              <a:rPr lang="en-US" sz="1200" b="0" i="0" kern="1200" dirty="0" err="1">
                <a:solidFill>
                  <a:schemeClr val="tx1"/>
                </a:solidFill>
                <a:effectLst/>
                <a:latin typeface="+mn-lt"/>
                <a:ea typeface="+mn-ea"/>
                <a:cs typeface="+mn-cs"/>
              </a:rPr>
              <a:t>inforrnation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visualization</a:t>
            </a:r>
            <a:r>
              <a:rPr lang="en-US" sz="1200" kern="1200" dirty="0">
                <a:solidFill>
                  <a:schemeClr val="tx1"/>
                </a:solidFill>
                <a:effectLst/>
                <a:latin typeface="+mn-lt"/>
                <a:ea typeface="+mn-ea"/>
                <a:cs typeface="+mn-cs"/>
              </a:rPr>
              <a:t> noted, “Explanations can be useful to NLP researchers explore and come up with hypothesis </a:t>
            </a:r>
            <a:r>
              <a:rPr lang="en-US" sz="1200" kern="1200" dirty="0">
                <a:solidFill>
                  <a:schemeClr val="tx1"/>
                </a:solidFill>
                <a:latin typeface="+mn-lt"/>
                <a:ea typeface="+mn-ea"/>
                <a:cs typeface="+mn-cs"/>
              </a:rPr>
              <a:t>about why their models are working well” (I-19). He continued to elaborate the use of explanations to gain an understanding of BERTs inner working. This informant </a:t>
            </a:r>
            <a:r>
              <a:rPr lang="en-US" dirty="0"/>
              <a:t>d</a:t>
            </a:r>
            <a:r>
              <a:rPr lang="en-US" sz="1200" b="0" i="0" kern="1200" dirty="0">
                <a:solidFill>
                  <a:schemeClr val="tx1"/>
                </a:solidFill>
                <a:effectLst/>
                <a:latin typeface="+mn-lt"/>
                <a:ea typeface="+mn-ea"/>
                <a:cs typeface="+mn-cs"/>
              </a:rPr>
              <a:t>emoed a visual tool that he had developed to explain BERT. In his words, "</a:t>
            </a:r>
            <a:r>
              <a:rPr lang="en-US" sz="1200" i="1" kern="1200" dirty="0">
                <a:solidFill>
                  <a:schemeClr val="tx1"/>
                </a:solidFill>
                <a:effectLst/>
                <a:latin typeface="+mn-lt"/>
                <a:ea typeface="+mn-ea"/>
                <a:cs typeface="+mn-cs"/>
              </a:rPr>
              <a:t>If</a:t>
            </a:r>
            <a:r>
              <a:rPr lang="en-US" dirty="0">
                <a:effectLst/>
              </a:rPr>
              <a:t> </a:t>
            </a:r>
            <a:r>
              <a:rPr lang="en-US" sz="1200" i="1" kern="1200" dirty="0">
                <a:solidFill>
                  <a:schemeClr val="tx1"/>
                </a:solidFill>
                <a:effectLst/>
                <a:latin typeface="+mn-lt"/>
                <a:ea typeface="+mn-ea"/>
                <a:cs typeface="+mn-cs"/>
              </a:rPr>
              <a:t>you know the layer and the head then you have all the information you need to remove its influence... by looking, you could say, oh this head at this layer is only causing adverse effects, kill it and retrain or you could tweak it perhaps in such a way to minimize bias”</a:t>
            </a:r>
            <a:r>
              <a:rPr lang="en-US" dirty="0">
                <a:effectLst/>
              </a:rPr>
              <a:t> </a:t>
            </a:r>
            <a:r>
              <a:rPr lang="en-US" dirty="0"/>
              <a:t> </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Similarly, other details like hyper-parameter tuning can be informed by explanations and could also be used to debug or brainstorm different algorithmic designs.</a:t>
            </a:r>
            <a:endParaRPr lang="en-US" dirty="0"/>
          </a:p>
          <a:p>
            <a:br>
              <a:rPr lang="en-US" sz="1200" b="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data scientist mentioned that d</a:t>
            </a:r>
            <a:r>
              <a:rPr lang="en-US" sz="1200" b="0" i="0" kern="1200" dirty="0">
                <a:solidFill>
                  <a:schemeClr val="tx1"/>
                </a:solidFill>
                <a:effectLst/>
                <a:latin typeface="+mn-lt"/>
                <a:ea typeface="+mn-ea"/>
                <a:cs typeface="+mn-cs"/>
              </a:rPr>
              <a:t>uring conceptualization and </a:t>
            </a:r>
            <a:r>
              <a:rPr lang="en-US" sz="1200" kern="1200" dirty="0">
                <a:solidFill>
                  <a:schemeClr val="tx1"/>
                </a:solidFill>
                <a:effectLst/>
                <a:latin typeface="+mn-lt"/>
                <a:ea typeface="+mn-ea"/>
                <a:cs typeface="+mn-cs"/>
              </a:rPr>
              <a:t>initial model development cycles, explanations could</a:t>
            </a:r>
            <a:r>
              <a:rPr lang="en-US" sz="1200" kern="1200" baseline="0" dirty="0">
                <a:solidFill>
                  <a:schemeClr val="tx1"/>
                </a:solidFill>
                <a:effectLst/>
                <a:latin typeface="+mn-lt"/>
                <a:ea typeface="+mn-ea"/>
                <a:cs typeface="+mn-cs"/>
              </a:rPr>
              <a:t> come in very handy in selecting the right model. </a:t>
            </a:r>
          </a:p>
          <a:p>
            <a:r>
              <a:rPr lang="en-US" sz="1200" kern="1200" baseline="0" dirty="0">
                <a:solidFill>
                  <a:schemeClr val="tx1"/>
                </a:solidFill>
                <a:effectLst/>
                <a:latin typeface="+mn-lt"/>
                <a:ea typeface="+mn-ea"/>
                <a:cs typeface="+mn-cs"/>
              </a:rPr>
              <a:t>Explanations</a:t>
            </a:r>
            <a:r>
              <a:rPr lang="en-US" sz="1200" kern="1200" dirty="0">
                <a:solidFill>
                  <a:schemeClr val="tx1"/>
                </a:solidFill>
                <a:effectLst/>
                <a:latin typeface="+mn-lt"/>
                <a:ea typeface="+mn-ea"/>
                <a:cs typeface="+mn-cs"/>
              </a:rPr>
              <a:t> give model trainers/developers a useful glimpse into it particularities,</a:t>
            </a:r>
            <a:r>
              <a:rPr lang="en-US" sz="1200" kern="1200" baseline="0" dirty="0">
                <a:solidFill>
                  <a:schemeClr val="tx1"/>
                </a:solidFill>
                <a:effectLst/>
                <a:latin typeface="+mn-lt"/>
                <a:ea typeface="+mn-ea"/>
                <a:cs typeface="+mn-cs"/>
              </a:rPr>
              <a:t> allowing the best one to be chosen for validation.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5D90323-60C4-9144-B0BA-1F9372A0BA79}" type="slidenum">
              <a:rPr lang="en-US" smtClean="0"/>
              <a:t>141</a:t>
            </a:fld>
            <a:endParaRPr lang="en-US"/>
          </a:p>
        </p:txBody>
      </p:sp>
    </p:spTree>
    <p:extLst>
      <p:ext uri="{BB962C8B-B14F-4D97-AF65-F5344CB8AC3E}">
        <p14:creationId xmlns:p14="http://schemas.microsoft.com/office/powerpoint/2010/main" val="20235998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important part of discussions with clients revolves around data, and </a:t>
            </a:r>
            <a:r>
              <a:rPr lang="en-US" sz="1200" kern="1200" dirty="0">
                <a:solidFill>
                  <a:schemeClr val="tx1"/>
                </a:solidFill>
                <a:effectLst/>
                <a:latin typeface="+mn-lt"/>
                <a:ea typeface="+mn-ea"/>
                <a:cs typeface="+mn-cs"/>
              </a:rPr>
              <a:t>this was a dominant theme throughout informants’ accounts. Discovery-motivated AI product offerings might involve incorporating novel sources of data (e.g., social media data) into an existing business process, which in turn requires explanatory articulation work.</a:t>
            </a:r>
            <a:endParaRPr lang="en-US" dirty="0">
              <a:effectLst/>
            </a:endParaRPr>
          </a:p>
          <a:p>
            <a:br>
              <a:rPr lang="en-US" sz="120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example, a data scientist working with professors and doctors in a medical school</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on analyzing clinical documents indicated, </a:t>
            </a:r>
            <a:r>
              <a:rPr lang="en-US" sz="1200" b="0" i="1" kern="1200" dirty="0">
                <a:solidFill>
                  <a:schemeClr val="tx1"/>
                </a:solidFill>
                <a:effectLst/>
                <a:latin typeface="+mn-lt"/>
                <a:ea typeface="+mn-ea"/>
                <a:cs typeface="+mn-cs"/>
              </a:rPr>
              <a:t>“Domain experts want to know more about the public </a:t>
            </a:r>
            <a:r>
              <a:rPr lang="en-US" sz="1200" i="1" kern="1200" dirty="0">
                <a:solidFill>
                  <a:schemeClr val="tx1"/>
                </a:solidFill>
                <a:effectLst/>
                <a:latin typeface="+mn-lt"/>
                <a:ea typeface="+mn-ea"/>
                <a:cs typeface="+mn-cs"/>
              </a:rPr>
              <a:t>medical dataset that the model is trained on to gauge if it can adapt well to their proprietary data”</a:t>
            </a:r>
            <a:endParaRPr lang="en-US" dirty="0"/>
          </a:p>
          <a:p>
            <a:endParaRPr lang="en-US" dirty="0"/>
          </a:p>
          <a:p>
            <a:r>
              <a:rPr lang="en-US" sz="1200" b="0" i="0" kern="1200" dirty="0">
                <a:solidFill>
                  <a:schemeClr val="tx1"/>
                </a:solidFill>
                <a:effectLst/>
                <a:latin typeface="+mn-lt"/>
                <a:ea typeface="+mn-ea"/>
                <a:cs typeface="+mn-cs"/>
              </a:rPr>
              <a:t>One product manager described how explanations during proof-of-concept</a:t>
            </a:r>
            <a:r>
              <a:rPr lang="en-US" sz="1200" b="0" i="0" kern="1200" baseline="0" dirty="0">
                <a:solidFill>
                  <a:schemeClr val="tx1"/>
                </a:solidFill>
                <a:effectLst/>
                <a:latin typeface="+mn-lt"/>
                <a:ea typeface="+mn-ea"/>
                <a:cs typeface="+mn-cs"/>
              </a:rPr>
              <a:t>s with clients </a:t>
            </a:r>
            <a:r>
              <a:rPr lang="en-US" sz="1200" b="0" i="0" kern="1200" dirty="0">
                <a:solidFill>
                  <a:schemeClr val="tx1"/>
                </a:solidFill>
                <a:effectLst/>
                <a:latin typeface="+mn-lt"/>
                <a:ea typeface="+mn-ea"/>
                <a:cs typeface="+mn-cs"/>
              </a:rPr>
              <a:t>are accompanied by a nuanced set of model </a:t>
            </a:r>
            <a:r>
              <a:rPr lang="en-US" sz="1200" kern="1200" dirty="0">
                <a:solidFill>
                  <a:schemeClr val="tx1"/>
                </a:solidFill>
                <a:effectLst/>
                <a:latin typeface="+mn-lt"/>
                <a:ea typeface="+mn-ea"/>
                <a:cs typeface="+mn-cs"/>
              </a:rPr>
              <a:t>explanation-seekers</a:t>
            </a:r>
            <a:r>
              <a:rPr lang="en-US" sz="1200" kern="1200" baseline="0" dirty="0">
                <a:solidFill>
                  <a:schemeClr val="tx1"/>
                </a:solidFill>
                <a:effectLst/>
                <a:latin typeface="+mn-lt"/>
                <a:ea typeface="+mn-ea"/>
                <a:cs typeface="+mn-cs"/>
              </a:rPr>
              <a:t> like </a:t>
            </a:r>
            <a:r>
              <a:rPr lang="en-US" sz="1200" i="1" kern="1200" dirty="0">
                <a:solidFill>
                  <a:schemeClr val="tx1"/>
                </a:solidFill>
                <a:effectLst/>
                <a:latin typeface="+mn-lt"/>
                <a:ea typeface="+mn-ea"/>
                <a:cs typeface="+mn-cs"/>
              </a:rPr>
              <a:t>model validators.</a:t>
            </a:r>
            <a:r>
              <a:rPr lang="en-US" sz="1200" i="1" kern="1200" baseline="0" dirty="0">
                <a:solidFill>
                  <a:schemeClr val="tx1"/>
                </a:solidFill>
                <a:effectLst/>
                <a:latin typeface="+mn-lt"/>
                <a:ea typeface="+mn-ea"/>
                <a:cs typeface="+mn-cs"/>
              </a:rPr>
              <a:t> </a:t>
            </a:r>
            <a:r>
              <a:rPr lang="en-US" sz="1200" i="0" kern="1200" baseline="0" dirty="0">
                <a:solidFill>
                  <a:schemeClr val="tx1"/>
                </a:solidFill>
                <a:effectLst/>
                <a:latin typeface="+mn-lt"/>
                <a:ea typeface="+mn-ea"/>
                <a:cs typeface="+mn-cs"/>
              </a:rPr>
              <a:t>For example in the financial domain, they could be </a:t>
            </a:r>
            <a:r>
              <a:rPr lang="en-US" sz="1200" i="0" kern="1200" dirty="0">
                <a:solidFill>
                  <a:schemeClr val="tx1"/>
                </a:solidFill>
                <a:effectLst/>
                <a:latin typeface="+mn-lt"/>
                <a:ea typeface="+mn-ea"/>
                <a:cs typeface="+mn-cs"/>
              </a:rPr>
              <a:t>risk management personnel familiar with regulatory requirements and policies.</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 </a:t>
            </a:r>
            <a:endParaRPr lang="en-US" i="0" dirty="0">
              <a:effectLst/>
            </a:endParaRP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However,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 mentioned that individuals with different background who could be interacting with the AI tooling.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 described, </a:t>
            </a:r>
            <a:r>
              <a:rPr lang="en-US" sz="1200" i="1" kern="1200" dirty="0">
                <a:solidFill>
                  <a:schemeClr val="tx1"/>
                </a:solidFill>
                <a:effectLst/>
                <a:latin typeface="+mn-lt"/>
                <a:ea typeface="+mn-ea"/>
                <a:cs typeface="+mn-cs"/>
              </a:rPr>
              <a:t>“Initially, we had a machine learning operations kind of persona in the client data science team who is supposed to be relatively up to speed in what is involved in the caring and feeding of an AI model”</a:t>
            </a:r>
            <a:r>
              <a:rPr lang="en-US" sz="1200" kern="1200" dirty="0">
                <a:solidFill>
                  <a:schemeClr val="tx1"/>
                </a:solidFill>
                <a:effectLst/>
                <a:latin typeface="+mn-lt"/>
                <a:ea typeface="+mn-ea"/>
                <a:cs typeface="+mn-cs"/>
              </a:rPr>
              <a:t>. However, subsequent engagements with the same client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lacked personnel with such a definitive job title, he recounted. The responsibility for the model later fell on the IT operations team personnel, who had limited experience with AI models.</a:t>
            </a:r>
            <a:endParaRPr lang="en-US" dirty="0"/>
          </a:p>
          <a:p>
            <a:br>
              <a:rPr lang="en-US" sz="120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Bringing an AI based product</a:t>
            </a:r>
            <a:r>
              <a:rPr lang="en-US" sz="1200" b="0" i="0" kern="1200" baseline="0" dirty="0">
                <a:solidFill>
                  <a:schemeClr val="tx1"/>
                </a:solidFill>
                <a:effectLst/>
                <a:latin typeface="+mn-lt"/>
                <a:ea typeface="+mn-ea"/>
                <a:cs typeface="+mn-cs"/>
              </a:rPr>
              <a:t> or </a:t>
            </a:r>
            <a:r>
              <a:rPr lang="en-US" sz="1200" b="0" i="0" kern="1200" dirty="0">
                <a:solidFill>
                  <a:schemeClr val="tx1"/>
                </a:solidFill>
                <a:effectLst/>
                <a:latin typeface="+mn-lt"/>
                <a:ea typeface="+mn-ea"/>
                <a:cs typeface="+mn-cs"/>
              </a:rPr>
              <a:t>service to life is a joint process </a:t>
            </a:r>
            <a:r>
              <a:rPr lang="en-US" sz="1200" kern="1200" dirty="0">
                <a:solidFill>
                  <a:schemeClr val="tx1"/>
                </a:solidFill>
                <a:effectLst/>
                <a:latin typeface="+mn-lt"/>
                <a:ea typeface="+mn-ea"/>
                <a:cs typeface="+mn-cs"/>
              </a:rPr>
              <a:t>between domain experts and model developers. Information-sharing across a domain and model development undergirds this joint process. Subject-matter experts describe to model developers the technicalities of their domain, while the onus of explaining the model’s functioning and its behavior to the experts falls on the model developers. Our informants emphasized the shifting focus in the explanations that they offered. I-4 described, </a:t>
            </a:r>
            <a:r>
              <a:rPr lang="en-US" sz="1200" i="1" kern="1200" dirty="0">
                <a:solidFill>
                  <a:schemeClr val="tx1"/>
                </a:solidFill>
                <a:effectLst/>
                <a:latin typeface="+mn-lt"/>
                <a:ea typeface="+mn-ea"/>
                <a:cs typeface="+mn-cs"/>
              </a:rPr>
              <a:t>“Initially</a:t>
            </a:r>
            <a:r>
              <a:rPr lang="en-US" sz="1200" i="0" kern="1200" baseline="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we presented everything in the typical AI way ,</a:t>
            </a:r>
            <a:r>
              <a:rPr lang="en-US" sz="1200" b="0" i="1" kern="1200" baseline="0" dirty="0">
                <a:solidFill>
                  <a:schemeClr val="tx1"/>
                </a:solidFill>
                <a:effectLst/>
                <a:latin typeface="+mn-lt"/>
                <a:ea typeface="+mn-ea"/>
                <a:cs typeface="+mn-cs"/>
              </a:rPr>
              <a:t> i.e. </a:t>
            </a:r>
            <a:r>
              <a:rPr lang="en-US" sz="1200" b="0" i="1" kern="1200" dirty="0">
                <a:solidFill>
                  <a:schemeClr val="tx1"/>
                </a:solidFill>
                <a:effectLst/>
                <a:latin typeface="+mn-lt"/>
                <a:ea typeface="+mn-ea"/>
                <a:cs typeface="+mn-cs"/>
              </a:rPr>
              <a:t>showing the diagram of the model</a:t>
            </a:r>
            <a:r>
              <a:rPr lang="en-US" sz="1200" b="0" i="1" kern="1200" baseline="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We even put </a:t>
            </a:r>
            <a:r>
              <a:rPr lang="en-US" sz="1200" i="1" kern="1200" dirty="0">
                <a:solidFill>
                  <a:schemeClr val="tx1"/>
                </a:solidFill>
                <a:effectLst/>
                <a:latin typeface="+mn-lt"/>
                <a:ea typeface="+mn-ea"/>
                <a:cs typeface="+mn-cs"/>
              </a:rPr>
              <a:t>equations but realized this will not work... After a few weeks, we started to only show examples and describe how the model works at a high level with these examples”</a:t>
            </a:r>
            <a:r>
              <a:rPr lang="en-US" sz="1200" kern="1200" dirty="0">
                <a:solidFill>
                  <a:schemeClr val="tx1"/>
                </a:solidFill>
                <a:effectLst/>
                <a:latin typeface="+mn-lt"/>
                <a:ea typeface="+mn-ea"/>
                <a:cs typeface="+mn-cs"/>
              </a:rPr>
              <a:t> (I-4).</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142</a:t>
            </a:fld>
            <a:endParaRPr lang="en-US"/>
          </a:p>
        </p:txBody>
      </p:sp>
    </p:spTree>
    <p:extLst>
      <p:ext uri="{BB962C8B-B14F-4D97-AF65-F5344CB8AC3E}">
        <p14:creationId xmlns:p14="http://schemas.microsoft.com/office/powerpoint/2010/main" val="39719954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the initial model development </a:t>
            </a:r>
            <a:r>
              <a:rPr lang="en-US" sz="1200" kern="1200" dirty="0">
                <a:solidFill>
                  <a:schemeClr val="tx1"/>
                </a:solidFill>
                <a:effectLst/>
                <a:latin typeface="+mn-lt"/>
                <a:ea typeface="+mn-ea"/>
                <a:cs typeface="+mn-cs"/>
              </a:rPr>
              <a:t>phase, clients and their legal teams provide high-level privacy requirements specific to their domain. These requirements feed into data pre-processing steps during which model developers generate masks and filters for personal data. </a:t>
            </a:r>
            <a:endParaRPr lang="en-US" dirty="0">
              <a:effectLst/>
            </a:endParaRP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informants discussed</a:t>
            </a:r>
            <a:r>
              <a:rPr lang="en-US" dirty="0"/>
              <a:t> </a:t>
            </a:r>
            <a:r>
              <a:rPr lang="en-US" sz="1200" kern="1200" dirty="0">
                <a:solidFill>
                  <a:schemeClr val="tx1"/>
                </a:solidFill>
                <a:effectLst/>
                <a:latin typeface="+mn-lt"/>
                <a:ea typeface="+mn-ea"/>
                <a:cs typeface="+mn-cs"/>
              </a:rPr>
              <a:t>transparent and open discussions about this data preparation and the conceived mapping</a:t>
            </a:r>
            <a:r>
              <a:rPr lang="en-US" dirty="0"/>
              <a:t> </a:t>
            </a:r>
            <a:r>
              <a:rPr lang="en-US" sz="1200" kern="1200" dirty="0">
                <a:solidFill>
                  <a:schemeClr val="tx1"/>
                </a:solidFill>
                <a:effectLst/>
                <a:latin typeface="+mn-lt"/>
                <a:ea typeface="+mn-ea"/>
                <a:cs typeface="+mn-cs"/>
              </a:rPr>
              <a:t>between privacy/security requirements and data masks and filters  that occurs during proof-of-concept </a:t>
            </a:r>
            <a:r>
              <a:rPr lang="en-US" sz="1200" kern="1200" dirty="0">
                <a:solidFill>
                  <a:schemeClr val="tx1"/>
                </a:solidFill>
                <a:latin typeface="+mn-lt"/>
                <a:ea typeface="+mn-ea"/>
                <a:cs typeface="+mn-cs"/>
              </a:rPr>
              <a:t>stage. </a:t>
            </a:r>
            <a:r>
              <a:rPr lang="en-US" sz="1200" kern="1200" dirty="0">
                <a:solidFill>
                  <a:schemeClr val="tx1"/>
                </a:solidFill>
                <a:effectLst/>
                <a:latin typeface="+mn-lt"/>
                <a:ea typeface="+mn-ea"/>
                <a:cs typeface="+mn-cs"/>
              </a:rPr>
              <a:t>Here, clients raise questions pertinent to regulatory issues with respect to the AI model.</a:t>
            </a:r>
            <a:r>
              <a:rPr lang="en-US" dirty="0"/>
              <a:t> </a:t>
            </a:r>
            <a:r>
              <a:rPr lang="en-US" sz="1200" kern="1200" dirty="0">
                <a:solidFill>
                  <a:schemeClr val="tx1"/>
                </a:solidFill>
                <a:effectLst/>
                <a:latin typeface="+mn-lt"/>
                <a:ea typeface="+mn-ea"/>
                <a:cs typeface="+mn-cs"/>
              </a:rPr>
              <a:t>Explanations are geared to assure appropriate legal compliance.  </a:t>
            </a:r>
            <a:r>
              <a:rPr lang="en-US" dirty="0"/>
              <a:t>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One product manager recalled a client asking, </a:t>
            </a:r>
            <a:r>
              <a:rPr lang="en-US" sz="1200" i="1" kern="1200" dirty="0">
                <a:solidFill>
                  <a:schemeClr val="tx1"/>
                </a:solidFill>
                <a:effectLst/>
                <a:latin typeface="+mn-lt"/>
                <a:ea typeface="+mn-ea"/>
                <a:cs typeface="+mn-cs"/>
              </a:rPr>
              <a:t>“How do we know the model is safe to use? ... Users will ask questions about regulatory or compliance-related factors: Does the model identify this particular part of the GDPR law?”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143</a:t>
            </a:fld>
            <a:endParaRPr lang="en-US"/>
          </a:p>
        </p:txBody>
      </p:sp>
    </p:spTree>
    <p:extLst>
      <p:ext uri="{BB962C8B-B14F-4D97-AF65-F5344CB8AC3E}">
        <p14:creationId xmlns:p14="http://schemas.microsoft.com/office/powerpoint/2010/main" val="59845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many cases, </a:t>
            </a:r>
            <a:r>
              <a:rPr lang="en-US" dirty="0" err="1"/>
              <a:t>explainability</a:t>
            </a:r>
            <a:r>
              <a:rPr lang="en-US" dirty="0"/>
              <a:t> are not only necessary but mandatory by regulations. Here are just some example regulations in Europe and US that demand various degrees of </a:t>
            </a:r>
            <a:r>
              <a:rPr lang="en-US" dirty="0" err="1"/>
              <a:t>explainability</a:t>
            </a:r>
            <a:r>
              <a:rPr lang="en-US" dirty="0"/>
              <a:t> in various aspects of AI life cycle. </a:t>
            </a:r>
          </a:p>
        </p:txBody>
      </p:sp>
      <p:sp>
        <p:nvSpPr>
          <p:cNvPr id="4" name="Slide Number Placeholder 3"/>
          <p:cNvSpPr>
            <a:spLocks noGrp="1"/>
          </p:cNvSpPr>
          <p:nvPr>
            <p:ph type="sldNum" sz="quarter" idx="5"/>
          </p:nvPr>
        </p:nvSpPr>
        <p:spPr/>
        <p:txBody>
          <a:bodyPr/>
          <a:lstStyle/>
          <a:p>
            <a:fld id="{05D90323-60C4-9144-B0BA-1F9372A0BA79}" type="slidenum">
              <a:rPr lang="en-US" smtClean="0"/>
              <a:t>14</a:t>
            </a:fld>
            <a:endParaRPr lang="en-US"/>
          </a:p>
        </p:txBody>
      </p:sp>
    </p:spTree>
    <p:extLst>
      <p:ext uri="{BB962C8B-B14F-4D97-AF65-F5344CB8AC3E}">
        <p14:creationId xmlns:p14="http://schemas.microsoft.com/office/powerpoint/2010/main" val="297162794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Explanations, conceivably so, are also warranted when a model’s behavior “in production” needs to be understood. Our informants’ accounts are captured in two different themes: expectation mismatch, and the role of explanations in providing clients with actionable insights. </a:t>
            </a:r>
            <a:endParaRPr lang="en-US" dirty="0">
              <a:effectLst/>
            </a:endParaRPr>
          </a:p>
          <a:p>
            <a:endParaRPr lang="en-US" dirty="0"/>
          </a:p>
          <a:p>
            <a:r>
              <a:rPr lang="en-US" sz="1200" kern="1200" dirty="0">
                <a:solidFill>
                  <a:schemeClr val="tx1"/>
                </a:solidFill>
                <a:effectLst/>
                <a:latin typeface="+mn-lt"/>
                <a:ea typeface="+mn-ea"/>
                <a:cs typeface="+mn-cs"/>
              </a:rPr>
              <a:t>An HCI researcher aptly characterized “expectation mismatch” (I-27) between the models prediction and any given users anticipated prediction from the model that necessarily elevates the need for explanations. </a:t>
            </a:r>
            <a:endParaRPr lang="en-US" dirty="0"/>
          </a:p>
          <a:p>
            <a:endParaRPr lang="en-US" dirty="0"/>
          </a:p>
          <a:p>
            <a:r>
              <a:rPr lang="en-US" sz="1200" kern="1200" dirty="0">
                <a:solidFill>
                  <a:schemeClr val="tx1"/>
                </a:solidFill>
                <a:effectLst/>
                <a:latin typeface="+mn-lt"/>
                <a:ea typeface="+mn-ea"/>
                <a:cs typeface="+mn-cs"/>
              </a:rPr>
              <a:t>In the context of a client problem statement (of coming </a:t>
            </a:r>
            <a:r>
              <a:rPr lang="en-US" sz="1200" kern="1200" dirty="0">
                <a:solidFill>
                  <a:schemeClr val="tx1"/>
                </a:solidFill>
                <a:latin typeface="+mn-lt"/>
                <a:ea typeface="+mn-ea"/>
                <a:cs typeface="+mn-cs"/>
              </a:rPr>
              <a:t>up with a list of top 100 person recommendations in a particular type of cancer research in the </a:t>
            </a:r>
            <a:r>
              <a:rPr lang="en-US" sz="1200" kern="1200" dirty="0">
                <a:solidFill>
                  <a:schemeClr val="tx1"/>
                </a:solidFill>
                <a:effectLst/>
                <a:latin typeface="+mn-lt"/>
                <a:ea typeface="+mn-ea"/>
                <a:cs typeface="+mn-cs"/>
              </a:rPr>
              <a:t>European Union), one of the technical strategists described an AI service that uses entity resolution. The informant described this service as one that augments the current manual process of creating this list of key opinion leaders. </a:t>
            </a:r>
            <a:endParaRPr lang="en-US" dirty="0"/>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Customers seek explanations when some names they expect to see on the list are not captured by the AI model. Referring to an erroneous name consolidation process, the technical strategist explained, </a:t>
            </a:r>
            <a:r>
              <a:rPr lang="en-US" sz="1200" i="1" kern="1200" dirty="0">
                <a:solidFill>
                  <a:schemeClr val="tx1"/>
                </a:solidFill>
                <a:effectLst/>
                <a:latin typeface="+mn-lt"/>
                <a:ea typeface="+mn-ea"/>
                <a:cs typeface="+mn-cs"/>
              </a:rPr>
              <a:t>“Data quality issues might arise resulting from expectation mismatch, but the list of recommendations must at least be as good as the manual process ... If they [the clients] come back with data quality issues ... we need to [provide] an explanation of what happened”</a:t>
            </a:r>
            <a:endParaRPr lang="en-US" dirty="0"/>
          </a:p>
          <a:p>
            <a:br>
              <a:rPr lang="en-US" sz="1200" i="1"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Another technical strategist indicated that </a:t>
            </a:r>
            <a:r>
              <a:rPr lang="en-US" sz="1200" kern="1200" dirty="0">
                <a:solidFill>
                  <a:schemeClr val="tx1"/>
                </a:solidFill>
                <a:effectLst/>
                <a:latin typeface="+mn-lt"/>
                <a:ea typeface="+mn-ea"/>
                <a:cs typeface="+mn-cs"/>
              </a:rPr>
              <a:t>explanations help in distinguishing outputs manifested through “model mistakes versus decision disagreements” (I-28).</a:t>
            </a:r>
            <a:endParaRPr lang="en-US" dirty="0"/>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our conversations with our informants, we saw explanations as closely intertwined with business actionability. Explanations ultimately propel a model’s meaningful integration into business workflows. Therefore, it is crucial for explanations to accommodate the constraints of the broader workflow or business domain within which they are provided. </a:t>
            </a:r>
            <a:endParaRPr lang="en-US" dirty="0"/>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One data scientist (I-22) used the language of “mutable” and “immutable” variables to describe this concept. She brought up questions that client often ask her, </a:t>
            </a:r>
            <a:r>
              <a:rPr lang="en-US" sz="1200" i="1" kern="1200" dirty="0">
                <a:solidFill>
                  <a:schemeClr val="tx1"/>
                </a:solidFill>
                <a:effectLst/>
                <a:latin typeface="+mn-lt"/>
                <a:ea typeface="+mn-ea"/>
                <a:cs typeface="+mn-cs"/>
              </a:rPr>
              <a:t>“Is the feature it is pointing to something I can change in my business? If not, how does knowing that help me?"</a:t>
            </a:r>
            <a:endParaRPr lang="en-US" dirty="0"/>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144</a:t>
            </a:fld>
            <a:endParaRPr lang="en-US"/>
          </a:p>
        </p:txBody>
      </p:sp>
    </p:spTree>
    <p:extLst>
      <p:ext uri="{BB962C8B-B14F-4D97-AF65-F5344CB8AC3E}">
        <p14:creationId xmlns:p14="http://schemas.microsoft.com/office/powerpoint/2010/main" val="260376252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walked through in detail about the different ways model explanations are </a:t>
            </a:r>
            <a:r>
              <a:rPr lang="en-US" dirty="0" err="1"/>
              <a:t>seeked</a:t>
            </a:r>
            <a:r>
              <a:rPr lang="en-US" dirty="0"/>
              <a:t> and offered. </a:t>
            </a:r>
          </a:p>
          <a:p>
            <a:endParaRPr lang="en-US" dirty="0"/>
          </a:p>
          <a:p>
            <a:r>
              <a:rPr lang="en-US" dirty="0"/>
              <a:t>We capture these findings in a visual representation here with the three high level areas of model building, proof of concept and model in-production.  We include the primary audience and their explanation needs throughout the AI model’s lifecycle. </a:t>
            </a:r>
          </a:p>
          <a:p>
            <a:endParaRPr lang="en-US" dirty="0"/>
          </a:p>
          <a:p>
            <a:r>
              <a:rPr lang="en-US" dirty="0"/>
              <a:t>To recap, the initial</a:t>
            </a:r>
            <a:r>
              <a:rPr lang="en-US" baseline="0" dirty="0"/>
              <a:t> model development phase relies heavily on explanations to peek inside AI models to understand their inner workings, improving their designs and ultimately selecting the ideal most one for further stages.</a:t>
            </a:r>
          </a:p>
          <a:p>
            <a:endParaRPr lang="en-US" baseline="0" dirty="0"/>
          </a:p>
          <a:p>
            <a:r>
              <a:rPr lang="en-US" baseline="0" dirty="0"/>
              <a:t>Proof-of-concept demonstrations, relies heavily on communication about the data on which the model was trained, understanding high level mechanics of the AI model and ensuring its design meets ethical and regulatory standards. </a:t>
            </a:r>
          </a:p>
          <a:p>
            <a:endParaRPr lang="en-US" baseline="0" dirty="0"/>
          </a:p>
          <a:p>
            <a:r>
              <a:rPr lang="en-US" baseline="0" dirty="0"/>
              <a:t>When the model is in-production, explainability is triggered when expectations are violated. Furthermore, for using AI model in their main workflow, business stakeholders need assurance that explanations it generates can prompt business actionability.</a:t>
            </a:r>
          </a:p>
          <a:p>
            <a:endParaRPr lang="en-US" baseline="0" dirty="0"/>
          </a:p>
          <a:p>
            <a:r>
              <a:rPr lang="en-US" baseline="0" dirty="0"/>
              <a:t>We take the case of HEIDL next (covered previously in part2), to examine how explainability is an integral part of its design.</a:t>
            </a:r>
          </a:p>
        </p:txBody>
      </p:sp>
      <p:sp>
        <p:nvSpPr>
          <p:cNvPr id="4" name="Slide Number Placeholder 3"/>
          <p:cNvSpPr>
            <a:spLocks noGrp="1"/>
          </p:cNvSpPr>
          <p:nvPr>
            <p:ph type="sldNum" sz="quarter" idx="10"/>
          </p:nvPr>
        </p:nvSpPr>
        <p:spPr/>
        <p:txBody>
          <a:bodyPr/>
          <a:lstStyle/>
          <a:p>
            <a:fld id="{05D90323-60C4-9144-B0BA-1F9372A0BA79}" type="slidenum">
              <a:rPr lang="en-US" smtClean="0"/>
              <a:t>145</a:t>
            </a:fld>
            <a:endParaRPr lang="en-US"/>
          </a:p>
        </p:txBody>
      </p:sp>
    </p:spTree>
    <p:extLst>
      <p:ext uri="{BB962C8B-B14F-4D97-AF65-F5344CB8AC3E}">
        <p14:creationId xmlns:p14="http://schemas.microsoft.com/office/powerpoint/2010/main" val="316881736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0000"/>
              </a:lnSpc>
              <a:spcBef>
                <a:spcPts val="0"/>
              </a:spcBef>
              <a:buNone/>
            </a:pPr>
            <a:r>
              <a:rPr lang="en-US" sz="1200" dirty="0"/>
              <a:t>We introduced HEIDL, a tool that helps build an in-depth understanding of legal contract documents by automatically labelling sentences into contractual clauses like communication, termination or payment. </a:t>
            </a: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pPr marL="0" lvl="0" indent="0">
              <a:lnSpc>
                <a:spcPct val="100000"/>
              </a:lnSpc>
              <a:spcBef>
                <a:spcPts val="0"/>
              </a:spcBef>
              <a:buNone/>
            </a:pPr>
            <a:r>
              <a:rPr lang="en-US" sz="1200" dirty="0"/>
              <a:t>Explainability takes on two dimensions here</a:t>
            </a:r>
          </a:p>
          <a:p>
            <a:pPr marL="0" lvl="0" indent="0">
              <a:lnSpc>
                <a:spcPct val="100000"/>
              </a:lnSpc>
              <a:spcBef>
                <a:spcPts val="0"/>
              </a:spcBef>
              <a:buNone/>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a:t>
            </a:r>
            <a:r>
              <a:rPr lang="en-US" sz="1200" b="0" i="0" kern="1200" baseline="0" dirty="0">
                <a:solidFill>
                  <a:schemeClr val="tx1"/>
                </a:solidFill>
                <a:effectLst/>
                <a:latin typeface="+mn-lt"/>
                <a:ea typeface="+mn-ea"/>
                <a:cs typeface="+mn-cs"/>
              </a:rPr>
              <a:t> t</a:t>
            </a:r>
            <a:r>
              <a:rPr lang="en-US" sz="1200" b="0" i="0" kern="1200" dirty="0">
                <a:solidFill>
                  <a:schemeClr val="tx1"/>
                </a:solidFill>
                <a:effectLst/>
                <a:latin typeface="+mn-lt"/>
                <a:ea typeface="+mn-ea"/>
                <a:cs typeface="+mn-cs"/>
              </a:rPr>
              <a:t>he rules that are generated are based on semantic linguistic structure and hence much easier to understand as compared to rules based on lower-level syntactic features</a:t>
            </a:r>
            <a:endParaRPr lang="en-US" sz="1200" baseline="0" dirty="0"/>
          </a:p>
          <a:p>
            <a:pPr marL="0" lvl="0" indent="0">
              <a:lnSpc>
                <a:spcPct val="100000"/>
              </a:lnSpc>
              <a:spcBef>
                <a:spcPts val="0"/>
              </a:spcBef>
              <a:buNone/>
            </a:pPr>
            <a:r>
              <a:rPr lang="en-US" sz="1200" dirty="0"/>
              <a:t> </a:t>
            </a:r>
          </a:p>
          <a:p>
            <a:pPr marL="0" indent="0">
              <a:lnSpc>
                <a:spcPct val="100000"/>
              </a:lnSpc>
              <a:spcBef>
                <a:spcPts val="0"/>
              </a:spcBef>
              <a:buNone/>
            </a:pPr>
            <a:r>
              <a:rPr lang="en-US" sz="1200" dirty="0"/>
              <a:t>Second, even though the initial set of learned rules</a:t>
            </a:r>
            <a:r>
              <a:rPr lang="en-US" sz="1200" baseline="0" dirty="0"/>
              <a:t> </a:t>
            </a:r>
            <a:r>
              <a:rPr lang="en-US" sz="1200" dirty="0"/>
              <a:t>are generated by a black box and there</a:t>
            </a:r>
            <a:r>
              <a:rPr lang="en-US" sz="1200" baseline="0" dirty="0"/>
              <a:t> </a:t>
            </a:r>
            <a:r>
              <a:rPr lang="en-US" sz="1200" dirty="0"/>
              <a:t>could be 100s</a:t>
            </a:r>
            <a:r>
              <a:rPr lang="en-US" sz="1200" baseline="0" dirty="0"/>
              <a:t> of them</a:t>
            </a:r>
            <a:r>
              <a:rPr lang="en-US" sz="1200" dirty="0"/>
              <a:t>, HEIDL</a:t>
            </a:r>
            <a:r>
              <a:rPr lang="en-US" sz="1200" baseline="0" dirty="0"/>
              <a:t> allows users to</a:t>
            </a:r>
            <a:r>
              <a:rPr lang="en-US" sz="1200" dirty="0"/>
              <a:t> interactively explore</a:t>
            </a:r>
            <a:r>
              <a:rPr lang="en-US" sz="1200" baseline="0" dirty="0"/>
              <a:t> them</a:t>
            </a:r>
            <a:r>
              <a:rPr lang="en-US" sz="1200" dirty="0"/>
              <a:t> in relation to</a:t>
            </a:r>
            <a:r>
              <a:rPr lang="en-US" sz="1200" baseline="0" dirty="0"/>
              <a:t> their component parts and </a:t>
            </a:r>
            <a:r>
              <a:rPr lang="en-US" sz="1200" dirty="0"/>
              <a:t>metrics. Subject matter experts can infuse their domain knowledge by individually examining each rule</a:t>
            </a:r>
            <a:r>
              <a:rPr lang="en-US" sz="1200" baseline="0" dirty="0"/>
              <a:t> and further </a:t>
            </a:r>
            <a:r>
              <a:rPr lang="en-US" sz="1200" dirty="0"/>
              <a:t>approving</a:t>
            </a:r>
            <a:r>
              <a:rPr lang="en-US" sz="1200" baseline="0" dirty="0"/>
              <a:t> or </a:t>
            </a:r>
            <a:r>
              <a:rPr lang="en-US" sz="1200" dirty="0"/>
              <a:t>disapproving them based on their metrics.</a:t>
            </a:r>
            <a:r>
              <a:rPr lang="en-US" sz="1200" baseline="0" dirty="0"/>
              <a:t> T</a:t>
            </a:r>
            <a:r>
              <a:rPr lang="en-US" sz="1200" dirty="0"/>
              <a:t>hey can also control which</a:t>
            </a:r>
            <a:r>
              <a:rPr lang="en-US" sz="1200" baseline="0" dirty="0"/>
              <a:t> </a:t>
            </a:r>
            <a:r>
              <a:rPr lang="en-US" sz="1200" dirty="0"/>
              <a:t>component predicates get</a:t>
            </a:r>
            <a:r>
              <a:rPr lang="en-US" sz="1200" baseline="0" dirty="0"/>
              <a:t> </a:t>
            </a:r>
            <a:r>
              <a:rPr lang="en-US" sz="1200" dirty="0"/>
              <a:t>added or dropped.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Through</a:t>
            </a:r>
            <a:r>
              <a:rPr lang="en-US" sz="1200" baseline="0" dirty="0"/>
              <a:t> this mechanism</a:t>
            </a:r>
            <a:r>
              <a:rPr lang="en-US" sz="1200" dirty="0"/>
              <a:t>, users are offered higher agency over the rules that</a:t>
            </a:r>
            <a:r>
              <a:rPr lang="en-US" sz="1200" baseline="0" dirty="0"/>
              <a:t> ultimately</a:t>
            </a:r>
            <a:r>
              <a:rPr lang="en-US" sz="1200" dirty="0"/>
              <a:t> impacts</a:t>
            </a:r>
            <a:r>
              <a:rPr lang="en-US" sz="1200" baseline="0" dirty="0"/>
              <a:t> the labeling of the contract document, thus offering a platform to engage in a </a:t>
            </a:r>
            <a:r>
              <a:rPr lang="en-US" sz="1200" baseline="0" dirty="0" err="1"/>
              <a:t>joint,co</a:t>
            </a:r>
            <a:r>
              <a:rPr lang="en-US" sz="1200" baseline="0" dirty="0"/>
              <a:t>-creation process. </a:t>
            </a:r>
            <a:endParaRPr lang="en-US" sz="1200" dirty="0"/>
          </a:p>
          <a:p>
            <a:pPr marL="0" lvl="0" indent="0">
              <a:lnSpc>
                <a:spcPct val="100000"/>
              </a:lnSpc>
              <a:spcBef>
                <a:spcPts val="0"/>
              </a:spcBef>
              <a:buNone/>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Another affordance built</a:t>
            </a:r>
            <a:r>
              <a:rPr lang="en-US" sz="1200" baseline="0" dirty="0"/>
              <a:t> into</a:t>
            </a:r>
            <a:r>
              <a:rPr lang="en-US" sz="1200" dirty="0"/>
              <a:t> HEIDL is </a:t>
            </a:r>
            <a:r>
              <a:rPr lang="en-US" sz="1200" b="1" dirty="0"/>
              <a:t>immediate performance feedback </a:t>
            </a:r>
            <a:r>
              <a:rPr lang="en-US" sz="1200" dirty="0"/>
              <a:t>resulting from user driven changes. </a:t>
            </a:r>
            <a:r>
              <a:rPr lang="en-US" sz="1200" b="0" i="0" kern="1200" dirty="0">
                <a:solidFill>
                  <a:schemeClr val="tx1"/>
                </a:solidFill>
                <a:effectLst/>
                <a:latin typeface="+mn-lt"/>
                <a:ea typeface="+mn-ea"/>
                <a:cs typeface="+mn-cs"/>
              </a:rPr>
              <a:t>Whenever users interact with a system, they need to know the impact of that interaction</a:t>
            </a:r>
            <a:r>
              <a:rPr lang="en-US" sz="1200" b="0" i="0" kern="1200" baseline="0" dirty="0">
                <a:solidFill>
                  <a:schemeClr val="tx1"/>
                </a:solidFill>
                <a:effectLst/>
                <a:latin typeface="+mn-lt"/>
                <a:ea typeface="+mn-ea"/>
                <a:cs typeface="+mn-cs"/>
              </a:rPr>
              <a:t> or change. </a:t>
            </a:r>
            <a:r>
              <a:rPr lang="en-US" sz="1200" baseline="0" dirty="0"/>
              <a:t>Being able to quickly see how performance changes on refining rules, or even, accepting or removing rules entirely, offers a glimpse into the working of the model. This improved visibility, in essence, promotes </a:t>
            </a:r>
            <a:r>
              <a:rPr lang="en-US" sz="1200" baseline="0"/>
              <a:t>explainability.</a:t>
            </a:r>
            <a:endParaRPr lang="en-US" sz="1200" dirty="0"/>
          </a:p>
        </p:txBody>
      </p:sp>
      <p:sp>
        <p:nvSpPr>
          <p:cNvPr id="4" name="Slide Number Placeholder 3"/>
          <p:cNvSpPr>
            <a:spLocks noGrp="1"/>
          </p:cNvSpPr>
          <p:nvPr>
            <p:ph type="sldNum" sz="quarter" idx="10"/>
          </p:nvPr>
        </p:nvSpPr>
        <p:spPr/>
        <p:txBody>
          <a:bodyPr/>
          <a:lstStyle/>
          <a:p>
            <a:fld id="{A33AD5CC-E2A8-1F46-B86A-8C379F46ECA5}" type="slidenum">
              <a:rPr lang="en-US" smtClean="0"/>
              <a:t>146</a:t>
            </a:fld>
            <a:endParaRPr lang="en-US"/>
          </a:p>
        </p:txBody>
      </p:sp>
    </p:spTree>
    <p:extLst>
      <p:ext uri="{BB962C8B-B14F-4D97-AF65-F5344CB8AC3E}">
        <p14:creationId xmlns:p14="http://schemas.microsoft.com/office/powerpoint/2010/main" val="285602093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Thanks Ship, in </a:t>
            </a:r>
            <a:r>
              <a:rPr lang="en-US" dirty="0" err="1">
                <a:effectLst/>
              </a:rPr>
              <a:t>thi</a:t>
            </a:r>
            <a:r>
              <a:rPr lang="en-US" dirty="0">
                <a:effectLst/>
              </a:rPr>
              <a:t> </a:t>
            </a:r>
          </a:p>
          <a:p>
            <a:r>
              <a:rPr lang="en-US" dirty="0">
                <a:effectLst/>
              </a:rPr>
              <a:t>We </a:t>
            </a:r>
            <a:r>
              <a:rPr lang="en-US" sz="1200" b="0" i="0" kern="1200" dirty="0">
                <a:solidFill>
                  <a:schemeClr val="tx1"/>
                </a:solidFill>
                <a:effectLst/>
                <a:latin typeface="+mn-lt"/>
                <a:ea typeface="+mn-ea"/>
                <a:cs typeface="+mn-cs"/>
              </a:rPr>
              <a:t>also uncovered some concerns that industry professionals deal with through their engagement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explainability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shown here in the green box.</a:t>
            </a:r>
          </a:p>
          <a:p>
            <a:endParaRPr lang="en-US" dirty="0">
              <a:effectLst/>
            </a:endParaRPr>
          </a:p>
          <a:p>
            <a:r>
              <a:rPr lang="en-US" sz="1200" b="0" i="0" kern="1200" dirty="0">
                <a:solidFill>
                  <a:schemeClr val="tx1"/>
                </a:solidFill>
                <a:effectLst/>
                <a:latin typeface="+mn-lt"/>
                <a:ea typeface="+mn-ea"/>
                <a:cs typeface="+mn-cs"/>
              </a:rPr>
              <a:t>• Balancing external stakeholders needs with their AI knowledge</a:t>
            </a:r>
            <a:endParaRPr lang="en-US" dirty="0"/>
          </a:p>
          <a:p>
            <a:r>
              <a:rPr lang="en-US" sz="1200" b="0" i="0" kern="1200" dirty="0">
                <a:solidFill>
                  <a:schemeClr val="tx1"/>
                </a:solidFill>
                <a:effectLst/>
                <a:latin typeface="+mn-lt"/>
                <a:ea typeface="+mn-ea"/>
                <a:cs typeface="+mn-cs"/>
              </a:rPr>
              <a:t>• Imbalances within teams internally</a:t>
            </a:r>
            <a:endParaRPr lang="en-US" dirty="0"/>
          </a:p>
          <a:p>
            <a:r>
              <a:rPr lang="en-US" sz="1200" b="0" i="0" kern="1200" dirty="0">
                <a:solidFill>
                  <a:schemeClr val="tx1"/>
                </a:solidFill>
                <a:effectLst/>
                <a:latin typeface="+mn-lt"/>
                <a:ea typeface="+mn-ea"/>
                <a:cs typeface="+mn-cs"/>
              </a:rPr>
              <a:t>• Simplicity versus complexity tradeoff in designing explanations</a:t>
            </a:r>
            <a:endParaRPr lang="en-US" dirty="0"/>
          </a:p>
          <a:p>
            <a:r>
              <a:rPr lang="en-US" sz="1200" b="0" i="0" kern="1200" dirty="0">
                <a:solidFill>
                  <a:schemeClr val="tx1"/>
                </a:solidFill>
                <a:effectLst/>
                <a:latin typeface="+mn-lt"/>
                <a:ea typeface="+mn-ea"/>
                <a:cs typeface="+mn-cs"/>
              </a:rPr>
              <a:t>• Concern about revealing too many details of proprietary models</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According to one AI/NLP researcher, AI knowledge </a:t>
            </a:r>
            <a:r>
              <a:rPr lang="en-US" sz="1200" kern="1200" dirty="0">
                <a:solidFill>
                  <a:schemeClr val="tx1"/>
                </a:solidFill>
                <a:effectLst/>
                <a:latin typeface="+mn-lt"/>
                <a:ea typeface="+mn-ea"/>
                <a:cs typeface="+mn-cs"/>
              </a:rPr>
              <a:t>gaps in team personnel elevate tensions between AI/ML researchers and other team members who might feel a “loss of control,” making the “support and maintenance of explainable models hard”</a:t>
            </a:r>
            <a:endParaRPr lang="en-US" dirty="0">
              <a:effectLst/>
            </a:endParaRPr>
          </a:p>
          <a:p>
            <a:br>
              <a:rPr lang="en-US" sz="120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designer described her struggle to understand </a:t>
            </a:r>
            <a:r>
              <a:rPr lang="en-US" sz="1200" kern="1200" dirty="0">
                <a:solidFill>
                  <a:schemeClr val="tx1"/>
                </a:solidFill>
                <a:latin typeface="+mn-lt"/>
                <a:ea typeface="+mn-ea"/>
                <a:cs typeface="+mn-cs"/>
              </a:rPr>
              <a:t>the linguistics and the disconnect she experienced from the AI model for which she was designing. “I don’t know how that works", she said while bringing up her challenges about </a:t>
            </a:r>
            <a:r>
              <a:rPr lang="en-US" sz="1200" kern="1200" dirty="0">
                <a:solidFill>
                  <a:schemeClr val="tx1"/>
                </a:solidFill>
                <a:effectLst/>
                <a:latin typeface="+mn-lt"/>
                <a:ea typeface="+mn-ea"/>
                <a:cs typeface="+mn-cs"/>
              </a:rPr>
              <a:t>which elements the design should</a:t>
            </a:r>
            <a:endParaRPr lang="en-US" dirty="0"/>
          </a:p>
          <a:p>
            <a:r>
              <a:rPr lang="en-US" sz="1200" b="0" i="0" kern="1200" dirty="0">
                <a:solidFill>
                  <a:schemeClr val="tx1"/>
                </a:solidFill>
                <a:effectLst/>
                <a:latin typeface="+mn-lt"/>
                <a:ea typeface="+mn-ea"/>
                <a:cs typeface="+mn-cs"/>
              </a:rPr>
              <a:t>incorporate.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central trade-off raised in many interviews that is very </a:t>
            </a:r>
            <a:r>
              <a:rPr lang="en-US" sz="1200" kern="1200" dirty="0">
                <a:solidFill>
                  <a:schemeClr val="tx1"/>
                </a:solidFill>
                <a:effectLst/>
                <a:latin typeface="+mn-lt"/>
                <a:ea typeface="+mn-ea"/>
                <a:cs typeface="+mn-cs"/>
              </a:rPr>
              <a:t>important for XAI is the idea of “simplicity versus complexity”</a:t>
            </a:r>
            <a:endParaRPr lang="en-US" dirty="0">
              <a:effectLst/>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Another often overlooked, practical concern informants raised is </a:t>
            </a:r>
            <a:r>
              <a:rPr lang="en-US" sz="1200" kern="1200" dirty="0">
                <a:solidFill>
                  <a:schemeClr val="tx1"/>
                </a:solidFill>
                <a:effectLst/>
                <a:latin typeface="+mn-lt"/>
                <a:ea typeface="+mn-ea"/>
                <a:cs typeface="+mn-cs"/>
              </a:rPr>
              <a:t>how much to explain and the contours surrounding that explanation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147</a:t>
            </a:fld>
            <a:endParaRPr lang="en-US"/>
          </a:p>
        </p:txBody>
      </p:sp>
    </p:spTree>
    <p:extLst>
      <p:ext uri="{BB962C8B-B14F-4D97-AF65-F5344CB8AC3E}">
        <p14:creationId xmlns:p14="http://schemas.microsoft.com/office/powerpoint/2010/main" val="274593417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 </a:t>
            </a:r>
            <a:r>
              <a:rPr lang="en-US" sz="1200" b="0" i="0" kern="1200" dirty="0">
                <a:solidFill>
                  <a:schemeClr val="tx1"/>
                </a:solidFill>
                <a:effectLst/>
                <a:latin typeface="+mn-lt"/>
                <a:ea typeface="+mn-ea"/>
                <a:cs typeface="+mn-cs"/>
              </a:rPr>
              <a:t>also uncovered some concerns that industry professionals deal with through their engagement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explainability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shown here in the green box.</a:t>
            </a:r>
          </a:p>
          <a:p>
            <a:endParaRPr lang="en-US" dirty="0">
              <a:effectLst/>
            </a:endParaRPr>
          </a:p>
          <a:p>
            <a:r>
              <a:rPr lang="en-US" sz="1200" b="0" i="0" kern="1200" dirty="0">
                <a:solidFill>
                  <a:schemeClr val="tx1"/>
                </a:solidFill>
                <a:effectLst/>
                <a:latin typeface="+mn-lt"/>
                <a:ea typeface="+mn-ea"/>
                <a:cs typeface="+mn-cs"/>
              </a:rPr>
              <a:t>• Balancing external stakeholders needs with their AI knowledge</a:t>
            </a:r>
            <a:endParaRPr lang="en-US" dirty="0"/>
          </a:p>
          <a:p>
            <a:r>
              <a:rPr lang="en-US" sz="1200" b="0" i="0" kern="1200" dirty="0">
                <a:solidFill>
                  <a:schemeClr val="tx1"/>
                </a:solidFill>
                <a:effectLst/>
                <a:latin typeface="+mn-lt"/>
                <a:ea typeface="+mn-ea"/>
                <a:cs typeface="+mn-cs"/>
              </a:rPr>
              <a:t>• Imbalances within teams internally</a:t>
            </a:r>
            <a:endParaRPr lang="en-US" dirty="0"/>
          </a:p>
          <a:p>
            <a:r>
              <a:rPr lang="en-US" sz="1200" b="0" i="0" kern="1200" dirty="0">
                <a:solidFill>
                  <a:schemeClr val="tx1"/>
                </a:solidFill>
                <a:effectLst/>
                <a:latin typeface="+mn-lt"/>
                <a:ea typeface="+mn-ea"/>
                <a:cs typeface="+mn-cs"/>
              </a:rPr>
              <a:t>• Simplicity versus complexity tradeoff in designing explanations</a:t>
            </a:r>
            <a:endParaRPr lang="en-US" dirty="0"/>
          </a:p>
          <a:p>
            <a:r>
              <a:rPr lang="en-US" sz="1200" b="0" i="0" kern="1200" dirty="0">
                <a:solidFill>
                  <a:schemeClr val="tx1"/>
                </a:solidFill>
                <a:effectLst/>
                <a:latin typeface="+mn-lt"/>
                <a:ea typeface="+mn-ea"/>
                <a:cs typeface="+mn-cs"/>
              </a:rPr>
              <a:t>• Concern about revealing too many details of proprietary models</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According to one AI/NLP researcher, AI knowledge </a:t>
            </a:r>
            <a:r>
              <a:rPr lang="en-US" sz="1200" kern="1200" dirty="0">
                <a:solidFill>
                  <a:schemeClr val="tx1"/>
                </a:solidFill>
                <a:effectLst/>
                <a:latin typeface="+mn-lt"/>
                <a:ea typeface="+mn-ea"/>
                <a:cs typeface="+mn-cs"/>
              </a:rPr>
              <a:t>gaps in team personnel elevate tensions between AI/ML researchers and other team members who might feel a “loss of control,” making the “support and maintenance of explainable models hard”</a:t>
            </a:r>
            <a:endParaRPr lang="en-US" dirty="0">
              <a:effectLst/>
            </a:endParaRPr>
          </a:p>
          <a:p>
            <a:br>
              <a:rPr lang="en-US" sz="120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designer described her struggle to understand </a:t>
            </a:r>
            <a:r>
              <a:rPr lang="en-US" sz="1200" kern="1200" dirty="0">
                <a:solidFill>
                  <a:schemeClr val="tx1"/>
                </a:solidFill>
                <a:latin typeface="+mn-lt"/>
                <a:ea typeface="+mn-ea"/>
                <a:cs typeface="+mn-cs"/>
              </a:rPr>
              <a:t>the linguistics and the disconnect she experienced from the AI model for which she was designing. “I don’t know how that works", she said while bringing up her challenges about </a:t>
            </a:r>
            <a:r>
              <a:rPr lang="en-US" sz="1200" kern="1200" dirty="0">
                <a:solidFill>
                  <a:schemeClr val="tx1"/>
                </a:solidFill>
                <a:effectLst/>
                <a:latin typeface="+mn-lt"/>
                <a:ea typeface="+mn-ea"/>
                <a:cs typeface="+mn-cs"/>
              </a:rPr>
              <a:t>which elements the design should</a:t>
            </a:r>
            <a:endParaRPr lang="en-US" dirty="0"/>
          </a:p>
          <a:p>
            <a:r>
              <a:rPr lang="en-US" sz="1200" b="0" i="0" kern="1200" dirty="0">
                <a:solidFill>
                  <a:schemeClr val="tx1"/>
                </a:solidFill>
                <a:effectLst/>
                <a:latin typeface="+mn-lt"/>
                <a:ea typeface="+mn-ea"/>
                <a:cs typeface="+mn-cs"/>
              </a:rPr>
              <a:t>incorporate.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central trade-off raised in many interviews that is very </a:t>
            </a:r>
            <a:r>
              <a:rPr lang="en-US" sz="1200" kern="1200" dirty="0">
                <a:solidFill>
                  <a:schemeClr val="tx1"/>
                </a:solidFill>
                <a:effectLst/>
                <a:latin typeface="+mn-lt"/>
                <a:ea typeface="+mn-ea"/>
                <a:cs typeface="+mn-cs"/>
              </a:rPr>
              <a:t>important for XAI is the idea of “simplicity versus complexity”</a:t>
            </a:r>
            <a:endParaRPr lang="en-US" dirty="0">
              <a:effectLst/>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Another often overlooked, practical concern informants raised is </a:t>
            </a:r>
            <a:r>
              <a:rPr lang="en-US" sz="1200" kern="1200" dirty="0">
                <a:solidFill>
                  <a:schemeClr val="tx1"/>
                </a:solidFill>
                <a:effectLst/>
                <a:latin typeface="+mn-lt"/>
                <a:ea typeface="+mn-ea"/>
                <a:cs typeface="+mn-cs"/>
              </a:rPr>
              <a:t>how much to explain and the contours surrounding that explanation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148</a:t>
            </a:fld>
            <a:endParaRPr lang="en-US"/>
          </a:p>
        </p:txBody>
      </p:sp>
    </p:spTree>
    <p:extLst>
      <p:ext uri="{BB962C8B-B14F-4D97-AF65-F5344CB8AC3E}">
        <p14:creationId xmlns:p14="http://schemas.microsoft.com/office/powerpoint/2010/main" val="90783504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 </a:t>
            </a:r>
            <a:r>
              <a:rPr lang="en-US" sz="1200" b="0" i="0" kern="1200" dirty="0">
                <a:solidFill>
                  <a:schemeClr val="tx1"/>
                </a:solidFill>
                <a:effectLst/>
                <a:latin typeface="+mn-lt"/>
                <a:ea typeface="+mn-ea"/>
                <a:cs typeface="+mn-cs"/>
              </a:rPr>
              <a:t>also uncovered some concerns that industry professionals deal with through their engagement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explainability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shown here in the green box.</a:t>
            </a:r>
          </a:p>
          <a:p>
            <a:endParaRPr lang="en-US" dirty="0">
              <a:effectLst/>
            </a:endParaRPr>
          </a:p>
          <a:p>
            <a:r>
              <a:rPr lang="en-US" sz="1200" b="0" i="0" kern="1200" dirty="0">
                <a:solidFill>
                  <a:schemeClr val="tx1"/>
                </a:solidFill>
                <a:effectLst/>
                <a:latin typeface="+mn-lt"/>
                <a:ea typeface="+mn-ea"/>
                <a:cs typeface="+mn-cs"/>
              </a:rPr>
              <a:t>• Balancing external stakeholders needs with their AI knowledge</a:t>
            </a:r>
            <a:endParaRPr lang="en-US" dirty="0"/>
          </a:p>
          <a:p>
            <a:r>
              <a:rPr lang="en-US" sz="1200" b="0" i="0" kern="1200" dirty="0">
                <a:solidFill>
                  <a:schemeClr val="tx1"/>
                </a:solidFill>
                <a:effectLst/>
                <a:latin typeface="+mn-lt"/>
                <a:ea typeface="+mn-ea"/>
                <a:cs typeface="+mn-cs"/>
              </a:rPr>
              <a:t>• Imbalances within teams internally</a:t>
            </a:r>
            <a:endParaRPr lang="en-US" dirty="0"/>
          </a:p>
          <a:p>
            <a:r>
              <a:rPr lang="en-US" sz="1200" b="0" i="0" kern="1200" dirty="0">
                <a:solidFill>
                  <a:schemeClr val="tx1"/>
                </a:solidFill>
                <a:effectLst/>
                <a:latin typeface="+mn-lt"/>
                <a:ea typeface="+mn-ea"/>
                <a:cs typeface="+mn-cs"/>
              </a:rPr>
              <a:t>• Simplicity versus complexity tradeoff in designing explanations</a:t>
            </a:r>
            <a:endParaRPr lang="en-US" dirty="0"/>
          </a:p>
          <a:p>
            <a:r>
              <a:rPr lang="en-US" sz="1200" b="0" i="0" kern="1200" dirty="0">
                <a:solidFill>
                  <a:schemeClr val="tx1"/>
                </a:solidFill>
                <a:effectLst/>
                <a:latin typeface="+mn-lt"/>
                <a:ea typeface="+mn-ea"/>
                <a:cs typeface="+mn-cs"/>
              </a:rPr>
              <a:t>• Concern about revealing too many details of proprietary models</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According to one AI/NLP researcher, AI knowledge </a:t>
            </a:r>
            <a:r>
              <a:rPr lang="en-US" sz="1200" kern="1200" dirty="0">
                <a:solidFill>
                  <a:schemeClr val="tx1"/>
                </a:solidFill>
                <a:effectLst/>
                <a:latin typeface="+mn-lt"/>
                <a:ea typeface="+mn-ea"/>
                <a:cs typeface="+mn-cs"/>
              </a:rPr>
              <a:t>gaps in team personnel elevate tensions between AI/ML researchers and other team members who might feel a “loss of control,” making the “support and maintenance of explainable models hard”</a:t>
            </a:r>
            <a:endParaRPr lang="en-US" dirty="0">
              <a:effectLst/>
            </a:endParaRPr>
          </a:p>
          <a:p>
            <a:br>
              <a:rPr lang="en-US" sz="120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designer described her struggle to understand </a:t>
            </a:r>
            <a:r>
              <a:rPr lang="en-US" sz="1200" kern="1200" dirty="0">
                <a:solidFill>
                  <a:schemeClr val="tx1"/>
                </a:solidFill>
                <a:latin typeface="+mn-lt"/>
                <a:ea typeface="+mn-ea"/>
                <a:cs typeface="+mn-cs"/>
              </a:rPr>
              <a:t>the linguistics and the disconnect she experienced from the AI model for which she was designing. “I don’t know how that works", she said while bringing up her challenges about </a:t>
            </a:r>
            <a:r>
              <a:rPr lang="en-US" sz="1200" kern="1200" dirty="0">
                <a:solidFill>
                  <a:schemeClr val="tx1"/>
                </a:solidFill>
                <a:effectLst/>
                <a:latin typeface="+mn-lt"/>
                <a:ea typeface="+mn-ea"/>
                <a:cs typeface="+mn-cs"/>
              </a:rPr>
              <a:t>which elements the design should</a:t>
            </a:r>
            <a:endParaRPr lang="en-US" dirty="0"/>
          </a:p>
          <a:p>
            <a:r>
              <a:rPr lang="en-US" sz="1200" b="0" i="0" kern="1200" dirty="0">
                <a:solidFill>
                  <a:schemeClr val="tx1"/>
                </a:solidFill>
                <a:effectLst/>
                <a:latin typeface="+mn-lt"/>
                <a:ea typeface="+mn-ea"/>
                <a:cs typeface="+mn-cs"/>
              </a:rPr>
              <a:t>incorporate.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central trade-off raised in many interviews that is very </a:t>
            </a:r>
            <a:r>
              <a:rPr lang="en-US" sz="1200" kern="1200" dirty="0">
                <a:solidFill>
                  <a:schemeClr val="tx1"/>
                </a:solidFill>
                <a:effectLst/>
                <a:latin typeface="+mn-lt"/>
                <a:ea typeface="+mn-ea"/>
                <a:cs typeface="+mn-cs"/>
              </a:rPr>
              <a:t>important for XAI is the idea of “simplicity versus complexity”</a:t>
            </a:r>
            <a:endParaRPr lang="en-US" dirty="0">
              <a:effectLst/>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Another often overlooked, practical concern informants raised is </a:t>
            </a:r>
            <a:r>
              <a:rPr lang="en-US" sz="1200" kern="1200" dirty="0">
                <a:solidFill>
                  <a:schemeClr val="tx1"/>
                </a:solidFill>
                <a:effectLst/>
                <a:latin typeface="+mn-lt"/>
                <a:ea typeface="+mn-ea"/>
                <a:cs typeface="+mn-cs"/>
              </a:rPr>
              <a:t>how much to explain and the contours surrounding that explanation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149</a:t>
            </a:fld>
            <a:endParaRPr lang="en-US"/>
          </a:p>
        </p:txBody>
      </p:sp>
    </p:spTree>
    <p:extLst>
      <p:ext uri="{BB962C8B-B14F-4D97-AF65-F5344CB8AC3E}">
        <p14:creationId xmlns:p14="http://schemas.microsoft.com/office/powerpoint/2010/main" val="30435211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 </a:t>
            </a:r>
            <a:r>
              <a:rPr lang="en-US" sz="1200" b="0" i="0" kern="1200" dirty="0">
                <a:solidFill>
                  <a:schemeClr val="tx1"/>
                </a:solidFill>
                <a:effectLst/>
                <a:latin typeface="+mn-lt"/>
                <a:ea typeface="+mn-ea"/>
                <a:cs typeface="+mn-cs"/>
              </a:rPr>
              <a:t>also uncovered some concerns that industry professionals deal with through their engagement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explainability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shown here in the green box.</a:t>
            </a:r>
          </a:p>
          <a:p>
            <a:endParaRPr lang="en-US" dirty="0">
              <a:effectLst/>
            </a:endParaRPr>
          </a:p>
          <a:p>
            <a:r>
              <a:rPr lang="en-US" sz="1200" b="0" i="0" kern="1200" dirty="0">
                <a:solidFill>
                  <a:schemeClr val="tx1"/>
                </a:solidFill>
                <a:effectLst/>
                <a:latin typeface="+mn-lt"/>
                <a:ea typeface="+mn-ea"/>
                <a:cs typeface="+mn-cs"/>
              </a:rPr>
              <a:t>• Balancing external stakeholders needs with their AI knowledge</a:t>
            </a:r>
            <a:endParaRPr lang="en-US" dirty="0"/>
          </a:p>
          <a:p>
            <a:r>
              <a:rPr lang="en-US" sz="1200" b="0" i="0" kern="1200" dirty="0">
                <a:solidFill>
                  <a:schemeClr val="tx1"/>
                </a:solidFill>
                <a:effectLst/>
                <a:latin typeface="+mn-lt"/>
                <a:ea typeface="+mn-ea"/>
                <a:cs typeface="+mn-cs"/>
              </a:rPr>
              <a:t>• Imbalances within teams internally</a:t>
            </a:r>
            <a:endParaRPr lang="en-US" dirty="0"/>
          </a:p>
          <a:p>
            <a:r>
              <a:rPr lang="en-US" sz="1200" b="0" i="0" kern="1200" dirty="0">
                <a:solidFill>
                  <a:schemeClr val="tx1"/>
                </a:solidFill>
                <a:effectLst/>
                <a:latin typeface="+mn-lt"/>
                <a:ea typeface="+mn-ea"/>
                <a:cs typeface="+mn-cs"/>
              </a:rPr>
              <a:t>• Simplicity versus complexity tradeoff in designing explanations</a:t>
            </a:r>
            <a:endParaRPr lang="en-US" dirty="0"/>
          </a:p>
          <a:p>
            <a:r>
              <a:rPr lang="en-US" sz="1200" b="0" i="0" kern="1200" dirty="0">
                <a:solidFill>
                  <a:schemeClr val="tx1"/>
                </a:solidFill>
                <a:effectLst/>
                <a:latin typeface="+mn-lt"/>
                <a:ea typeface="+mn-ea"/>
                <a:cs typeface="+mn-cs"/>
              </a:rPr>
              <a:t>• Concern about revealing too many details of proprietary models</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According to one AI/NLP researcher, AI knowledge </a:t>
            </a:r>
            <a:r>
              <a:rPr lang="en-US" sz="1200" kern="1200" dirty="0">
                <a:solidFill>
                  <a:schemeClr val="tx1"/>
                </a:solidFill>
                <a:effectLst/>
                <a:latin typeface="+mn-lt"/>
                <a:ea typeface="+mn-ea"/>
                <a:cs typeface="+mn-cs"/>
              </a:rPr>
              <a:t>gaps in team personnel elevate tensions between AI/ML researchers and other team members who might feel a “loss of control,” making the “support and maintenance of explainable models hard”</a:t>
            </a:r>
            <a:endParaRPr lang="en-US" dirty="0">
              <a:effectLst/>
            </a:endParaRPr>
          </a:p>
          <a:p>
            <a:br>
              <a:rPr lang="en-US" sz="120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designer described her struggle to understand </a:t>
            </a:r>
            <a:r>
              <a:rPr lang="en-US" sz="1200" kern="1200" dirty="0">
                <a:solidFill>
                  <a:schemeClr val="tx1"/>
                </a:solidFill>
                <a:latin typeface="+mn-lt"/>
                <a:ea typeface="+mn-ea"/>
                <a:cs typeface="+mn-cs"/>
              </a:rPr>
              <a:t>the linguistics and the disconnect she experienced from the AI model for which she was designing. “I don’t know how that works", she said while bringing up her challenges about </a:t>
            </a:r>
            <a:r>
              <a:rPr lang="en-US" sz="1200" kern="1200" dirty="0">
                <a:solidFill>
                  <a:schemeClr val="tx1"/>
                </a:solidFill>
                <a:effectLst/>
                <a:latin typeface="+mn-lt"/>
                <a:ea typeface="+mn-ea"/>
                <a:cs typeface="+mn-cs"/>
              </a:rPr>
              <a:t>which elements the design should</a:t>
            </a:r>
            <a:endParaRPr lang="en-US" dirty="0"/>
          </a:p>
          <a:p>
            <a:r>
              <a:rPr lang="en-US" sz="1200" b="0" i="0" kern="1200" dirty="0">
                <a:solidFill>
                  <a:schemeClr val="tx1"/>
                </a:solidFill>
                <a:effectLst/>
                <a:latin typeface="+mn-lt"/>
                <a:ea typeface="+mn-ea"/>
                <a:cs typeface="+mn-cs"/>
              </a:rPr>
              <a:t>incorporate.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central trade-off raised in many interviews that is very </a:t>
            </a:r>
            <a:r>
              <a:rPr lang="en-US" sz="1200" kern="1200" dirty="0">
                <a:solidFill>
                  <a:schemeClr val="tx1"/>
                </a:solidFill>
                <a:effectLst/>
                <a:latin typeface="+mn-lt"/>
                <a:ea typeface="+mn-ea"/>
                <a:cs typeface="+mn-cs"/>
              </a:rPr>
              <a:t>important for XAI is the idea of “simplicity versus complexity”</a:t>
            </a:r>
            <a:endParaRPr lang="en-US" dirty="0">
              <a:effectLst/>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Another often overlooked, practical concern informants raised is </a:t>
            </a:r>
            <a:r>
              <a:rPr lang="en-US" sz="1200" kern="1200" dirty="0">
                <a:solidFill>
                  <a:schemeClr val="tx1"/>
                </a:solidFill>
                <a:effectLst/>
                <a:latin typeface="+mn-lt"/>
                <a:ea typeface="+mn-ea"/>
                <a:cs typeface="+mn-cs"/>
              </a:rPr>
              <a:t>how much to explain and the contours surrounding that explanation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5D90323-60C4-9144-B0BA-1F9372A0BA79}" type="slidenum">
              <a:rPr lang="en-US" smtClean="0"/>
              <a:t>150</a:t>
            </a:fld>
            <a:endParaRPr lang="en-US"/>
          </a:p>
        </p:txBody>
      </p:sp>
    </p:spTree>
    <p:extLst>
      <p:ext uri="{BB962C8B-B14F-4D97-AF65-F5344CB8AC3E}">
        <p14:creationId xmlns:p14="http://schemas.microsoft.com/office/powerpoint/2010/main" val="23831085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tx1">
                  <a:lumMod val="95000"/>
                  <a:lumOff val="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tx1">
                  <a:lumMod val="95000"/>
                  <a:lumOff val="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95000"/>
                    <a:lumOff val="5000"/>
                  </a:schemeClr>
                </a:solidFill>
              </a:rPr>
              <a:t>In-depth study with end-users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lumMod val="95000"/>
                    <a:lumOff val="5000"/>
                  </a:schemeClr>
                </a:solidFill>
                <a:effectLst/>
                <a:latin typeface="+mn-lt"/>
                <a:ea typeface="+mn-ea"/>
                <a:cs typeface="+mn-cs"/>
              </a:rPr>
              <a:t>Paper:</a:t>
            </a:r>
            <a:endParaRPr lang="en-US" sz="1200" b="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First, explainable AI was characterized through the lens of AI and HCI researchers, data scientists, designers, technical strategists, product managers and </a:t>
            </a:r>
            <a:r>
              <a:rPr lang="en-US" sz="1200" b="1" i="1" kern="1200" dirty="0">
                <a:solidFill>
                  <a:schemeClr val="tx1"/>
                </a:solidFill>
                <a:effectLst/>
                <a:latin typeface="+mn-lt"/>
                <a:ea typeface="+mn-ea"/>
                <a:cs typeface="+mn-cs"/>
              </a:rPr>
              <a:t>did not reflect views of client end-users</a:t>
            </a:r>
            <a:r>
              <a:rPr lang="en-US" sz="1200" i="1" kern="1200" dirty="0">
                <a:solidFill>
                  <a:schemeClr val="tx1"/>
                </a:solidFill>
                <a:effectLst/>
                <a:latin typeface="+mn-lt"/>
                <a:ea typeface="+mn-ea"/>
                <a:cs typeface="+mn-cs"/>
              </a:rPr>
              <a:t>. Yet, we feel the broad roles included and a focused interview approach prompted our informants to retrospectively think about their interactions with clients. All our informants were working on projects at a single corporation and different results might emerge in other organizational settings. Deliberate efforts were made to recruit from diverse product offerings and locations. However, we hope that the work in this paper meaningfully propels forward human-centered research in space of XAI</a:t>
            </a:r>
          </a:p>
          <a:p>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95000"/>
                    <a:lumOff val="5000"/>
                  </a:schemeClr>
                </a:solidFill>
              </a:rPr>
              <a:t>Evaluation of model explanations</a:t>
            </a:r>
          </a:p>
          <a:p>
            <a:endParaRPr lang="en-US" i="1" dirty="0"/>
          </a:p>
        </p:txBody>
      </p:sp>
      <p:sp>
        <p:nvSpPr>
          <p:cNvPr id="4" name="Slide Number Placeholder 3"/>
          <p:cNvSpPr>
            <a:spLocks noGrp="1"/>
          </p:cNvSpPr>
          <p:nvPr>
            <p:ph type="sldNum" sz="quarter" idx="10"/>
          </p:nvPr>
        </p:nvSpPr>
        <p:spPr/>
        <p:txBody>
          <a:bodyPr/>
          <a:lstStyle/>
          <a:p>
            <a:fld id="{05D90323-60C4-9144-B0BA-1F9372A0BA79}" type="slidenum">
              <a:rPr lang="en-US" smtClean="0"/>
              <a:t>151</a:t>
            </a:fld>
            <a:endParaRPr lang="en-US"/>
          </a:p>
        </p:txBody>
      </p:sp>
    </p:spTree>
    <p:extLst>
      <p:ext uri="{BB962C8B-B14F-4D97-AF65-F5344CB8AC3E}">
        <p14:creationId xmlns:p14="http://schemas.microsoft.com/office/powerpoint/2010/main" val="41674411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tx1">
                  <a:lumMod val="95000"/>
                  <a:lumOff val="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tx1">
                  <a:lumMod val="95000"/>
                  <a:lumOff val="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95000"/>
                    <a:lumOff val="5000"/>
                  </a:schemeClr>
                </a:solidFill>
              </a:rPr>
              <a:t>In-depth study with end-users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lumMod val="95000"/>
                    <a:lumOff val="5000"/>
                  </a:schemeClr>
                </a:solidFill>
                <a:effectLst/>
                <a:latin typeface="+mn-lt"/>
                <a:ea typeface="+mn-ea"/>
                <a:cs typeface="+mn-cs"/>
              </a:rPr>
              <a:t>Paper:</a:t>
            </a:r>
            <a:endParaRPr lang="en-US" sz="1200" b="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First, explainable AI was characterized through the lens of AI and HCI researchers, data scientists, designers, technical strategists, product managers and </a:t>
            </a:r>
            <a:r>
              <a:rPr lang="en-US" sz="1200" b="1" i="1" kern="1200" dirty="0">
                <a:solidFill>
                  <a:schemeClr val="tx1"/>
                </a:solidFill>
                <a:effectLst/>
                <a:latin typeface="+mn-lt"/>
                <a:ea typeface="+mn-ea"/>
                <a:cs typeface="+mn-cs"/>
              </a:rPr>
              <a:t>did not reflect views of client end-users</a:t>
            </a:r>
            <a:r>
              <a:rPr lang="en-US" sz="1200" i="1" kern="1200" dirty="0">
                <a:solidFill>
                  <a:schemeClr val="tx1"/>
                </a:solidFill>
                <a:effectLst/>
                <a:latin typeface="+mn-lt"/>
                <a:ea typeface="+mn-ea"/>
                <a:cs typeface="+mn-cs"/>
              </a:rPr>
              <a:t>. Yet, we feel the broad roles included and a focused interview approach prompted our informants to retrospectively think about their interactions with clients. All our informants were working on projects at a single corporation and different results might emerge in other organizational settings. Deliberate efforts were made to recruit from diverse product offerings and locations. However, we hope that the work in this paper meaningfully propels forward human-centered research in space of XAI</a:t>
            </a:r>
          </a:p>
          <a:p>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95000"/>
                    <a:lumOff val="5000"/>
                  </a:schemeClr>
                </a:solidFill>
              </a:rPr>
              <a:t>Evaluation of model explanations</a:t>
            </a:r>
          </a:p>
          <a:p>
            <a:endParaRPr lang="en-US" i="1" dirty="0"/>
          </a:p>
        </p:txBody>
      </p:sp>
      <p:sp>
        <p:nvSpPr>
          <p:cNvPr id="4" name="Slide Number Placeholder 3"/>
          <p:cNvSpPr>
            <a:spLocks noGrp="1"/>
          </p:cNvSpPr>
          <p:nvPr>
            <p:ph type="sldNum" sz="quarter" idx="10"/>
          </p:nvPr>
        </p:nvSpPr>
        <p:spPr/>
        <p:txBody>
          <a:bodyPr/>
          <a:lstStyle/>
          <a:p>
            <a:fld id="{05D90323-60C4-9144-B0BA-1F9372A0BA79}" type="slidenum">
              <a:rPr lang="en-US" smtClean="0"/>
              <a:t>152</a:t>
            </a:fld>
            <a:endParaRPr lang="en-US"/>
          </a:p>
        </p:txBody>
      </p:sp>
    </p:spTree>
    <p:extLst>
      <p:ext uri="{BB962C8B-B14F-4D97-AF65-F5344CB8AC3E}">
        <p14:creationId xmlns:p14="http://schemas.microsoft.com/office/powerpoint/2010/main" val="23966495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tx1">
                  <a:lumMod val="95000"/>
                  <a:lumOff val="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tx1">
                  <a:lumMod val="95000"/>
                  <a:lumOff val="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95000"/>
                    <a:lumOff val="5000"/>
                  </a:schemeClr>
                </a:solidFill>
              </a:rPr>
              <a:t>In-depth study with end-users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lumMod val="95000"/>
                    <a:lumOff val="5000"/>
                  </a:schemeClr>
                </a:solidFill>
                <a:effectLst/>
                <a:latin typeface="+mn-lt"/>
                <a:ea typeface="+mn-ea"/>
                <a:cs typeface="+mn-cs"/>
              </a:rPr>
              <a:t>Paper:</a:t>
            </a:r>
            <a:endParaRPr lang="en-US" sz="1200" b="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First, explainable AI was characterized through the lens of AI and HCI researchers, data scientists, designers, technical strategists, product managers and </a:t>
            </a:r>
            <a:r>
              <a:rPr lang="en-US" sz="1200" b="1" i="1" kern="1200" dirty="0">
                <a:solidFill>
                  <a:schemeClr val="tx1"/>
                </a:solidFill>
                <a:effectLst/>
                <a:latin typeface="+mn-lt"/>
                <a:ea typeface="+mn-ea"/>
                <a:cs typeface="+mn-cs"/>
              </a:rPr>
              <a:t>did not reflect views of client end-users</a:t>
            </a:r>
            <a:r>
              <a:rPr lang="en-US" sz="1200" i="1" kern="1200" dirty="0">
                <a:solidFill>
                  <a:schemeClr val="tx1"/>
                </a:solidFill>
                <a:effectLst/>
                <a:latin typeface="+mn-lt"/>
                <a:ea typeface="+mn-ea"/>
                <a:cs typeface="+mn-cs"/>
              </a:rPr>
              <a:t>. Yet, we feel the broad roles included and a focused interview approach prompted our informants to retrospectively think about their interactions with clients. All our informants were working on projects at a single corporation and different results might emerge in other organizational settings. Deliberate efforts were made to recruit from diverse product offerings and locations. However, we hope that the work in this paper meaningfully propels forward human-centered research in space of XAI</a:t>
            </a:r>
          </a:p>
          <a:p>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95000"/>
                    <a:lumOff val="5000"/>
                  </a:schemeClr>
                </a:solidFill>
              </a:rPr>
              <a:t>Evaluation of model explanations</a:t>
            </a:r>
          </a:p>
          <a:p>
            <a:endParaRPr lang="en-US" i="1" dirty="0"/>
          </a:p>
        </p:txBody>
      </p:sp>
      <p:sp>
        <p:nvSpPr>
          <p:cNvPr id="4" name="Slide Number Placeholder 3"/>
          <p:cNvSpPr>
            <a:spLocks noGrp="1"/>
          </p:cNvSpPr>
          <p:nvPr>
            <p:ph type="sldNum" sz="quarter" idx="10"/>
          </p:nvPr>
        </p:nvSpPr>
        <p:spPr/>
        <p:txBody>
          <a:bodyPr/>
          <a:lstStyle/>
          <a:p>
            <a:fld id="{05D90323-60C4-9144-B0BA-1F9372A0BA79}" type="slidenum">
              <a:rPr lang="en-US" smtClean="0"/>
              <a:t>153</a:t>
            </a:fld>
            <a:endParaRPr lang="en-US"/>
          </a:p>
        </p:txBody>
      </p:sp>
    </p:spTree>
    <p:extLst>
      <p:ext uri="{BB962C8B-B14F-4D97-AF65-F5344CB8AC3E}">
        <p14:creationId xmlns:p14="http://schemas.microsoft.com/office/powerpoint/2010/main" val="2844563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Federal Trade Commission has recently published a guideline on using artificial intelligence and algorithms. </a:t>
            </a:r>
            <a:br>
              <a:rPr lang="en-US" dirty="0"/>
            </a:br>
            <a:br>
              <a:rPr lang="en-US" dirty="0"/>
            </a:br>
            <a:r>
              <a:rPr lang="en-US" dirty="0"/>
              <a:t>Let’s highlights a few of the key requirements here:</a:t>
            </a:r>
          </a:p>
          <a:p>
            <a:endParaRPr lang="en-US" dirty="0"/>
          </a:p>
          <a:p>
            <a:r>
              <a:rPr lang="en-US" dirty="0"/>
              <a:t>1. If you deny consumer something of value based on algorithmic decision–making, explain why. </a:t>
            </a:r>
          </a:p>
          <a:p>
            <a:r>
              <a:rPr lang="en-US" dirty="0"/>
              <a:t>2. If you use algorithm to assign risk scores to consumers, also disclose the key factors that affected the score, rank ordered for importance. </a:t>
            </a:r>
          </a:p>
          <a:p>
            <a:r>
              <a:rPr lang="en-US" dirty="0"/>
              <a:t>3. If you might change the terms of a deal based on automated tools, make sure to tell consumers. </a:t>
            </a:r>
            <a:br>
              <a:rPr lang="en-US" dirty="0"/>
            </a:br>
            <a:br>
              <a:rPr lang="en-US" dirty="0"/>
            </a:br>
            <a:r>
              <a:rPr lang="en-US" dirty="0"/>
              <a:t>As you can see, </a:t>
            </a:r>
            <a:r>
              <a:rPr lang="en-US" dirty="0" err="1"/>
              <a:t>explainability</a:t>
            </a:r>
            <a:r>
              <a:rPr lang="en-US" dirty="0"/>
              <a:t> is not just a nice-to-have feature but mandatory by regulations. </a:t>
            </a:r>
          </a:p>
        </p:txBody>
      </p:sp>
      <p:sp>
        <p:nvSpPr>
          <p:cNvPr id="4" name="Slide Number Placeholder 3"/>
          <p:cNvSpPr>
            <a:spLocks noGrp="1"/>
          </p:cNvSpPr>
          <p:nvPr>
            <p:ph type="sldNum" sz="quarter" idx="5"/>
          </p:nvPr>
        </p:nvSpPr>
        <p:spPr/>
        <p:txBody>
          <a:bodyPr/>
          <a:lstStyle/>
          <a:p>
            <a:fld id="{05D90323-60C4-9144-B0BA-1F9372A0BA79}" type="slidenum">
              <a:rPr lang="en-US" smtClean="0"/>
              <a:t>15</a:t>
            </a:fld>
            <a:endParaRPr lang="en-US"/>
          </a:p>
        </p:txBody>
      </p:sp>
    </p:spTree>
    <p:extLst>
      <p:ext uri="{BB962C8B-B14F-4D97-AF65-F5344CB8AC3E}">
        <p14:creationId xmlns:p14="http://schemas.microsoft.com/office/powerpoint/2010/main" val="35703427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154</a:t>
            </a:fld>
            <a:endParaRPr lang="en-US"/>
          </a:p>
        </p:txBody>
      </p:sp>
    </p:spTree>
    <p:extLst>
      <p:ext uri="{BB962C8B-B14F-4D97-AF65-F5344CB8AC3E}">
        <p14:creationId xmlns:p14="http://schemas.microsoft.com/office/powerpoint/2010/main" val="297367735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all of us agree that AI has become an important part of our daily lives, and therefore </a:t>
            </a:r>
            <a:r>
              <a:rPr lang="en-US" dirty="0" err="1"/>
              <a:t>explainability</a:t>
            </a:r>
            <a:r>
              <a:rPr lang="en-US" dirty="0"/>
              <a:t> is becoming increasingly important. It is an emerging research topic in academia and also an important requirement for many real-world AI applications.  </a:t>
            </a:r>
          </a:p>
          <a:p>
            <a:endParaRPr lang="en-US" dirty="0"/>
          </a:p>
          <a:p>
            <a:r>
              <a:rPr lang="en-US" dirty="0"/>
              <a:t>At the same time, we need to realize that XAI for NLP is still at its early stage, and there are many gaps and limitations need to be addressed.</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155</a:t>
            </a:fld>
            <a:endParaRPr lang="en-US"/>
          </a:p>
        </p:txBody>
      </p:sp>
    </p:spTree>
    <p:extLst>
      <p:ext uri="{BB962C8B-B14F-4D97-AF65-F5344CB8AC3E}">
        <p14:creationId xmlns:p14="http://schemas.microsoft.com/office/powerpoint/2010/main" val="27982513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surprising that this field lacks standardized terminology given that it is still at the early stage. </a:t>
            </a:r>
          </a:p>
          <a:p>
            <a:endParaRPr lang="en-US" dirty="0"/>
          </a:p>
          <a:p>
            <a:r>
              <a:rPr lang="en-US" dirty="0"/>
              <a:t>Having a unified terminology is very important for the field</a:t>
            </a:r>
          </a:p>
          <a:p>
            <a:endParaRPr lang="en-US" dirty="0"/>
          </a:p>
          <a:p>
            <a:r>
              <a:rPr lang="en-US" dirty="0"/>
              <a:t>when people talk about different concepts using the same term or when people use the same term but actually mean different concepts, it would cause a lot of confusions and really hinder the development of the field. We made an attempt to define the terminology that we think they are appropriate, but we need the help from the whole community.</a:t>
            </a:r>
          </a:p>
          <a:p>
            <a:endParaRPr lang="en-US" dirty="0"/>
          </a:p>
          <a:p>
            <a:r>
              <a:rPr lang="en-US" dirty="0"/>
              <a:t>This is actually not just a challenge it is a requirement for the whole community.</a:t>
            </a:r>
          </a:p>
        </p:txBody>
      </p:sp>
      <p:sp>
        <p:nvSpPr>
          <p:cNvPr id="4" name="Slide Number Placeholder 3"/>
          <p:cNvSpPr>
            <a:spLocks noGrp="1"/>
          </p:cNvSpPr>
          <p:nvPr>
            <p:ph type="sldNum" sz="quarter" idx="5"/>
          </p:nvPr>
        </p:nvSpPr>
        <p:spPr/>
        <p:txBody>
          <a:bodyPr/>
          <a:lstStyle/>
          <a:p>
            <a:fld id="{05D90323-60C4-9144-B0BA-1F9372A0BA79}" type="slidenum">
              <a:rPr lang="en-US" smtClean="0"/>
              <a:t>156</a:t>
            </a:fld>
            <a:endParaRPr lang="en-US"/>
          </a:p>
        </p:txBody>
      </p:sp>
    </p:spTree>
    <p:extLst>
      <p:ext uri="{BB962C8B-B14F-4D97-AF65-F5344CB8AC3E}">
        <p14:creationId xmlns:p14="http://schemas.microsoft.com/office/powerpoint/2010/main" val="136210276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challenge is that, when designing explainable AI solutions, many people have the stereotype that we have to sacrifice accuracy for </a:t>
            </a:r>
            <a:r>
              <a:rPr lang="en-US" dirty="0" err="1"/>
              <a:t>explainability</a:t>
            </a:r>
            <a:r>
              <a:rPr lang="en-US" dirty="0"/>
              <a:t>. For example, we observed that a lot of work chose to first learn a complicate black-box model, such as deep neural nets, and then use surrogate model to provide explanations, however, as we discussed in the second part of this tutorial, surrogate model suffers logic fidelity issue, that is,  often times it either uses a much simpler model to explain the prediction made by a much complex model, or the surrogate model uses a completely different reasoning logic to make the predictions, in this case, can you really trust the explanation generated by a the surrogate model? </a:t>
            </a:r>
          </a:p>
          <a:p>
            <a:endParaRPr lang="en-US" dirty="0"/>
          </a:p>
          <a:p>
            <a:r>
              <a:rPr lang="en-US" dirty="0"/>
              <a:t>The reality is that, in spite of that, people still uses surrogate model, because they have the stereotype that we have to sacrifice accuracy for </a:t>
            </a:r>
            <a:r>
              <a:rPr lang="en-US" dirty="0" err="1"/>
              <a:t>explainability</a:t>
            </a:r>
            <a:r>
              <a:rPr lang="en-US" dirty="0"/>
              <a:t>, and are not willing to design self-explaining methods. </a:t>
            </a:r>
          </a:p>
          <a:p>
            <a:endParaRPr lang="en-US" dirty="0"/>
          </a:p>
          <a:p>
            <a:r>
              <a:rPr lang="en-US" dirty="0"/>
              <a:t>Our argument is that it is not true  </a:t>
            </a:r>
          </a:p>
          <a:p>
            <a:r>
              <a:rPr lang="en-US" sz="1200" b="0" i="0" kern="1200" dirty="0">
                <a:solidFill>
                  <a:schemeClr val="tx1"/>
                </a:solidFill>
                <a:effectLst/>
                <a:latin typeface="+mn-lt"/>
                <a:ea typeface="+mn-ea"/>
                <a:cs typeface="+mn-cs"/>
              </a:rPr>
              <a:t>As argued by the The Book of Why", the question of why, the cause and effect, can never be answered from data alone. In order to build models that are both highly accurate and highly explainable, we need to rethink new ways to fuse learning and reasoning. </a:t>
            </a:r>
            <a:r>
              <a:rPr lang="en-US" dirty="0"/>
              <a:t>With the advances of the </a:t>
            </a:r>
            <a:r>
              <a:rPr lang="en-US" dirty="0" err="1"/>
              <a:t>explainability</a:t>
            </a:r>
            <a:r>
              <a:rPr lang="en-US" dirty="0"/>
              <a:t> research, there are many promising ways to directly produce self-explaining models that achieve near state-of-the-art or state-of-the-art results.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We mentioned a few in the second part, such as some </a:t>
            </a:r>
            <a:r>
              <a:rPr lang="en-US" dirty="0" err="1"/>
              <a:t>explainability</a:t>
            </a:r>
            <a:r>
              <a:rPr lang="en-US" dirty="0"/>
              <a:t>-aware architecture design, and there are also some new ideas such as neural-symbolic AI.  We hope there will be more research on this direction in the future</a:t>
            </a:r>
          </a:p>
        </p:txBody>
      </p:sp>
      <p:sp>
        <p:nvSpPr>
          <p:cNvPr id="4" name="Slide Number Placeholder 3"/>
          <p:cNvSpPr>
            <a:spLocks noGrp="1"/>
          </p:cNvSpPr>
          <p:nvPr>
            <p:ph type="sldNum" sz="quarter" idx="5"/>
          </p:nvPr>
        </p:nvSpPr>
        <p:spPr/>
        <p:txBody>
          <a:bodyPr/>
          <a:lstStyle/>
          <a:p>
            <a:fld id="{05D90323-60C4-9144-B0BA-1F9372A0BA79}" type="slidenum">
              <a:rPr lang="en-US" smtClean="0"/>
              <a:t>157</a:t>
            </a:fld>
            <a:endParaRPr lang="en-US"/>
          </a:p>
        </p:txBody>
      </p:sp>
    </p:spTree>
    <p:extLst>
      <p:ext uri="{BB962C8B-B14F-4D97-AF65-F5344CB8AC3E}">
        <p14:creationId xmlns:p14="http://schemas.microsoft.com/office/powerpoint/2010/main" val="14117564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challenge is that </a:t>
            </a:r>
            <a:r>
              <a:rPr lang="en-US" dirty="0" err="1"/>
              <a:t>explainability</a:t>
            </a:r>
            <a:r>
              <a:rPr lang="en-US" dirty="0"/>
              <a:t> needs to take into account different stakeholders. </a:t>
            </a:r>
          </a:p>
          <a:p>
            <a:endParaRPr lang="en-US" dirty="0"/>
          </a:p>
          <a:p>
            <a:r>
              <a:rPr lang="en-US" dirty="0"/>
              <a:t>We have shown this chart in part 3, we would like to show it again emphasizing that explanation is stakeholder-oriented. Different stakeholders have different expectations for the explanations and different skills and knowledge to consume explanations. </a:t>
            </a:r>
          </a:p>
          <a:p>
            <a:endParaRPr lang="en-US" dirty="0"/>
          </a:p>
          <a:p>
            <a:r>
              <a:rPr lang="en-US" dirty="0"/>
              <a:t>Knowing the target stakeholders beforehand so as to appropriately design the explainable model is very important  for the overall success of the whole </a:t>
            </a:r>
            <a:r>
              <a:rPr lang="en-US" dirty="0" err="1"/>
              <a:t>explainability</a:t>
            </a:r>
            <a:r>
              <a:rPr lang="en-US" dirty="0"/>
              <a:t> solution.</a:t>
            </a:r>
          </a:p>
        </p:txBody>
      </p:sp>
      <p:sp>
        <p:nvSpPr>
          <p:cNvPr id="4" name="Slide Number Placeholder 3"/>
          <p:cNvSpPr>
            <a:spLocks noGrp="1"/>
          </p:cNvSpPr>
          <p:nvPr>
            <p:ph type="sldNum" sz="quarter" idx="5"/>
          </p:nvPr>
        </p:nvSpPr>
        <p:spPr/>
        <p:txBody>
          <a:bodyPr/>
          <a:lstStyle/>
          <a:p>
            <a:fld id="{05D90323-60C4-9144-B0BA-1F9372A0BA79}" type="slidenum">
              <a:rPr lang="en-US" smtClean="0"/>
              <a:t>158</a:t>
            </a:fld>
            <a:endParaRPr lang="en-US"/>
          </a:p>
        </p:txBody>
      </p:sp>
    </p:spTree>
    <p:extLst>
      <p:ext uri="{BB962C8B-B14F-4D97-AF65-F5344CB8AC3E}">
        <p14:creationId xmlns:p14="http://schemas.microsoft.com/office/powerpoint/2010/main" val="392475475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specific, let’s consider a concrete example. Here we need to provide explanation for a classification task in legal domain. </a:t>
            </a:r>
          </a:p>
          <a:p>
            <a:endParaRPr lang="en-US" dirty="0"/>
          </a:p>
          <a:p>
            <a:r>
              <a:rPr lang="en-US" dirty="0"/>
              <a:t>Assume that we have two stakeholders, an AI engineer and a legal professional who doesn’t know computer science. </a:t>
            </a:r>
          </a:p>
          <a:p>
            <a:endParaRPr lang="en-US" dirty="0"/>
          </a:p>
          <a:p>
            <a:r>
              <a:rPr lang="en-US" dirty="0"/>
              <a:t>When providing explanation for the reason that why the highlighted sentence has label risky, for AI engineers who has been trained to understand technical language such as the rule shown here, he would probably be happy about the way that the explanation is presented, which gives him all the information to understand the result and possibly debug the algorithm. </a:t>
            </a:r>
          </a:p>
          <a:p>
            <a:endParaRPr lang="en-US" dirty="0"/>
          </a:p>
          <a:p>
            <a:r>
              <a:rPr lang="en-US" dirty="0"/>
              <a:t>However, the same presentation of the explanation may not make sense to the legal professionals, who probably can’t understand the rule or may expect more detailed information such as the explanations in the second callout balloon. </a:t>
            </a:r>
          </a:p>
          <a:p>
            <a:endParaRPr lang="en-US" dirty="0"/>
          </a:p>
          <a:p>
            <a:r>
              <a:rPr lang="en-US" dirty="0"/>
              <a:t>From our literature review, none of the papers considers different stakeholders, and this is clearly a gap but also an opportunity for future work</a:t>
            </a:r>
          </a:p>
        </p:txBody>
      </p:sp>
      <p:sp>
        <p:nvSpPr>
          <p:cNvPr id="4" name="Slide Number Placeholder 3"/>
          <p:cNvSpPr>
            <a:spLocks noGrp="1"/>
          </p:cNvSpPr>
          <p:nvPr>
            <p:ph type="sldNum" sz="quarter" idx="5"/>
          </p:nvPr>
        </p:nvSpPr>
        <p:spPr/>
        <p:txBody>
          <a:bodyPr/>
          <a:lstStyle/>
          <a:p>
            <a:fld id="{05D90323-60C4-9144-B0BA-1F9372A0BA79}" type="slidenum">
              <a:rPr lang="en-US" smtClean="0"/>
              <a:t>159</a:t>
            </a:fld>
            <a:endParaRPr lang="en-US"/>
          </a:p>
        </p:txBody>
      </p:sp>
    </p:spTree>
    <p:extLst>
      <p:ext uri="{BB962C8B-B14F-4D97-AF65-F5344CB8AC3E}">
        <p14:creationId xmlns:p14="http://schemas.microsoft.com/office/powerpoint/2010/main" val="7326220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challenge is that we need more well-established evaluation methodology and metrics for </a:t>
            </a:r>
            <a:r>
              <a:rPr lang="en-US" dirty="0" err="1"/>
              <a:t>explainability</a:t>
            </a:r>
            <a:r>
              <a:rPr lang="en-US" dirty="0"/>
              <a:t> evaluation. </a:t>
            </a:r>
          </a:p>
          <a:p>
            <a:endParaRPr lang="en-US" dirty="0"/>
          </a:p>
          <a:p>
            <a:r>
              <a:rPr lang="en-US" dirty="0"/>
              <a:t>In the second part, we mentioned that most of the papers we identified do not have any formal evaluation, which is clearly a gap. We talked about the trust evaluation, an idea borrowed from computer vision and a well-established evaluation methodology, but that’s not enough, we need more evaluation methodologies that, ideally, takes into account different types of stakeholders.</a:t>
            </a:r>
          </a:p>
          <a:p>
            <a:endParaRPr lang="en-US" dirty="0"/>
          </a:p>
          <a:p>
            <a:r>
              <a:rPr lang="en-US" dirty="0"/>
              <a:t>In addition to evaluating the intuitiveness and quality of generated explanations, we also need metrics that measure two other important aspects, that is, coverage of the prediction and fidelity. </a:t>
            </a:r>
          </a:p>
          <a:p>
            <a:endParaRPr lang="en-US" dirty="0"/>
          </a:p>
          <a:p>
            <a:r>
              <a:rPr lang="en-US" dirty="0"/>
              <a:t>Again, both the new methodologies and metrics should take into account different stakeholders.</a:t>
            </a:r>
          </a:p>
        </p:txBody>
      </p:sp>
      <p:sp>
        <p:nvSpPr>
          <p:cNvPr id="4" name="Slide Number Placeholder 3"/>
          <p:cNvSpPr>
            <a:spLocks noGrp="1"/>
          </p:cNvSpPr>
          <p:nvPr>
            <p:ph type="sldNum" sz="quarter" idx="5"/>
          </p:nvPr>
        </p:nvSpPr>
        <p:spPr/>
        <p:txBody>
          <a:bodyPr/>
          <a:lstStyle/>
          <a:p>
            <a:fld id="{05D90323-60C4-9144-B0BA-1F9372A0BA79}" type="slidenum">
              <a:rPr lang="en-US" smtClean="0"/>
              <a:t>160</a:t>
            </a:fld>
            <a:endParaRPr lang="en-US"/>
          </a:p>
        </p:txBody>
      </p:sp>
    </p:spTree>
    <p:extLst>
      <p:ext uri="{BB962C8B-B14F-4D97-AF65-F5344CB8AC3E}">
        <p14:creationId xmlns:p14="http://schemas.microsoft.com/office/powerpoint/2010/main" val="207170825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complete the tutorial, our last comment is that </a:t>
            </a:r>
            <a:r>
              <a:rPr lang="en-US" dirty="0" err="1"/>
              <a:t>explainability</a:t>
            </a:r>
            <a:r>
              <a:rPr lang="en-US" dirty="0"/>
              <a:t> research for NLP is an </a:t>
            </a:r>
          </a:p>
          <a:p>
            <a:r>
              <a:rPr lang="en-US" dirty="0"/>
              <a:t>inter-</a:t>
            </a:r>
            <a:r>
              <a:rPr lang="en-US" dirty="0" err="1"/>
              <a:t>disci</a:t>
            </a:r>
            <a:r>
              <a:rPr lang="en-US" dirty="0"/>
              <a:t>-p-</a:t>
            </a:r>
            <a:r>
              <a:rPr lang="en-US" dirty="0" err="1"/>
              <a:t>linary</a:t>
            </a:r>
            <a:r>
              <a:rPr lang="en-US" dirty="0"/>
              <a:t> topic that is at the intersection of computational linguistics, machine learning, and human computer interaction. </a:t>
            </a:r>
          </a:p>
          <a:p>
            <a:endParaRPr lang="en-US" dirty="0"/>
          </a:p>
          <a:p>
            <a:r>
              <a:rPr lang="en-US" dirty="0"/>
              <a:t>Here we quoted two comments from reviews that we received when we propose this tutorial,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a:t>
            </a:r>
            <a:r>
              <a:rPr lang="en-US" dirty="0" err="1"/>
              <a:t>reviwer</a:t>
            </a:r>
            <a:r>
              <a:rPr lang="en-US" dirty="0"/>
              <a:t> said that </a:t>
            </a:r>
            <a:r>
              <a:rPr lang="en-US" sz="1200" i="1" kern="1200" dirty="0">
                <a:solidFill>
                  <a:schemeClr val="tx1"/>
                </a:solidFill>
                <a:latin typeface="+mn-lt"/>
                <a:ea typeface="+mn-ea"/>
                <a:cs typeface="+mn-cs"/>
              </a:rPr>
              <a:t>This tutorial is on a hot area in NLP and takes an innovative approach </a:t>
            </a:r>
            <a:r>
              <a:rPr lang="en-US" sz="1200" b="1" i="1" kern="1200" dirty="0">
                <a:solidFill>
                  <a:srgbClr val="C00000"/>
                </a:solidFill>
                <a:latin typeface="+mn-lt"/>
                <a:ea typeface="+mn-ea"/>
                <a:cs typeface="+mn-cs"/>
              </a:rPr>
              <a:t>by weaving in not only core technical research</a:t>
            </a:r>
            <a:r>
              <a:rPr lang="en-US" sz="1200" i="1" kern="1200" dirty="0">
                <a:solidFill>
                  <a:schemeClr val="tx1"/>
                </a:solidFill>
                <a:latin typeface="+mn-lt"/>
                <a:ea typeface="+mn-ea"/>
                <a:cs typeface="+mn-cs"/>
              </a:rPr>
              <a:t> </a:t>
            </a:r>
            <a:r>
              <a:rPr lang="en-US" sz="1200" b="1" i="1" kern="1200" dirty="0">
                <a:solidFill>
                  <a:srgbClr val="C00000"/>
                </a:solidFill>
                <a:latin typeface="+mn-lt"/>
                <a:ea typeface="+mn-ea"/>
                <a:cs typeface="+mn-cs"/>
              </a:rPr>
              <a:t>but also user-oriented research</a:t>
            </a:r>
            <a:r>
              <a:rPr lang="en-US" sz="1200" i="1" kern="120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And the other reviewer said that </a:t>
            </a:r>
            <a:r>
              <a:rPr lang="en-US" sz="1200" b="1" i="1" kern="1200" dirty="0">
                <a:solidFill>
                  <a:srgbClr val="C00000"/>
                </a:solidFill>
                <a:latin typeface="+mn-lt"/>
                <a:ea typeface="+mn-ea"/>
                <a:cs typeface="+mn-cs"/>
              </a:rPr>
              <a:t>I really appreciate the range of perspectives (social sciences, HCI, and NLP) </a:t>
            </a:r>
            <a:r>
              <a:rPr lang="en-US" sz="1200" i="1" kern="1200" dirty="0">
                <a:solidFill>
                  <a:schemeClr val="tx1"/>
                </a:solidFill>
                <a:latin typeface="+mn-lt"/>
                <a:ea typeface="+mn-ea"/>
                <a:cs typeface="+mn-cs"/>
              </a:rPr>
              <a:t>represented among the presenters of this tutorial.” </a:t>
            </a:r>
            <a:endParaRPr lang="en-US" dirty="0"/>
          </a:p>
          <a:p>
            <a:endParaRPr lang="en-US" dirty="0"/>
          </a:p>
          <a:p>
            <a:r>
              <a:rPr lang="en-US" dirty="0"/>
              <a:t>we can clearly see that NLP people really appreciate the idea of brining NLP and HCI people together, and we believe the NLP community and HCI community can work closer in the future to get the low-hanging fruit. </a:t>
            </a:r>
          </a:p>
        </p:txBody>
      </p:sp>
      <p:sp>
        <p:nvSpPr>
          <p:cNvPr id="4" name="Slide Number Placeholder 3"/>
          <p:cNvSpPr>
            <a:spLocks noGrp="1"/>
          </p:cNvSpPr>
          <p:nvPr>
            <p:ph type="sldNum" sz="quarter" idx="5"/>
          </p:nvPr>
        </p:nvSpPr>
        <p:spPr/>
        <p:txBody>
          <a:bodyPr/>
          <a:lstStyle/>
          <a:p>
            <a:fld id="{05D90323-60C4-9144-B0BA-1F9372A0BA79}" type="slidenum">
              <a:rPr lang="en-US" smtClean="0"/>
              <a:t>161</a:t>
            </a:fld>
            <a:endParaRPr lang="en-US"/>
          </a:p>
        </p:txBody>
      </p:sp>
    </p:spTree>
    <p:extLst>
      <p:ext uri="{BB962C8B-B14F-4D97-AF65-F5344CB8AC3E}">
        <p14:creationId xmlns:p14="http://schemas.microsoft.com/office/powerpoint/2010/main" val="24442790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close our tutorial, we would like to thank you for staying with us for this 3.5 hour journey and your valuable comments and feedback. </a:t>
            </a:r>
          </a:p>
          <a:p>
            <a:endParaRPr lang="en-US" dirty="0"/>
          </a:p>
          <a:p>
            <a:r>
              <a:rPr lang="en-US" dirty="0"/>
              <a:t>We would like to let you know that we have a survey paper to be presented at AACL 2020, and the session information is listed here, we welcome you to attend that session.</a:t>
            </a:r>
          </a:p>
          <a:p>
            <a:endParaRPr lang="en-US" dirty="0"/>
          </a:p>
          <a:p>
            <a:r>
              <a:rPr lang="en-US" dirty="0"/>
              <a:t>Finally, a few words about our team. We are an NLP research team at IBM Research – Almaden, our work focuses on NLP, database, machine learning, explainable AI, HCI and etc. </a:t>
            </a:r>
          </a:p>
          <a:p>
            <a:endParaRPr lang="en-US" dirty="0"/>
          </a:p>
          <a:p>
            <a:r>
              <a:rPr lang="en-US" dirty="0"/>
              <a:t>If you are interested in our work or are interested in future collaborations, please visit our website or simply drop us an email.</a:t>
            </a:r>
          </a:p>
          <a:p>
            <a:endParaRPr lang="en-US" dirty="0"/>
          </a:p>
          <a:p>
            <a:r>
              <a:rPr lang="en-US" dirty="0"/>
              <a:t>Thank you again for attending our tutorial. </a:t>
            </a:r>
          </a:p>
        </p:txBody>
      </p:sp>
      <p:sp>
        <p:nvSpPr>
          <p:cNvPr id="4" name="Slide Number Placeholder 3"/>
          <p:cNvSpPr>
            <a:spLocks noGrp="1"/>
          </p:cNvSpPr>
          <p:nvPr>
            <p:ph type="sldNum" sz="quarter" idx="5"/>
          </p:nvPr>
        </p:nvSpPr>
        <p:spPr/>
        <p:txBody>
          <a:bodyPr/>
          <a:lstStyle/>
          <a:p>
            <a:fld id="{05D90323-60C4-9144-B0BA-1F9372A0BA79}" type="slidenum">
              <a:rPr lang="en-US" smtClean="0"/>
              <a:t>162</a:t>
            </a:fld>
            <a:endParaRPr lang="en-US"/>
          </a:p>
        </p:txBody>
      </p:sp>
    </p:spTree>
    <p:extLst>
      <p:ext uri="{BB962C8B-B14F-4D97-AF65-F5344CB8AC3E}">
        <p14:creationId xmlns:p14="http://schemas.microsoft.com/office/powerpoint/2010/main" val="895506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need of </a:t>
            </a:r>
            <a:r>
              <a:rPr lang="en-US" b="0" dirty="0" err="1"/>
              <a:t>explainability</a:t>
            </a:r>
            <a:r>
              <a:rPr lang="en-US" b="0" dirty="0"/>
              <a:t> is mainly related to the quality of data. </a:t>
            </a:r>
          </a:p>
          <a:p>
            <a:endParaRPr lang="en-US" b="0" dirty="0"/>
          </a:p>
          <a:p>
            <a:r>
              <a:rPr lang="en-US" b="0" dirty="0"/>
              <a:t>A specific quality problem of increasing concern is data bias. </a:t>
            </a:r>
            <a:br>
              <a:rPr lang="en-US" b="0" dirty="0"/>
            </a:br>
            <a:br>
              <a:rPr lang="en-US" b="0" dirty="0"/>
            </a:br>
            <a:r>
              <a:rPr lang="en-US" b="0" dirty="0"/>
              <a:t>Datasets may contain significant bias. To make it worse, models can further amplify existing bias. </a:t>
            </a:r>
          </a:p>
          <a:p>
            <a:endParaRPr lang="en-US" b="0" dirty="0"/>
          </a:p>
          <a:p>
            <a:r>
              <a:rPr lang="en-US" b="0" dirty="0"/>
              <a:t>For instance, in a 2017 EMNLP paper, the authors have shown that while the original training data is biased in the sense that only 1/3 of the agent role in cooking images are man; the trained model predicts only 16% of the agent roles in cooking images are man. </a:t>
            </a:r>
          </a:p>
        </p:txBody>
      </p:sp>
      <p:sp>
        <p:nvSpPr>
          <p:cNvPr id="4" name="Slide Number Placeholder 3"/>
          <p:cNvSpPr>
            <a:spLocks noGrp="1"/>
          </p:cNvSpPr>
          <p:nvPr>
            <p:ph type="sldNum" sz="quarter" idx="5"/>
          </p:nvPr>
        </p:nvSpPr>
        <p:spPr/>
        <p:txBody>
          <a:bodyPr/>
          <a:lstStyle/>
          <a:p>
            <a:fld id="{05D90323-60C4-9144-B0BA-1F9372A0BA79}" type="slidenum">
              <a:rPr lang="en-US" smtClean="0"/>
              <a:t>16</a:t>
            </a:fld>
            <a:endParaRPr lang="en-US"/>
          </a:p>
        </p:txBody>
      </p:sp>
    </p:spTree>
    <p:extLst>
      <p:ext uri="{BB962C8B-B14F-4D97-AF65-F5344CB8AC3E}">
        <p14:creationId xmlns:p14="http://schemas.microsoft.com/office/powerpoint/2010/main" val="3964381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such, it is important to explicitly capture measure to drive the creation of better and more inclusive algorithms. </a:t>
            </a:r>
            <a:br>
              <a:rPr lang="en-US" dirty="0"/>
            </a:br>
            <a:br>
              <a:rPr lang="en-US" dirty="0"/>
            </a:br>
            <a:r>
              <a:rPr lang="en-US" dirty="0"/>
              <a:t>There are quite a bit work in the area such as dataset nutrition label and data statement, all seek to capture key aspect of each dataset. </a:t>
            </a:r>
          </a:p>
        </p:txBody>
      </p:sp>
      <p:sp>
        <p:nvSpPr>
          <p:cNvPr id="4" name="Slide Number Placeholder 3"/>
          <p:cNvSpPr>
            <a:spLocks noGrp="1"/>
          </p:cNvSpPr>
          <p:nvPr>
            <p:ph type="sldNum" sz="quarter" idx="5"/>
          </p:nvPr>
        </p:nvSpPr>
        <p:spPr/>
        <p:txBody>
          <a:bodyPr/>
          <a:lstStyle/>
          <a:p>
            <a:fld id="{05D90323-60C4-9144-B0BA-1F9372A0BA79}" type="slidenum">
              <a:rPr lang="en-US" smtClean="0"/>
              <a:t>17</a:t>
            </a:fld>
            <a:endParaRPr lang="en-US"/>
          </a:p>
        </p:txBody>
      </p:sp>
    </p:spTree>
    <p:extLst>
      <p:ext uri="{BB962C8B-B14F-4D97-AF65-F5344CB8AC3E}">
        <p14:creationId xmlns:p14="http://schemas.microsoft.com/office/powerpoint/2010/main" val="99401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latin typeface="McKinsey Sans"/>
              </a:rPr>
              <a:t>We have already discussed the need for </a:t>
            </a:r>
            <a:r>
              <a:rPr lang="en-US" b="0" dirty="0" err="1">
                <a:solidFill>
                  <a:srgbClr val="FF0000"/>
                </a:solidFill>
                <a:latin typeface="McKinsey Sans"/>
              </a:rPr>
              <a:t>explainablity</a:t>
            </a:r>
            <a:r>
              <a:rPr lang="en-US" b="0" dirty="0">
                <a:solidFill>
                  <a:srgbClr val="FF0000"/>
                </a:solidFill>
                <a:latin typeface="McKinsey Sans"/>
              </a:rPr>
              <a:t> during model development </a:t>
            </a:r>
            <a:r>
              <a:rPr lang="en-US" b="0" dirty="0" err="1">
                <a:solidFill>
                  <a:srgbClr val="FF0000"/>
                </a:solidFill>
                <a:latin typeface="McKinsey Sans"/>
              </a:rPr>
              <a:t>earlier.r</a:t>
            </a:r>
            <a:r>
              <a:rPr lang="en-US" b="0" dirty="0">
                <a:solidFill>
                  <a:srgbClr val="FF0000"/>
                </a:solidFill>
                <a:latin typeface="McKinsey Sans"/>
              </a:rPr>
              <a:t> </a:t>
            </a:r>
          </a:p>
          <a:p>
            <a:endParaRPr lang="en-US" b="0" dirty="0">
              <a:solidFill>
                <a:srgbClr val="FF0000"/>
              </a:solidFill>
              <a:latin typeface="McKinsey Sans"/>
            </a:endParaRPr>
          </a:p>
          <a:p>
            <a:r>
              <a:rPr lang="en-US" b="0" dirty="0">
                <a:solidFill>
                  <a:srgbClr val="FF0000"/>
                </a:solidFill>
                <a:latin typeface="McKinsey Sans"/>
              </a:rPr>
              <a:t>Now we will discuss the need for </a:t>
            </a:r>
            <a:r>
              <a:rPr lang="en-US" b="0" dirty="0" err="1">
                <a:solidFill>
                  <a:srgbClr val="FF0000"/>
                </a:solidFill>
                <a:latin typeface="McKinsey Sans"/>
              </a:rPr>
              <a:t>explainablity</a:t>
            </a:r>
            <a:r>
              <a:rPr lang="en-US" b="0" dirty="0">
                <a:solidFill>
                  <a:srgbClr val="FF0000"/>
                </a:solidFill>
                <a:latin typeface="McKinsey Sans"/>
              </a:rPr>
              <a:t> during model validation.  </a:t>
            </a:r>
          </a:p>
          <a:p>
            <a:endParaRPr lang="en-US" b="0" dirty="0">
              <a:solidFill>
                <a:srgbClr val="FF0000"/>
              </a:solidFill>
              <a:latin typeface="McKinsey Sans"/>
            </a:endParaRPr>
          </a:p>
          <a:p>
            <a:r>
              <a:rPr lang="en-US" b="0" dirty="0">
                <a:solidFill>
                  <a:srgbClr val="FF0000"/>
                </a:solidFill>
                <a:latin typeface="McKinsey Sans"/>
              </a:rPr>
              <a:t>Model validation is a core element of model risk management. There are two major goals for model validation:</a:t>
            </a:r>
          </a:p>
          <a:p>
            <a:endParaRPr lang="en-US" b="0" dirty="0">
              <a:solidFill>
                <a:srgbClr val="FF0000"/>
              </a:solidFill>
              <a:latin typeface="McKinsey Sans"/>
            </a:endParaRPr>
          </a:p>
          <a:p>
            <a:r>
              <a:rPr lang="en-US" b="0" dirty="0">
                <a:solidFill>
                  <a:srgbClr val="FF0000"/>
                </a:solidFill>
                <a:latin typeface="McKinsey Sans"/>
              </a:rPr>
              <a:t>The first goal is to verify that models are performing as intended </a:t>
            </a:r>
          </a:p>
          <a:p>
            <a:r>
              <a:rPr lang="en-US" b="0" dirty="0">
                <a:solidFill>
                  <a:srgbClr val="FF0000"/>
                </a:solidFill>
                <a:latin typeface="McKinsey Sans"/>
              </a:rPr>
              <a:t>The second goal is to ensure that models are used as intended. </a:t>
            </a:r>
            <a:br>
              <a:rPr lang="en-US" b="0" dirty="0">
                <a:solidFill>
                  <a:srgbClr val="FF0000"/>
                </a:solidFill>
                <a:latin typeface="McKinsey Sans"/>
              </a:rPr>
            </a:br>
            <a:br>
              <a:rPr lang="en-US" b="0" dirty="0">
                <a:solidFill>
                  <a:srgbClr val="FF0000"/>
                </a:solidFill>
                <a:latin typeface="McKinsey Sans"/>
              </a:rPr>
            </a:br>
            <a:r>
              <a:rPr lang="en-US" b="0" dirty="0">
                <a:solidFill>
                  <a:srgbClr val="FF0000"/>
                </a:solidFill>
                <a:latin typeface="McKinsey Sans"/>
              </a:rPr>
              <a:t>Defective models can lead to major loss. </a:t>
            </a:r>
          </a:p>
          <a:p>
            <a:endParaRPr lang="en-US" b="0" dirty="0">
              <a:solidFill>
                <a:srgbClr val="FF0000"/>
              </a:solidFill>
              <a:latin typeface="McKinsey Sans"/>
            </a:endParaRPr>
          </a:p>
          <a:p>
            <a:r>
              <a:rPr lang="en-US" b="0" dirty="0">
                <a:solidFill>
                  <a:srgbClr val="FF0000"/>
                </a:solidFill>
                <a:latin typeface="McKinsey Sans"/>
              </a:rPr>
              <a:t>For instance, in 2012, a computer glitch in the trading software of Knight </a:t>
            </a:r>
            <a:r>
              <a:rPr lang="en-US" b="0" dirty="0" err="1">
                <a:solidFill>
                  <a:srgbClr val="FF0000"/>
                </a:solidFill>
                <a:latin typeface="McKinsey Sans"/>
              </a:rPr>
              <a:t>Captial</a:t>
            </a:r>
            <a:r>
              <a:rPr lang="en-US" b="0" dirty="0">
                <a:solidFill>
                  <a:srgbClr val="FF0000"/>
                </a:solidFill>
                <a:latin typeface="McKinsey Sans"/>
              </a:rPr>
              <a:t> has cost the company $440 million in just 30 minutes. </a:t>
            </a:r>
            <a:endParaRPr lang="en-US" dirty="0">
              <a:solidFill>
                <a:srgbClr val="FF0000"/>
              </a:solidFill>
              <a:latin typeface="McKinsey Sans"/>
            </a:endParaRPr>
          </a:p>
        </p:txBody>
      </p:sp>
      <p:sp>
        <p:nvSpPr>
          <p:cNvPr id="4" name="Slide Number Placeholder 3"/>
          <p:cNvSpPr>
            <a:spLocks noGrp="1"/>
          </p:cNvSpPr>
          <p:nvPr>
            <p:ph type="sldNum" sz="quarter" idx="5"/>
          </p:nvPr>
        </p:nvSpPr>
        <p:spPr/>
        <p:txBody>
          <a:bodyPr/>
          <a:lstStyle/>
          <a:p>
            <a:fld id="{05D90323-60C4-9144-B0BA-1F9372A0BA79}" type="slidenum">
              <a:rPr lang="en-US" smtClean="0"/>
              <a:t>19</a:t>
            </a:fld>
            <a:endParaRPr lang="en-US"/>
          </a:p>
        </p:txBody>
      </p:sp>
    </p:spTree>
    <p:extLst>
      <p:ext uri="{BB962C8B-B14F-4D97-AF65-F5344CB8AC3E}">
        <p14:creationId xmlns:p14="http://schemas.microsoft.com/office/powerpoint/2010/main" val="1000429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when defective models are found during model validation stage, it may not always be possible to fix them, when the models are not explainable. </a:t>
            </a:r>
          </a:p>
          <a:p>
            <a:endParaRPr lang="en-US" dirty="0"/>
          </a:p>
          <a:p>
            <a:r>
              <a:rPr lang="en-US" dirty="0"/>
              <a:t>For instance, a couple of years back, it was reported that Amazon stopped a secrete AI recruiting tool because it shows bias against women. Despite attempts to fix the tool, it was scrapped because there is no way to guarantee that the machine wouldn’t devise other ways of sorting candidates that could prove discriminatory, since it is not clear why it was bias against women to begin with. </a:t>
            </a:r>
          </a:p>
        </p:txBody>
      </p:sp>
      <p:sp>
        <p:nvSpPr>
          <p:cNvPr id="4" name="Slide Number Placeholder 3"/>
          <p:cNvSpPr>
            <a:spLocks noGrp="1"/>
          </p:cNvSpPr>
          <p:nvPr>
            <p:ph type="sldNum" sz="quarter" idx="5"/>
          </p:nvPr>
        </p:nvSpPr>
        <p:spPr/>
        <p:txBody>
          <a:bodyPr/>
          <a:lstStyle/>
          <a:p>
            <a:fld id="{05D90323-60C4-9144-B0BA-1F9372A0BA79}" type="slidenum">
              <a:rPr lang="en-US" smtClean="0"/>
              <a:t>20</a:t>
            </a:fld>
            <a:endParaRPr lang="en-US"/>
          </a:p>
        </p:txBody>
      </p:sp>
    </p:spTree>
    <p:extLst>
      <p:ext uri="{BB962C8B-B14F-4D97-AF65-F5344CB8AC3E}">
        <p14:creationId xmlns:p14="http://schemas.microsoft.com/office/powerpoint/2010/main" val="30732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3 hours, we are going to talk about the </a:t>
            </a:r>
            <a:r>
              <a:rPr lang="en-US" dirty="0" err="1"/>
              <a:t>explainability</a:t>
            </a:r>
            <a:r>
              <a:rPr lang="en-US" dirty="0"/>
              <a:t> for natural language processing from different aspects.</a:t>
            </a:r>
          </a:p>
          <a:p>
            <a:endParaRPr lang="en-US" dirty="0"/>
          </a:p>
          <a:p>
            <a:r>
              <a:rPr lang="en-US" dirty="0" err="1"/>
              <a:t>Specificially</a:t>
            </a:r>
            <a:r>
              <a:rPr lang="en-US" dirty="0"/>
              <a:t>, this tutorial contains four parts:</a:t>
            </a:r>
          </a:p>
          <a:p>
            <a:endParaRPr lang="en-US" dirty="0"/>
          </a:p>
          <a:p>
            <a:r>
              <a:rPr lang="en-US" dirty="0"/>
              <a:t>Part I – introduction</a:t>
            </a:r>
          </a:p>
          <a:p>
            <a:r>
              <a:rPr lang="en-US" dirty="0"/>
              <a:t>Part 2 – current state of XAI research for NLP</a:t>
            </a:r>
          </a:p>
          <a:p>
            <a:r>
              <a:rPr lang="en-US" dirty="0"/>
              <a:t>Part 3 – </a:t>
            </a:r>
            <a:r>
              <a:rPr lang="en-US" dirty="0" err="1"/>
              <a:t>Explainability</a:t>
            </a:r>
            <a:r>
              <a:rPr lang="en-US" dirty="0"/>
              <a:t> and case study</a:t>
            </a:r>
          </a:p>
          <a:p>
            <a:r>
              <a:rPr lang="en-US" dirty="0"/>
              <a:t>Part 4 – Open challenges and concluding remarks</a:t>
            </a:r>
          </a:p>
        </p:txBody>
      </p:sp>
      <p:sp>
        <p:nvSpPr>
          <p:cNvPr id="4" name="Slide Number Placeholder 3"/>
          <p:cNvSpPr>
            <a:spLocks noGrp="1"/>
          </p:cNvSpPr>
          <p:nvPr>
            <p:ph type="sldNum" sz="quarter" idx="5"/>
          </p:nvPr>
        </p:nvSpPr>
        <p:spPr/>
        <p:txBody>
          <a:bodyPr/>
          <a:lstStyle/>
          <a:p>
            <a:fld id="{05D90323-60C4-9144-B0BA-1F9372A0BA79}" type="slidenum">
              <a:rPr lang="en-US" smtClean="0"/>
              <a:t>2</a:t>
            </a:fld>
            <a:endParaRPr lang="en-US"/>
          </a:p>
        </p:txBody>
      </p:sp>
    </p:spTree>
    <p:extLst>
      <p:ext uri="{BB962C8B-B14F-4D97-AF65-F5344CB8AC3E}">
        <p14:creationId xmlns:p14="http://schemas.microsoft.com/office/powerpoint/2010/main" val="3153096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latin typeface="McKinsey Sans"/>
              </a:rPr>
              <a:t>Incorrect use of models </a:t>
            </a:r>
            <a:r>
              <a:rPr lang="en-US" dirty="0">
                <a:solidFill>
                  <a:srgbClr val="FF0000"/>
                </a:solidFill>
                <a:latin typeface="McKinsey Sans"/>
              </a:rPr>
              <a:t>can cause just as much, sometimes even greater, harm. </a:t>
            </a:r>
            <a:br>
              <a:rPr lang="en-US" dirty="0">
                <a:solidFill>
                  <a:srgbClr val="FF0000"/>
                </a:solidFill>
                <a:latin typeface="McKinsey Sans"/>
              </a:rPr>
            </a:br>
            <a:br>
              <a:rPr lang="en-US" dirty="0">
                <a:solidFill>
                  <a:srgbClr val="FF0000"/>
                </a:solidFill>
                <a:latin typeface="McKinsey Sans"/>
              </a:rPr>
            </a:br>
            <a:r>
              <a:rPr lang="en-US" dirty="0">
                <a:solidFill>
                  <a:srgbClr val="FF0000"/>
                </a:solidFill>
                <a:latin typeface="McKinsey Sans"/>
              </a:rPr>
              <a:t>A famous example of misuse of models is London Whale. In this case, a trader of JP Morgan was faithfully executing strategies demanded by the bank’s risk management model. However, he misjudged the amount of liquidity in the markets and used the model in the wrong way. Because the model was inadequately governed and validated, the mistake led to $6.2b loss plus additional $920 million in </a:t>
            </a:r>
            <a:r>
              <a:rPr lang="en-US" dirty="0" err="1">
                <a:solidFill>
                  <a:srgbClr val="FF0000"/>
                </a:solidFill>
                <a:latin typeface="McKinsey Sans"/>
              </a:rPr>
              <a:t>penalities</a:t>
            </a:r>
            <a:r>
              <a:rPr lang="en-US" dirty="0">
                <a:solidFill>
                  <a:srgbClr val="FF0000"/>
                </a:solidFill>
                <a:latin typeface="McKinsey Sans"/>
              </a:rPr>
              <a:t>. </a:t>
            </a:r>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21</a:t>
            </a:fld>
            <a:endParaRPr lang="en-US"/>
          </a:p>
        </p:txBody>
      </p:sp>
    </p:spTree>
    <p:extLst>
      <p:ext uri="{BB962C8B-B14F-4D97-AF65-F5344CB8AC3E}">
        <p14:creationId xmlns:p14="http://schemas.microsoft.com/office/powerpoint/2010/main" val="1924215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latin typeface="McKinsey Sans"/>
              </a:rPr>
              <a:t>Not preventing the misuse of models not only can cause major financial loss. It can also cost lives. </a:t>
            </a:r>
          </a:p>
          <a:p>
            <a:endParaRPr lang="en-US" b="0" dirty="0">
              <a:solidFill>
                <a:srgbClr val="FF0000"/>
              </a:solidFill>
              <a:latin typeface="McKinsey Sans"/>
            </a:endParaRPr>
          </a:p>
          <a:p>
            <a:r>
              <a:rPr lang="en-US" b="0" dirty="0">
                <a:solidFill>
                  <a:srgbClr val="FF0000"/>
                </a:solidFill>
                <a:latin typeface="McKinsey Sans"/>
              </a:rPr>
              <a:t>For instance, in recent years, there were multiple instances of the misuse of the Autopilot features by </a:t>
            </a:r>
            <a:r>
              <a:rPr lang="en-US" b="0" dirty="0" err="1">
                <a:solidFill>
                  <a:srgbClr val="FF0000"/>
                </a:solidFill>
                <a:latin typeface="McKinsey Sans"/>
              </a:rPr>
              <a:t>Telsa</a:t>
            </a:r>
            <a:r>
              <a:rPr lang="en-US" b="0" dirty="0">
                <a:solidFill>
                  <a:srgbClr val="FF0000"/>
                </a:solidFill>
                <a:latin typeface="McKinsey Sans"/>
              </a:rPr>
              <a:t> drivers. The US National Transportation Safety Board demanded </a:t>
            </a:r>
            <a:r>
              <a:rPr lang="en-US" b="0" dirty="0" err="1">
                <a:solidFill>
                  <a:srgbClr val="FF0000"/>
                </a:solidFill>
                <a:latin typeface="McKinsey Sans"/>
              </a:rPr>
              <a:t>Telsa</a:t>
            </a:r>
            <a:r>
              <a:rPr lang="en-US" b="0" dirty="0">
                <a:solidFill>
                  <a:srgbClr val="FF0000"/>
                </a:solidFill>
                <a:latin typeface="McKinsey Sans"/>
              </a:rPr>
              <a:t> to do more to prevent the misuse of this its Autopilot feature. </a:t>
            </a:r>
            <a:endParaRPr lang="en-US" b="0" dirty="0"/>
          </a:p>
        </p:txBody>
      </p:sp>
      <p:sp>
        <p:nvSpPr>
          <p:cNvPr id="4" name="Slide Number Placeholder 3"/>
          <p:cNvSpPr>
            <a:spLocks noGrp="1"/>
          </p:cNvSpPr>
          <p:nvPr>
            <p:ph type="sldNum" sz="quarter" idx="5"/>
          </p:nvPr>
        </p:nvSpPr>
        <p:spPr/>
        <p:txBody>
          <a:bodyPr/>
          <a:lstStyle/>
          <a:p>
            <a:fld id="{05D90323-60C4-9144-B0BA-1F9372A0BA79}" type="slidenum">
              <a:rPr lang="en-US" smtClean="0"/>
              <a:t>22</a:t>
            </a:fld>
            <a:endParaRPr lang="en-US"/>
          </a:p>
        </p:txBody>
      </p:sp>
    </p:spTree>
    <p:extLst>
      <p:ext uri="{BB962C8B-B14F-4D97-AF65-F5344CB8AC3E}">
        <p14:creationId xmlns:p14="http://schemas.microsoft.com/office/powerpoint/2010/main" val="1185851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model deployment, </a:t>
            </a:r>
            <a:r>
              <a:rPr lang="en-US" dirty="0" err="1"/>
              <a:t>explainability</a:t>
            </a:r>
            <a:r>
              <a:rPr lang="en-US" dirty="0"/>
              <a:t> of the models is often important to ensure the compliance to regulatory and legal requirements as well as built trust with key stakeholders. </a:t>
            </a:r>
            <a:br>
              <a:rPr lang="en-US" dirty="0"/>
            </a:br>
            <a:br>
              <a:rPr lang="en-US" dirty="0"/>
            </a:br>
            <a:r>
              <a:rPr lang="en-US" dirty="0"/>
              <a:t>For instance, Amsterdam government has built an algorithm register for all AI models used as part of city services, such as automated parking control, holiday rental housing </a:t>
            </a:r>
            <a:r>
              <a:rPr lang="en-US" dirty="0" err="1"/>
              <a:t>faud</a:t>
            </a:r>
            <a:r>
              <a:rPr lang="en-US" dirty="0"/>
              <a:t> risk management, etc.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register includes both high-level information about each of the model as well as </a:t>
            </a:r>
          </a:p>
        </p:txBody>
      </p:sp>
      <p:sp>
        <p:nvSpPr>
          <p:cNvPr id="4" name="Slide Number Placeholder 3"/>
          <p:cNvSpPr>
            <a:spLocks noGrp="1"/>
          </p:cNvSpPr>
          <p:nvPr>
            <p:ph type="sldNum" sz="quarter" idx="5"/>
          </p:nvPr>
        </p:nvSpPr>
        <p:spPr/>
        <p:txBody>
          <a:bodyPr/>
          <a:lstStyle/>
          <a:p>
            <a:fld id="{05D90323-60C4-9144-B0BA-1F9372A0BA79}" type="slidenum">
              <a:rPr lang="en-US" smtClean="0"/>
              <a:t>23</a:t>
            </a:fld>
            <a:endParaRPr lang="en-US"/>
          </a:p>
        </p:txBody>
      </p:sp>
    </p:spTree>
    <p:extLst>
      <p:ext uri="{BB962C8B-B14F-4D97-AF65-F5344CB8AC3E}">
        <p14:creationId xmlns:p14="http://schemas.microsoft.com/office/powerpoint/2010/main" val="4149883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Detailed information on the system, including which datasets were used to develop the model, what kind of data processing was involved, what kind of measures were put into place to ensure that the system is fair and unbiased, what kind of human oversight was involved and finally what kind of risks were involved. In addition, the city allows the users of the registry to provide feedback on usefulness of the information. </a:t>
            </a:r>
            <a:br>
              <a:rPr lang="en-US" dirty="0"/>
            </a:br>
            <a:br>
              <a:rPr lang="en-US" dirty="0"/>
            </a:br>
            <a:r>
              <a:rPr lang="en-US" dirty="0"/>
              <a:t>Such of transparency is widely praised to help foster trust for key stakeholders impacted by the deployment of the models. </a:t>
            </a:r>
          </a:p>
        </p:txBody>
      </p:sp>
      <p:sp>
        <p:nvSpPr>
          <p:cNvPr id="4" name="Slide Number Placeholder 3"/>
          <p:cNvSpPr>
            <a:spLocks noGrp="1"/>
          </p:cNvSpPr>
          <p:nvPr>
            <p:ph type="sldNum" sz="quarter" idx="5"/>
          </p:nvPr>
        </p:nvSpPr>
        <p:spPr/>
        <p:txBody>
          <a:bodyPr/>
          <a:lstStyle/>
          <a:p>
            <a:fld id="{05D90323-60C4-9144-B0BA-1F9372A0BA79}" type="slidenum">
              <a:rPr lang="en-US" smtClean="0"/>
              <a:t>24</a:t>
            </a:fld>
            <a:endParaRPr lang="en-US"/>
          </a:p>
        </p:txBody>
      </p:sp>
    </p:spTree>
    <p:extLst>
      <p:ext uri="{BB962C8B-B14F-4D97-AF65-F5344CB8AC3E}">
        <p14:creationId xmlns:p14="http://schemas.microsoft.com/office/powerpoint/2010/main" val="481999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Explainaibility</a:t>
            </a:r>
            <a:r>
              <a:rPr lang="en-US" dirty="0"/>
              <a:t> is important for the monitor and optimize stage from the engineer perspective as we discussed earlier. </a:t>
            </a:r>
          </a:p>
          <a:p>
            <a:endParaRPr lang="en-US" dirty="0"/>
          </a:p>
          <a:p>
            <a:r>
              <a:rPr lang="en-US" dirty="0"/>
              <a:t>It is also important from the practical perspective. </a:t>
            </a:r>
            <a:br>
              <a:rPr lang="en-US" dirty="0"/>
            </a:br>
            <a:br>
              <a:rPr lang="en-US" dirty="0"/>
            </a:br>
            <a:r>
              <a:rPr lang="en-US" dirty="0"/>
              <a:t>We need to carry out regular checks over real data to ensure the systems are working as intended on ongoing basis. </a:t>
            </a:r>
          </a:p>
          <a:p>
            <a:endParaRPr lang="en-US" dirty="0"/>
          </a:p>
          <a:p>
            <a:r>
              <a:rPr lang="en-US" dirty="0"/>
              <a:t>We also need to establish KPIs (stand for key performance indicators) and a quality assurance program to measure the continued effectiveness of the model. </a:t>
            </a:r>
          </a:p>
          <a:p>
            <a:endParaRPr lang="en-US" dirty="0"/>
          </a:p>
          <a:p>
            <a:r>
              <a:rPr lang="en-US" dirty="0"/>
              <a:t>Failure to do so can </a:t>
            </a:r>
          </a:p>
        </p:txBody>
      </p:sp>
      <p:sp>
        <p:nvSpPr>
          <p:cNvPr id="4" name="Slide Number Placeholder 3"/>
          <p:cNvSpPr>
            <a:spLocks noGrp="1"/>
          </p:cNvSpPr>
          <p:nvPr>
            <p:ph type="sldNum" sz="quarter" idx="5"/>
          </p:nvPr>
        </p:nvSpPr>
        <p:spPr/>
        <p:txBody>
          <a:bodyPr/>
          <a:lstStyle/>
          <a:p>
            <a:fld id="{05D90323-60C4-9144-B0BA-1F9372A0BA79}" type="slidenum">
              <a:rPr lang="en-US" smtClean="0"/>
              <a:t>25</a:t>
            </a:fld>
            <a:endParaRPr lang="en-US"/>
          </a:p>
        </p:txBody>
      </p:sp>
    </p:spTree>
    <p:extLst>
      <p:ext uri="{BB962C8B-B14F-4D97-AF65-F5344CB8AC3E}">
        <p14:creationId xmlns:p14="http://schemas.microsoft.com/office/powerpoint/2010/main" val="504647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Explainaibility</a:t>
            </a:r>
            <a:r>
              <a:rPr lang="en-US" dirty="0"/>
              <a:t> is important for the monitor and optimize stage from the engineer perspective as we discussed earlier. </a:t>
            </a:r>
          </a:p>
          <a:p>
            <a:endParaRPr lang="en-US" dirty="0"/>
          </a:p>
          <a:p>
            <a:r>
              <a:rPr lang="en-US" dirty="0"/>
              <a:t>It is also important from the practical perspective. </a:t>
            </a:r>
            <a:br>
              <a:rPr lang="en-US" dirty="0"/>
            </a:br>
            <a:br>
              <a:rPr lang="en-US" dirty="0"/>
            </a:br>
            <a:r>
              <a:rPr lang="en-US" dirty="0"/>
              <a:t>We need to carry out regular checks over real data to ensure the systems are working as intended on ongoing basis. </a:t>
            </a:r>
          </a:p>
          <a:p>
            <a:endParaRPr lang="en-US" dirty="0"/>
          </a:p>
          <a:p>
            <a:r>
              <a:rPr lang="en-US" dirty="0"/>
              <a:t>We also need to establish KPIs (stand for key performance indicators) and a quality assurance program to measure the continued effectiveness of the model. </a:t>
            </a:r>
          </a:p>
          <a:p>
            <a:endParaRPr lang="en-US" dirty="0"/>
          </a:p>
          <a:p>
            <a:r>
              <a:rPr lang="en-US" dirty="0"/>
              <a:t>Failure to do so can led to unintended consequence. </a:t>
            </a:r>
          </a:p>
          <a:p>
            <a:endParaRPr lang="en-US" dirty="0"/>
          </a:p>
          <a:p>
            <a:r>
              <a:rPr lang="en-US" dirty="0"/>
              <a:t>For instance, some of you may still remember what happened a few years ago when Microsoft released a chatbot called Tay. Within less than 24 hours of its release, Tay learned to </a:t>
            </a:r>
            <a:r>
              <a:rPr lang="en-US" sz="1200" b="0" i="0" u="none" strike="noStrike" kern="1200" dirty="0">
                <a:solidFill>
                  <a:schemeClr val="tx1"/>
                </a:solidFill>
                <a:effectLst/>
                <a:latin typeface="+mn-lt"/>
                <a:ea typeface="+mn-ea"/>
                <a:cs typeface="+mn-cs"/>
              </a:rPr>
              <a:t>post offensive tweets and became increasingly paranoid.</a:t>
            </a:r>
            <a:br>
              <a:rPr lang="en-US" dirty="0"/>
            </a:br>
            <a:br>
              <a:rPr lang="en-US" dirty="0"/>
            </a:br>
            <a:r>
              <a:rPr lang="en-US" dirty="0"/>
              <a:t>If automatic monitoring and quality assurance program is put in place, with the right type of model, the bad behavior could potentially be caught and corrected before it went out of control. </a:t>
            </a:r>
            <a:r>
              <a:rPr lang="en-US" sz="1200" b="0" i="0" u="none" strike="noStrike" kern="1200" dirty="0">
                <a:solidFill>
                  <a:schemeClr val="tx1"/>
                </a:solidFill>
                <a:effectLst/>
                <a:latin typeface="+mn-lt"/>
                <a:ea typeface="+mn-ea"/>
                <a:cs typeface="+mn-cs"/>
              </a:rPr>
              <a:t> Unfortunately, in the case of Tay, because of its </a:t>
            </a:r>
            <a:r>
              <a:rPr lang="en-US" sz="1200" b="0" i="0" u="none" strike="noStrike" kern="1200" dirty="0" err="1">
                <a:solidFill>
                  <a:schemeClr val="tx1"/>
                </a:solidFill>
                <a:effectLst/>
                <a:latin typeface="+mn-lt"/>
                <a:ea typeface="+mn-ea"/>
                <a:cs typeface="+mn-cs"/>
              </a:rPr>
              <a:t>blackbox</a:t>
            </a:r>
            <a:r>
              <a:rPr lang="en-US" sz="1200" b="0" i="0" u="none" strike="noStrike" kern="1200" dirty="0">
                <a:solidFill>
                  <a:schemeClr val="tx1"/>
                </a:solidFill>
                <a:effectLst/>
                <a:latin typeface="+mn-lt"/>
                <a:ea typeface="+mn-ea"/>
                <a:cs typeface="+mn-cs"/>
              </a:rPr>
              <a:t> nature, it was hard to intervene, let alone to optimize and improve. As a result, it had to be shutdown. </a:t>
            </a:r>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26</a:t>
            </a:fld>
            <a:endParaRPr lang="en-US"/>
          </a:p>
        </p:txBody>
      </p:sp>
    </p:spTree>
    <p:extLst>
      <p:ext uri="{BB962C8B-B14F-4D97-AF65-F5344CB8AC3E}">
        <p14:creationId xmlns:p14="http://schemas.microsoft.com/office/powerpoint/2010/main" val="3492536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carry out regular check to ensure that the systems are used as intended. </a:t>
            </a:r>
          </a:p>
          <a:p>
            <a:endParaRPr lang="en-US" dirty="0"/>
          </a:p>
          <a:p>
            <a:r>
              <a:rPr lang="en-US" dirty="0"/>
              <a:t>For instance, it was recently reported that a GPT-Bot was posting comments on Reddit for a week without anyone noticed. It even provided advices on how to handle suicidal thoughts and could lead to real consequence.</a:t>
            </a:r>
            <a:br>
              <a:rPr lang="en-US" dirty="0"/>
            </a:br>
            <a:br>
              <a:rPr lang="en-US" dirty="0"/>
            </a:br>
            <a:r>
              <a:rPr lang="en-US" dirty="0"/>
              <a:t> </a:t>
            </a:r>
          </a:p>
        </p:txBody>
      </p:sp>
      <p:sp>
        <p:nvSpPr>
          <p:cNvPr id="4" name="Slide Number Placeholder 3"/>
          <p:cNvSpPr>
            <a:spLocks noGrp="1"/>
          </p:cNvSpPr>
          <p:nvPr>
            <p:ph type="sldNum" sz="quarter" idx="5"/>
          </p:nvPr>
        </p:nvSpPr>
        <p:spPr/>
        <p:txBody>
          <a:bodyPr/>
          <a:lstStyle/>
          <a:p>
            <a:fld id="{05D90323-60C4-9144-B0BA-1F9372A0BA79}" type="slidenum">
              <a:rPr lang="en-US" smtClean="0"/>
              <a:t>27</a:t>
            </a:fld>
            <a:endParaRPr lang="en-US"/>
          </a:p>
        </p:txBody>
      </p:sp>
    </p:spTree>
    <p:extLst>
      <p:ext uri="{BB962C8B-B14F-4D97-AF65-F5344CB8AC3E}">
        <p14:creationId xmlns:p14="http://schemas.microsoft.com/office/powerpoint/2010/main" val="3240731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that by now, I have convinced some of you that </a:t>
            </a:r>
            <a:r>
              <a:rPr lang="en-US" dirty="0" err="1"/>
              <a:t>explainability</a:t>
            </a:r>
            <a:r>
              <a:rPr lang="en-US" dirty="0"/>
              <a:t> is important from both engineering and practical perspective. Now I define a few of the important terms used throughout the rest of the tutorial. </a:t>
            </a:r>
          </a:p>
        </p:txBody>
      </p:sp>
      <p:sp>
        <p:nvSpPr>
          <p:cNvPr id="4" name="Slide Number Placeholder 3"/>
          <p:cNvSpPr>
            <a:spLocks noGrp="1"/>
          </p:cNvSpPr>
          <p:nvPr>
            <p:ph type="sldNum" sz="quarter" idx="5"/>
          </p:nvPr>
        </p:nvSpPr>
        <p:spPr/>
        <p:txBody>
          <a:bodyPr/>
          <a:lstStyle/>
          <a:p>
            <a:fld id="{05D90323-60C4-9144-B0BA-1F9372A0BA79}" type="slidenum">
              <a:rPr lang="en-US" smtClean="0"/>
              <a:t>28</a:t>
            </a:fld>
            <a:endParaRPr lang="en-US"/>
          </a:p>
        </p:txBody>
      </p:sp>
    </p:spTree>
    <p:extLst>
      <p:ext uri="{BB962C8B-B14F-4D97-AF65-F5344CB8AC3E}">
        <p14:creationId xmlns:p14="http://schemas.microsoft.com/office/powerpoint/2010/main" val="4094361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Black Box AI. </a:t>
            </a:r>
            <a:r>
              <a:rPr lang="en-US" b="0" dirty="0"/>
              <a:t>Today’s </a:t>
            </a:r>
            <a:r>
              <a:rPr lang="en-US" b="0" dirty="0" err="1"/>
              <a:t>blackbox</a:t>
            </a:r>
            <a:r>
              <a:rPr lang="en-US" b="0" dirty="0"/>
              <a:t> AI models are the main driver for the AI products. When a </a:t>
            </a:r>
            <a:r>
              <a:rPr lang="en-US" b="0" dirty="0" err="1"/>
              <a:t>blackbox</a:t>
            </a:r>
            <a:r>
              <a:rPr lang="en-US" b="0" dirty="0"/>
              <a:t> AI model provides decisions/recommendation to a users, it is very difficult to understand why the model produces or does not produces a particular result. It is also almost impossible to predict when it succeed or fail. Correcting a specific error is also very challenging. </a:t>
            </a:r>
          </a:p>
          <a:p>
            <a:endParaRPr lang="en-US" b="0" dirty="0"/>
          </a:p>
          <a:p>
            <a:r>
              <a:rPr lang="en-US" b="1" dirty="0"/>
              <a:t>Explainable AI </a:t>
            </a:r>
            <a:r>
              <a:rPr lang="en-US" b="0" dirty="0"/>
              <a:t>seeks to provide clear and transparent predictions. When it provides decisions to users, it can also provide explanations to help the users to understand why the model produces or does not produce a certain prediction. Such level of understanding can lead to more trust of the system by the users. </a:t>
            </a:r>
          </a:p>
        </p:txBody>
      </p:sp>
      <p:sp>
        <p:nvSpPr>
          <p:cNvPr id="4" name="Slide Number Placeholder 3"/>
          <p:cNvSpPr>
            <a:spLocks noGrp="1"/>
          </p:cNvSpPr>
          <p:nvPr>
            <p:ph type="sldNum" sz="quarter" idx="5"/>
          </p:nvPr>
        </p:nvSpPr>
        <p:spPr/>
        <p:txBody>
          <a:bodyPr/>
          <a:lstStyle/>
          <a:p>
            <a:fld id="{05D90323-60C4-9144-B0BA-1F9372A0BA79}" type="slidenum">
              <a:rPr lang="en-US" smtClean="0"/>
              <a:t>29</a:t>
            </a:fld>
            <a:endParaRPr lang="en-US"/>
          </a:p>
        </p:txBody>
      </p:sp>
    </p:spTree>
    <p:extLst>
      <p:ext uri="{BB962C8B-B14F-4D97-AF65-F5344CB8AC3E}">
        <p14:creationId xmlns:p14="http://schemas.microsoft.com/office/powerpoint/2010/main" val="2888924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2"/>
                </a:solidFill>
                <a:latin typeface="NimbusRomNo9L"/>
              </a:rPr>
              <a:t>The term “</a:t>
            </a:r>
            <a:r>
              <a:rPr lang="en-US" dirty="0" err="1">
                <a:solidFill>
                  <a:schemeClr val="bg2"/>
                </a:solidFill>
                <a:latin typeface="NimbusRomNo9L"/>
              </a:rPr>
              <a:t>Interrpretablity</a:t>
            </a:r>
            <a:r>
              <a:rPr lang="en-US" dirty="0">
                <a:solidFill>
                  <a:schemeClr val="bg2"/>
                </a:solidFill>
                <a:latin typeface="NimbusRomNo9L"/>
              </a:rPr>
              <a:t>” is often used interchangeable with “</a:t>
            </a:r>
            <a:r>
              <a:rPr lang="en-US" dirty="0" err="1">
                <a:solidFill>
                  <a:schemeClr val="bg2"/>
                </a:solidFill>
                <a:latin typeface="NimbusRomNo9L"/>
              </a:rPr>
              <a:t>Explainablity</a:t>
            </a:r>
            <a:r>
              <a:rPr lang="en-US" dirty="0">
                <a:solidFill>
                  <a:schemeClr val="bg2"/>
                </a:solidFill>
                <a:latin typeface="NimbusRomNo9L"/>
              </a:rPr>
              <a:t>”  In this tutorial, we make the following distinction of the two terms. </a:t>
            </a:r>
          </a:p>
          <a:p>
            <a:endParaRPr lang="en-US" dirty="0">
              <a:solidFill>
                <a:schemeClr val="bg2"/>
              </a:solidFill>
              <a:latin typeface="NimbusRomNo9L"/>
            </a:endParaRPr>
          </a:p>
          <a:p>
            <a:pPr>
              <a:buNone/>
            </a:pPr>
            <a:r>
              <a:rPr lang="en-US" b="1" dirty="0"/>
              <a:t>Interpretability </a:t>
            </a:r>
            <a:r>
              <a:rPr lang="en-US" b="0" dirty="0"/>
              <a:t>refers to </a:t>
            </a:r>
            <a:r>
              <a:rPr lang="en-US" b="1" dirty="0"/>
              <a:t>t</a:t>
            </a:r>
            <a:r>
              <a:rPr lang="en-US" dirty="0"/>
              <a:t>he degree to which a human can consistently </a:t>
            </a:r>
            <a:r>
              <a:rPr lang="en-US" b="1" dirty="0">
                <a:solidFill>
                  <a:srgbClr val="FF0000"/>
                </a:solidFill>
              </a:rPr>
              <a:t>predict</a:t>
            </a:r>
            <a:r>
              <a:rPr lang="en-US" dirty="0"/>
              <a:t> the model's result. The prediction can be made without understanding why. </a:t>
            </a:r>
          </a:p>
          <a:p>
            <a:pPr>
              <a:buNone/>
            </a:pPr>
            <a:endParaRPr lang="en-US" dirty="0">
              <a:solidFill>
                <a:schemeClr val="bg2"/>
              </a:solidFill>
              <a:latin typeface="NimbusRomNo9L"/>
            </a:endParaRPr>
          </a:p>
          <a:p>
            <a:pPr>
              <a:buNone/>
            </a:pPr>
            <a:r>
              <a:rPr lang="en-US" b="1" dirty="0" err="1"/>
              <a:t>Explainability</a:t>
            </a:r>
            <a:r>
              <a:rPr lang="en-US" b="1" dirty="0"/>
              <a:t> </a:t>
            </a:r>
            <a:r>
              <a:rPr lang="en-US" b="0" dirty="0"/>
              <a:t>refers to t</a:t>
            </a:r>
            <a:r>
              <a:rPr lang="en-US" dirty="0"/>
              <a:t>he degree to which a human can understand the </a:t>
            </a:r>
            <a:r>
              <a:rPr lang="en-US" b="1" dirty="0">
                <a:solidFill>
                  <a:srgbClr val="FF0000"/>
                </a:solidFill>
              </a:rPr>
              <a:t>cause</a:t>
            </a:r>
            <a:r>
              <a:rPr lang="en-US" dirty="0"/>
              <a:t> of the model’s result</a:t>
            </a:r>
            <a:r>
              <a:rPr lang="en-US" b="1" dirty="0"/>
              <a:t>. </a:t>
            </a:r>
            <a:r>
              <a:rPr lang="en-US" b="0" dirty="0"/>
              <a:t>The understanding needs to be based on knowing why. </a:t>
            </a:r>
          </a:p>
          <a:p>
            <a:pPr>
              <a:buNone/>
            </a:pPr>
            <a:endParaRPr lang="en-US" b="0" dirty="0"/>
          </a:p>
          <a:p>
            <a:pPr>
              <a:buNone/>
            </a:pPr>
            <a:r>
              <a:rPr lang="en-US" dirty="0">
                <a:sym typeface="Wingdings" pitchFamily="2" charset="2"/>
              </a:rPr>
              <a:t>As a result, e</a:t>
            </a:r>
            <a:r>
              <a:rPr lang="en-US" dirty="0">
                <a:solidFill>
                  <a:schemeClr val="bg2"/>
                </a:solidFill>
                <a:latin typeface="NimbusRomNo9L"/>
              </a:rPr>
              <a:t>xplainable models are interpretable, but the reverse is not always true.  </a:t>
            </a:r>
          </a:p>
          <a:p>
            <a:pPr>
              <a:buNone/>
            </a:pPr>
            <a:endParaRPr lang="en-US" dirty="0">
              <a:solidFill>
                <a:schemeClr val="bg2"/>
              </a:solidFill>
              <a:latin typeface="NimbusRomNo9L"/>
            </a:endParaRPr>
          </a:p>
          <a:p>
            <a:pPr>
              <a:buNone/>
            </a:pPr>
            <a:r>
              <a:rPr lang="en-US" dirty="0">
                <a:solidFill>
                  <a:schemeClr val="bg2"/>
                </a:solidFill>
                <a:latin typeface="NimbusRomNo9L"/>
              </a:rPr>
              <a:t>In addition, there is a spectrum of </a:t>
            </a:r>
            <a:r>
              <a:rPr lang="en-US" dirty="0" err="1">
                <a:solidFill>
                  <a:schemeClr val="bg2"/>
                </a:solidFill>
                <a:latin typeface="NimbusRomNo9L"/>
              </a:rPr>
              <a:t>interpretablity</a:t>
            </a:r>
            <a:r>
              <a:rPr lang="en-US" dirty="0">
                <a:solidFill>
                  <a:schemeClr val="bg2"/>
                </a:solidFill>
                <a:latin typeface="NimbusRomNo9L"/>
              </a:rPr>
              <a:t> and </a:t>
            </a:r>
            <a:r>
              <a:rPr lang="en-US" dirty="0" err="1">
                <a:solidFill>
                  <a:schemeClr val="bg2"/>
                </a:solidFill>
                <a:latin typeface="NimbusRomNo9L"/>
              </a:rPr>
              <a:t>explainablity</a:t>
            </a:r>
            <a:r>
              <a:rPr lang="en-US" dirty="0">
                <a:solidFill>
                  <a:schemeClr val="bg2"/>
                </a:solidFill>
                <a:latin typeface="NimbusRomNo9L"/>
              </a:rPr>
              <a:t>. As we will discuss in details in Part 2, most work today focuses on provide certain degree of </a:t>
            </a:r>
            <a:r>
              <a:rPr lang="en-US" dirty="0" err="1">
                <a:solidFill>
                  <a:schemeClr val="bg2"/>
                </a:solidFill>
                <a:latin typeface="NimbusRomNo9L"/>
              </a:rPr>
              <a:t>interpretablity</a:t>
            </a:r>
            <a:r>
              <a:rPr lang="en-US" dirty="0">
                <a:solidFill>
                  <a:schemeClr val="bg2"/>
                </a:solidFill>
                <a:latin typeface="NimbusRomNo9L"/>
              </a:rPr>
              <a:t> or </a:t>
            </a:r>
            <a:r>
              <a:rPr lang="en-US" dirty="0" err="1">
                <a:solidFill>
                  <a:schemeClr val="bg2"/>
                </a:solidFill>
                <a:latin typeface="NimbusRomNo9L"/>
              </a:rPr>
              <a:t>explainablity</a:t>
            </a:r>
            <a:r>
              <a:rPr lang="en-US" dirty="0">
                <a:solidFill>
                  <a:schemeClr val="bg2"/>
                </a:solidFill>
                <a:latin typeface="NimbusRomNo9L"/>
              </a:rPr>
              <a:t>. </a:t>
            </a:r>
            <a:br>
              <a:rPr lang="en-US" dirty="0">
                <a:solidFill>
                  <a:schemeClr val="bg2"/>
                </a:solidFill>
                <a:latin typeface="NimbusRomNo9L"/>
              </a:rPr>
            </a:br>
            <a:br>
              <a:rPr lang="en-US" dirty="0">
                <a:solidFill>
                  <a:schemeClr val="bg2"/>
                </a:solidFill>
                <a:latin typeface="NimbusRomNo9L"/>
              </a:rPr>
            </a:br>
            <a:endParaRPr lang="en-US" dirty="0">
              <a:solidFill>
                <a:schemeClr val="bg2"/>
              </a:solidFill>
            </a:endParaRP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30</a:t>
            </a:fld>
            <a:endParaRPr lang="en-US"/>
          </a:p>
        </p:txBody>
      </p:sp>
    </p:spTree>
    <p:extLst>
      <p:ext uri="{BB962C8B-B14F-4D97-AF65-F5344CB8AC3E}">
        <p14:creationId xmlns:p14="http://schemas.microsoft.com/office/powerpoint/2010/main" val="4236113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work on solving any problem, the most important question to answer is WHY we need to work on it. </a:t>
            </a:r>
            <a:br>
              <a:rPr lang="en-US" dirty="0"/>
            </a:br>
            <a:br>
              <a:rPr lang="en-US" dirty="0"/>
            </a:br>
            <a:r>
              <a:rPr lang="en-US" dirty="0"/>
              <a:t>In this part, I will present a high-level overview of why </a:t>
            </a:r>
            <a:r>
              <a:rPr lang="en-US" dirty="0" err="1"/>
              <a:t>explainability</a:t>
            </a:r>
            <a:r>
              <a:rPr lang="en-US" dirty="0"/>
              <a:t> is an important research problem to work and what are the associated challenges.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3</a:t>
            </a:fld>
            <a:endParaRPr lang="en-US"/>
          </a:p>
        </p:txBody>
      </p:sp>
    </p:spTree>
    <p:extLst>
      <p:ext uri="{BB962C8B-B14F-4D97-AF65-F5344CB8AC3E}">
        <p14:creationId xmlns:p14="http://schemas.microsoft.com/office/powerpoint/2010/main" val="187248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tutorial focuses on </a:t>
            </a:r>
            <a:r>
              <a:rPr lang="en-US" kern="0" dirty="0" err="1"/>
              <a:t>explanability</a:t>
            </a:r>
            <a:r>
              <a:rPr lang="en-US" kern="0" dirty="0"/>
              <a:t> for NLP, one question you may have in mind is how </a:t>
            </a:r>
            <a:r>
              <a:rPr lang="en-US" kern="0" dirty="0" err="1"/>
              <a:t>explanability</a:t>
            </a:r>
            <a:r>
              <a:rPr lang="en-US" kern="0" dirty="0"/>
              <a:t> for NLP is different from </a:t>
            </a:r>
            <a:r>
              <a:rPr lang="en-US" kern="0" dirty="0" err="1"/>
              <a:t>explainablity</a:t>
            </a:r>
            <a:r>
              <a:rPr lang="en-US" kern="0" dirty="0"/>
              <a:t> from other areas of AI. </a:t>
            </a:r>
            <a:br>
              <a:rPr lang="en-US" kern="0" dirty="0"/>
            </a:br>
            <a:br>
              <a:rPr lang="en-US" kern="0" dirty="0"/>
            </a:br>
            <a:r>
              <a:rPr lang="en-US" kern="0" dirty="0"/>
              <a:t>Here I will use two simple examples to illustrate the key differences. </a:t>
            </a:r>
            <a:br>
              <a:rPr lang="en-US" kern="0" dirty="0"/>
            </a:br>
            <a:br>
              <a:rPr lang="en-US" kern="0" dirty="0"/>
            </a:br>
            <a:r>
              <a:rPr lang="en-US" kern="0" dirty="0"/>
              <a:t>First, let’s look at this example of how one may explain an image classification prediction. For each of the prediction, the topic three classes are </a:t>
            </a:r>
            <a:r>
              <a:rPr lang="en-US" dirty="0"/>
              <a:t>highlighted by the super-pixels with positive weight towards a specific class. </a:t>
            </a:r>
          </a:p>
        </p:txBody>
      </p:sp>
      <p:sp>
        <p:nvSpPr>
          <p:cNvPr id="4" name="Slide Number Placeholder 3"/>
          <p:cNvSpPr>
            <a:spLocks noGrp="1"/>
          </p:cNvSpPr>
          <p:nvPr>
            <p:ph type="sldNum" sz="quarter" idx="5"/>
          </p:nvPr>
        </p:nvSpPr>
        <p:spPr/>
        <p:txBody>
          <a:bodyPr/>
          <a:lstStyle/>
          <a:p>
            <a:fld id="{05D90323-60C4-9144-B0BA-1F9372A0BA79}" type="slidenum">
              <a:rPr lang="en-US" smtClean="0"/>
              <a:t>31</a:t>
            </a:fld>
            <a:endParaRPr lang="en-US"/>
          </a:p>
        </p:txBody>
      </p:sp>
    </p:spTree>
    <p:extLst>
      <p:ext uri="{BB962C8B-B14F-4D97-AF65-F5344CB8AC3E}">
        <p14:creationId xmlns:p14="http://schemas.microsoft.com/office/powerpoint/2010/main" val="1792465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an example of text classification. </a:t>
            </a:r>
            <a:br>
              <a:rPr lang="en-US" dirty="0"/>
            </a:br>
            <a:br>
              <a:rPr lang="en-US" dirty="0"/>
            </a:br>
            <a:r>
              <a:rPr lang="en-US" dirty="0"/>
              <a:t>For each of the label predicated, attention visualization was used to provide explanation on the predication. </a:t>
            </a:r>
          </a:p>
        </p:txBody>
      </p:sp>
      <p:sp>
        <p:nvSpPr>
          <p:cNvPr id="4" name="Slide Number Placeholder 3"/>
          <p:cNvSpPr>
            <a:spLocks noGrp="1"/>
          </p:cNvSpPr>
          <p:nvPr>
            <p:ph type="sldNum" sz="quarter" idx="5"/>
          </p:nvPr>
        </p:nvSpPr>
        <p:spPr/>
        <p:txBody>
          <a:bodyPr/>
          <a:lstStyle/>
          <a:p>
            <a:fld id="{05D90323-60C4-9144-B0BA-1F9372A0BA79}" type="slidenum">
              <a:rPr lang="en-US" smtClean="0"/>
              <a:t>32</a:t>
            </a:fld>
            <a:endParaRPr lang="en-US"/>
          </a:p>
        </p:txBody>
      </p:sp>
    </p:spTree>
    <p:extLst>
      <p:ext uri="{BB962C8B-B14F-4D97-AF65-F5344CB8AC3E}">
        <p14:creationId xmlns:p14="http://schemas.microsoft.com/office/powerpoint/2010/main" val="2947662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two tasks and the corresponding explanations are quite similar to each other in nature. The question is which one take you longer to understand.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33</a:t>
            </a:fld>
            <a:endParaRPr lang="en-US"/>
          </a:p>
        </p:txBody>
      </p:sp>
    </p:spTree>
    <p:extLst>
      <p:ext uri="{BB962C8B-B14F-4D97-AF65-F5344CB8AC3E}">
        <p14:creationId xmlns:p14="http://schemas.microsoft.com/office/powerpoint/2010/main" val="1184234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people, the </a:t>
            </a:r>
            <a:r>
              <a:rPr lang="en-US" dirty="0" err="1"/>
              <a:t>explaintion</a:t>
            </a:r>
            <a:r>
              <a:rPr lang="en-US" dirty="0"/>
              <a:t> for the text classification task takes more time. </a:t>
            </a:r>
            <a:br>
              <a:rPr lang="en-US" dirty="0"/>
            </a:br>
            <a:br>
              <a:rPr lang="en-US" dirty="0"/>
            </a:br>
            <a:r>
              <a:rPr lang="en-US" dirty="0"/>
              <a:t>The reason is that understanding the </a:t>
            </a:r>
            <a:r>
              <a:rPr lang="en-US" dirty="0" err="1"/>
              <a:t>explaination</a:t>
            </a:r>
            <a:r>
              <a:rPr lang="en-US" dirty="0"/>
              <a:t> for the imagine classification task is mostly a perceptual task that we human are hardwired to do and hence requires minimal efforts; while understanding </a:t>
            </a:r>
            <a:r>
              <a:rPr lang="en-US" dirty="0" err="1"/>
              <a:t>explaination</a:t>
            </a:r>
            <a:r>
              <a:rPr lang="en-US" dirty="0"/>
              <a:t> for the text classification task is a graph comprehension task. </a:t>
            </a:r>
          </a:p>
          <a:p>
            <a:endParaRPr lang="en-US" dirty="0"/>
          </a:p>
          <a:p>
            <a:r>
              <a:rPr lang="en-US" sz="1200" dirty="0">
                <a:solidFill>
                  <a:srgbClr val="818181"/>
                </a:solidFill>
                <a:latin typeface="IBM Plex Sans" charset="0"/>
                <a:sym typeface="Century Gothic"/>
              </a:rPr>
              <a:t>Based on psychology literature, graph comprehension generally involves three iterative processes: </a:t>
            </a:r>
            <a:br>
              <a:rPr lang="en-US" sz="1200" dirty="0">
                <a:solidFill>
                  <a:srgbClr val="818181"/>
                </a:solidFill>
                <a:latin typeface="IBM Plex Sans" charset="0"/>
                <a:sym typeface="Century Gothic"/>
              </a:rPr>
            </a:br>
            <a:r>
              <a:rPr lang="en-US" sz="1200" dirty="0">
                <a:solidFill>
                  <a:srgbClr val="818181"/>
                </a:solidFill>
                <a:latin typeface="IBM Plex Sans" charset="0"/>
                <a:sym typeface="Century Gothic"/>
              </a:rPr>
              <a:t>- encode the visual array and identify the important visual features</a:t>
            </a:r>
          </a:p>
          <a:p>
            <a:pPr marL="171450" indent="-171450">
              <a:buFontTx/>
              <a:buChar char="-"/>
            </a:pPr>
            <a:r>
              <a:rPr lang="en-US" sz="1200" dirty="0">
                <a:solidFill>
                  <a:srgbClr val="818181"/>
                </a:solidFill>
                <a:latin typeface="IBM Plex Sans" charset="0"/>
                <a:sym typeface="Century Gothic"/>
              </a:rPr>
              <a:t>identify the quantitative facts or relations that those features represent</a:t>
            </a:r>
            <a:br>
              <a:rPr lang="en-US" sz="1200" dirty="0">
                <a:solidFill>
                  <a:srgbClr val="818181"/>
                </a:solidFill>
                <a:latin typeface="IBM Plex Sans" charset="0"/>
                <a:sym typeface="Century Gothic"/>
              </a:rPr>
            </a:br>
            <a:r>
              <a:rPr lang="en-US" sz="1200" dirty="0">
                <a:solidFill>
                  <a:srgbClr val="818181"/>
                </a:solidFill>
                <a:latin typeface="IBM Plex Sans" charset="0"/>
                <a:sym typeface="Century Gothic"/>
              </a:rPr>
              <a:t>- relate those quantitative relations to the graphic variables depicted </a:t>
            </a:r>
            <a:br>
              <a:rPr lang="en-US" sz="1200" dirty="0">
                <a:solidFill>
                  <a:srgbClr val="818181"/>
                </a:solidFill>
                <a:latin typeface="IBM Plex Sans" charset="0"/>
                <a:sym typeface="Century Gothic"/>
              </a:rPr>
            </a:br>
            <a:endParaRPr lang="en-US" sz="1200" dirty="0">
              <a:solidFill>
                <a:srgbClr val="818181"/>
              </a:solidFill>
              <a:latin typeface="IBM Plex Sans" charset="0"/>
              <a:sym typeface="Century Gothic"/>
            </a:endParaRPr>
          </a:p>
          <a:p>
            <a:pPr marL="0" indent="0">
              <a:buFontTx/>
              <a:buNone/>
            </a:pPr>
            <a:r>
              <a:rPr lang="en-US" sz="1200" dirty="0">
                <a:solidFill>
                  <a:srgbClr val="818181"/>
                </a:solidFill>
                <a:latin typeface="IBM Plex Sans" charset="0"/>
                <a:sym typeface="Century Gothic"/>
              </a:rPr>
              <a:t>Clearly, </a:t>
            </a:r>
            <a:r>
              <a:rPr lang="en-US" dirty="0"/>
              <a:t>graph comprehension is a cognitive task that requires significantly more cognitive load</a:t>
            </a:r>
            <a:endParaRPr lang="en-US" sz="1200" dirty="0">
              <a:solidFill>
                <a:srgbClr val="818181"/>
              </a:solidFill>
              <a:latin typeface="IBM Plex Sans" charset="0"/>
              <a:sym typeface="Century Gothic"/>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34</a:t>
            </a:fld>
            <a:endParaRPr lang="en-US"/>
          </a:p>
        </p:txBody>
      </p:sp>
    </p:spTree>
    <p:extLst>
      <p:ext uri="{BB962C8B-B14F-4D97-AF65-F5344CB8AC3E}">
        <p14:creationId xmlns:p14="http://schemas.microsoft.com/office/powerpoint/2010/main" val="909057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the text modality associated with NLP tasks does lead to additional challenges in providing </a:t>
            </a:r>
            <a:r>
              <a:rPr lang="en-US" dirty="0" err="1"/>
              <a:t>explainablity</a:t>
            </a:r>
            <a:r>
              <a:rPr lang="en-US" dirty="0"/>
              <a:t>. </a:t>
            </a:r>
          </a:p>
          <a:p>
            <a:endParaRPr lang="en-US" dirty="0"/>
          </a:p>
          <a:p>
            <a:r>
              <a:rPr lang="en-US" dirty="0"/>
              <a:t>First of all, generate and display explanation often requires the mapping of information in the text modality to information in visual modality. Some of the challenges are outlined in the survey paper on text visualization.</a:t>
            </a:r>
          </a:p>
          <a:p>
            <a:endParaRPr lang="en-US" dirty="0"/>
          </a:p>
          <a:p>
            <a:r>
              <a:rPr lang="en-US" dirty="0"/>
              <a:t>Then as explained earlier, comprehend explanation generated for NLP models also often result in higher cognitive load. </a:t>
            </a:r>
          </a:p>
          <a:p>
            <a:endParaRPr lang="en-US" dirty="0"/>
          </a:p>
          <a:p>
            <a:r>
              <a:rPr lang="en-US" dirty="0"/>
              <a:t>In the rest of this tutorial, we focus on the existing techniques for </a:t>
            </a:r>
            <a:r>
              <a:rPr lang="en-US" dirty="0" err="1"/>
              <a:t>explainablity</a:t>
            </a:r>
            <a:r>
              <a:rPr lang="en-US" dirty="0"/>
              <a:t>. It will be helpful to keep these challenges in mind and see how well these challenges are addressed by these techniques. </a:t>
            </a:r>
          </a:p>
        </p:txBody>
      </p:sp>
      <p:sp>
        <p:nvSpPr>
          <p:cNvPr id="4" name="Slide Number Placeholder 3"/>
          <p:cNvSpPr>
            <a:spLocks noGrp="1"/>
          </p:cNvSpPr>
          <p:nvPr>
            <p:ph type="sldNum" sz="quarter" idx="5"/>
          </p:nvPr>
        </p:nvSpPr>
        <p:spPr/>
        <p:txBody>
          <a:bodyPr/>
          <a:lstStyle/>
          <a:p>
            <a:fld id="{05D90323-60C4-9144-B0BA-1F9372A0BA79}" type="slidenum">
              <a:rPr lang="en-US" smtClean="0"/>
              <a:t>35</a:t>
            </a:fld>
            <a:endParaRPr lang="en-US"/>
          </a:p>
        </p:txBody>
      </p:sp>
    </p:spTree>
    <p:extLst>
      <p:ext uri="{BB962C8B-B14F-4D97-AF65-F5344CB8AC3E}">
        <p14:creationId xmlns:p14="http://schemas.microsoft.com/office/powerpoint/2010/main" val="1682355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but not the least, as shown in this chart, different stakeholders are involved during different stages of the AI life cycle. In explainable AI, whether and </a:t>
            </a:r>
            <a:r>
              <a:rPr lang="en-US" sz="1200" b="1" dirty="0">
                <a:solidFill>
                  <a:srgbClr val="00B0F0"/>
                </a:solidFill>
                <a:latin typeface="IBM Plex Sans" charset="0"/>
                <a:sym typeface="Century Gothic"/>
              </a:rPr>
              <a:t>how</a:t>
            </a:r>
            <a:r>
              <a:rPr lang="en-US" sz="1200" dirty="0">
                <a:solidFill>
                  <a:srgbClr val="818181"/>
                </a:solidFill>
                <a:latin typeface="IBM Plex Sans" charset="0"/>
                <a:sym typeface="Century Gothic"/>
              </a:rPr>
              <a:t> explanations should be offered to stakeholders with </a:t>
            </a:r>
            <a:r>
              <a:rPr lang="en-US" sz="1200" b="1" dirty="0">
                <a:solidFill>
                  <a:srgbClr val="818181"/>
                </a:solidFill>
                <a:latin typeface="IBM Plex Sans" charset="0"/>
                <a:sym typeface="Century Gothic"/>
              </a:rPr>
              <a:t>differing levels of expertise and interests</a:t>
            </a:r>
            <a:r>
              <a:rPr lang="en-US" sz="1200" dirty="0">
                <a:solidFill>
                  <a:srgbClr val="818181"/>
                </a:solidFill>
                <a:latin typeface="IBM Plex Sans" charset="0"/>
                <a:sym typeface="Century Gothic"/>
              </a:rPr>
              <a:t>. </a:t>
            </a:r>
          </a:p>
          <a:p>
            <a:endParaRPr lang="en-US" sz="1200" dirty="0">
              <a:solidFill>
                <a:srgbClr val="818181"/>
              </a:solidFill>
              <a:latin typeface="IBM Plex Sans" charset="0"/>
              <a:sym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part 2, when we discuss different techniques, you can also think about what techniques are suitable for what type of stakeholders.  </a:t>
            </a:r>
          </a:p>
        </p:txBody>
      </p:sp>
      <p:sp>
        <p:nvSpPr>
          <p:cNvPr id="4" name="Slide Number Placeholder 3"/>
          <p:cNvSpPr>
            <a:spLocks noGrp="1"/>
          </p:cNvSpPr>
          <p:nvPr>
            <p:ph type="sldNum" sz="quarter" idx="10"/>
          </p:nvPr>
        </p:nvSpPr>
        <p:spPr/>
        <p:txBody>
          <a:bodyPr/>
          <a:lstStyle/>
          <a:p>
            <a:fld id="{05D90323-60C4-9144-B0BA-1F9372A0BA79}" type="slidenum">
              <a:rPr lang="en-US" smtClean="0"/>
              <a:t>36</a:t>
            </a:fld>
            <a:endParaRPr lang="en-US"/>
          </a:p>
        </p:txBody>
      </p:sp>
    </p:spTree>
    <p:extLst>
      <p:ext uri="{BB962C8B-B14F-4D97-AF65-F5344CB8AC3E}">
        <p14:creationId xmlns:p14="http://schemas.microsoft.com/office/powerpoint/2010/main" val="2227610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part of this tutorial, we are going to dive into the current state of explainable AI research for NLP</a:t>
            </a:r>
          </a:p>
        </p:txBody>
      </p:sp>
      <p:sp>
        <p:nvSpPr>
          <p:cNvPr id="4" name="Slide Number Placeholder 3"/>
          <p:cNvSpPr>
            <a:spLocks noGrp="1"/>
          </p:cNvSpPr>
          <p:nvPr>
            <p:ph type="sldNum" sz="quarter" idx="5"/>
          </p:nvPr>
        </p:nvSpPr>
        <p:spPr/>
        <p:txBody>
          <a:bodyPr/>
          <a:lstStyle/>
          <a:p>
            <a:fld id="{05D90323-60C4-9144-B0BA-1F9372A0BA79}" type="slidenum">
              <a:rPr lang="en-US" smtClean="0"/>
              <a:t>37</a:t>
            </a:fld>
            <a:endParaRPr lang="en-US"/>
          </a:p>
        </p:txBody>
      </p:sp>
    </p:spTree>
    <p:extLst>
      <p:ext uri="{BB962C8B-B14F-4D97-AF65-F5344CB8AC3E}">
        <p14:creationId xmlns:p14="http://schemas.microsoft.com/office/powerpoint/2010/main" val="2721742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outline of the second part is shown here</a:t>
            </a:r>
          </a:p>
          <a:p>
            <a:endParaRPr lang="en-US" dirty="0"/>
          </a:p>
          <a:p>
            <a:r>
              <a:rPr lang="en-US" dirty="0"/>
              <a:t>We will start with introducing the methodology we adopted to review papers from NLP conferences.</a:t>
            </a:r>
          </a:p>
          <a:p>
            <a:endParaRPr lang="en-US" dirty="0"/>
          </a:p>
          <a:p>
            <a:r>
              <a:rPr lang="en-US" dirty="0"/>
              <a:t>Second, we will talk about the major categorizations of different types of explanation. </a:t>
            </a:r>
          </a:p>
          <a:p>
            <a:endParaRPr lang="en-US" dirty="0"/>
          </a:p>
          <a:p>
            <a:r>
              <a:rPr lang="en-US" dirty="0"/>
              <a:t>Third, we will dive into various techniques that generate and present explanations to the end users</a:t>
            </a:r>
          </a:p>
          <a:p>
            <a:endParaRPr lang="en-US" dirty="0"/>
          </a:p>
          <a:p>
            <a:r>
              <a:rPr lang="en-US" dirty="0"/>
              <a:t>Fourth, we will take one step back to discuss some other insights we learned from our literature review.  In particular, we will use the interactive website we have built for this work to show some of the insights</a:t>
            </a:r>
          </a:p>
          <a:p>
            <a:endParaRPr lang="en-US" dirty="0"/>
          </a:p>
          <a:p>
            <a:r>
              <a:rPr lang="en-US" dirty="0"/>
              <a:t>And finally, we will discuss what are the existing methods for evaluating the quality of explanations and what are the gaps we identified</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38</a:t>
            </a:fld>
            <a:endParaRPr lang="en-US"/>
          </a:p>
        </p:txBody>
      </p:sp>
    </p:spTree>
    <p:extLst>
      <p:ext uri="{BB962C8B-B14F-4D97-AF65-F5344CB8AC3E}">
        <p14:creationId xmlns:p14="http://schemas.microsoft.com/office/powerpoint/2010/main" val="1453427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providing some background information about our literature review</a:t>
            </a:r>
          </a:p>
        </p:txBody>
      </p:sp>
      <p:sp>
        <p:nvSpPr>
          <p:cNvPr id="4" name="Slide Number Placeholder 3"/>
          <p:cNvSpPr>
            <a:spLocks noGrp="1"/>
          </p:cNvSpPr>
          <p:nvPr>
            <p:ph type="sldNum" sz="quarter" idx="5"/>
          </p:nvPr>
        </p:nvSpPr>
        <p:spPr/>
        <p:txBody>
          <a:bodyPr/>
          <a:lstStyle/>
          <a:p>
            <a:fld id="{05D90323-60C4-9144-B0BA-1F9372A0BA79}" type="slidenum">
              <a:rPr lang="en-US" smtClean="0"/>
              <a:t>39</a:t>
            </a:fld>
            <a:endParaRPr lang="en-US"/>
          </a:p>
        </p:txBody>
      </p:sp>
    </p:spTree>
    <p:extLst>
      <p:ext uri="{BB962C8B-B14F-4D97-AF65-F5344CB8AC3E}">
        <p14:creationId xmlns:p14="http://schemas.microsoft.com/office/powerpoint/2010/main" val="828744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would like to emphasize that the purpose of this tutorial is not to provide an exhaustive list of XAI papers. Instead, we would like to try our best to find some of the representative work in the past several years.</a:t>
            </a:r>
          </a:p>
          <a:p>
            <a:r>
              <a:rPr lang="en-US" dirty="0"/>
              <a:t> </a:t>
            </a:r>
          </a:p>
          <a:p>
            <a:r>
              <a:rPr lang="en-US" dirty="0"/>
              <a:t>In particular, we focused on major NLP conferences including ACL, EMNLP, NAACL, and COLING, we also include some of the representative works from some of the general AI conferences such as AAAI, IJCAI, KDD, and etc. We collected and reviewed papers from 2013 to 2019.</a:t>
            </a:r>
          </a:p>
          <a:p>
            <a:endParaRPr lang="en-US" dirty="0"/>
          </a:p>
          <a:p>
            <a:r>
              <a:rPr lang="en-US" dirty="0"/>
              <a:t>The way we determine if a paper can be a candidate paper for XAI for NLP is the following: we check if the title of the paper contains the keywords that indicate </a:t>
            </a:r>
            <a:r>
              <a:rPr lang="en-US" dirty="0" err="1"/>
              <a:t>explainability</a:t>
            </a:r>
            <a:r>
              <a:rPr lang="en-US" dirty="0"/>
              <a:t>, for example, explainable, interpretable, transparent, </a:t>
            </a:r>
            <a:r>
              <a:rPr lang="en-US" dirty="0" err="1"/>
              <a:t>etc</a:t>
            </a:r>
            <a:r>
              <a:rPr lang="en-US" dirty="0"/>
              <a:t> and their </a:t>
            </a:r>
            <a:r>
              <a:rPr lang="en-US" dirty="0" err="1"/>
              <a:t>lemmaized</a:t>
            </a:r>
            <a:r>
              <a:rPr lang="en-US" dirty="0"/>
              <a:t> versions.  The way we searched for candidate papers would certainly miss some of the papers that actually work on </a:t>
            </a:r>
            <a:r>
              <a:rPr lang="en-US" dirty="0" err="1"/>
              <a:t>explainability</a:t>
            </a:r>
            <a:r>
              <a:rPr lang="en-US" dirty="0"/>
              <a:t>. But our assumption was that if the title of the paper does not have these keywords, it indicates that the authors of the paper may not think they are working on an explainable AI paper.  On the other hand, if the title does have these keywords, then it means that the authors strongly feel that they have an explainable paper. </a:t>
            </a:r>
          </a:p>
          <a:p>
            <a:endParaRPr lang="en-US" dirty="0"/>
          </a:p>
          <a:p>
            <a:endParaRPr lang="en-US" dirty="0"/>
          </a:p>
          <a:p>
            <a:r>
              <a:rPr lang="en-US" dirty="0"/>
              <a:t>Once we determine the set of candidate papers, two NLP researchers first scan through all the candidate papers to make sure that they are truly about </a:t>
            </a:r>
            <a:r>
              <a:rPr lang="en-US" dirty="0" err="1"/>
              <a:t>explainability</a:t>
            </a:r>
            <a:r>
              <a:rPr lang="en-US" dirty="0"/>
              <a:t> for NLP. Then every survived candidate paper will be reviewed by at least two NLP researchers, who will determine the categorization of the proposed explainable AI work, what are the </a:t>
            </a:r>
            <a:r>
              <a:rPr lang="en-US" dirty="0" err="1"/>
              <a:t>explainability</a:t>
            </a:r>
            <a:r>
              <a:rPr lang="en-US" dirty="0"/>
              <a:t> techniques and visualization techniques adopted, and whether they have any evaluation</a:t>
            </a:r>
          </a:p>
          <a:p>
            <a:endParaRPr lang="en-US" dirty="0"/>
          </a:p>
          <a:p>
            <a:r>
              <a:rPr lang="en-US" dirty="0"/>
              <a:t>If there is any disagreement, a third reviewer will be asked to review the paper to break the tie.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40</a:t>
            </a:fld>
            <a:endParaRPr lang="en-US"/>
          </a:p>
        </p:txBody>
      </p:sp>
    </p:spTree>
    <p:extLst>
      <p:ext uri="{BB962C8B-B14F-4D97-AF65-F5344CB8AC3E}">
        <p14:creationId xmlns:p14="http://schemas.microsoft.com/office/powerpoint/2010/main" val="82495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NLP is an important area of AI and the need for </a:t>
            </a:r>
            <a:r>
              <a:rPr lang="en-US" dirty="0" err="1"/>
              <a:t>explainability</a:t>
            </a:r>
            <a:r>
              <a:rPr lang="en-US" dirty="0"/>
              <a:t> is universal for all AI areas.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part, I will motivate the need for </a:t>
            </a:r>
            <a:r>
              <a:rPr lang="en-US" dirty="0" err="1"/>
              <a:t>explainability</a:t>
            </a:r>
            <a:r>
              <a:rPr lang="en-US" dirty="0"/>
              <a:t> for AI in general, with a combination of examples from NLP as well as other areas of AI. Towards the end, I will discuss specific challenges for </a:t>
            </a:r>
            <a:r>
              <a:rPr lang="en-US" dirty="0" err="1"/>
              <a:t>explainability</a:t>
            </a:r>
            <a:r>
              <a:rPr lang="en-US" dirty="0"/>
              <a:t> for NLP before my colleagues presenting an overview of recent </a:t>
            </a:r>
            <a:r>
              <a:rPr lang="en-US" dirty="0" err="1"/>
              <a:t>explainability</a:t>
            </a:r>
            <a:r>
              <a:rPr lang="en-US" dirty="0"/>
              <a:t> techniques for NLP. </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4</a:t>
            </a:fld>
            <a:endParaRPr lang="en-US"/>
          </a:p>
        </p:txBody>
      </p:sp>
    </p:spTree>
    <p:extLst>
      <p:ext uri="{BB962C8B-B14F-4D97-AF65-F5344CB8AC3E}">
        <p14:creationId xmlns:p14="http://schemas.microsoft.com/office/powerpoint/2010/main" val="3963332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we found 107 candidate papers passed the first screening using our searching criteria, and 52 of them ended being included in this tutorial. </a:t>
            </a:r>
          </a:p>
          <a:p>
            <a:endParaRPr lang="en-US" dirty="0"/>
          </a:p>
          <a:p>
            <a:r>
              <a:rPr lang="en-US" dirty="0"/>
              <a:t>Here we list top three NLP topics of these 52 papers, where we can see that question answering is the most popular NLP topic studied, followed by computational social science and social media, and followed by Syntax: tagging, chunking &amp; parsing. </a:t>
            </a:r>
          </a:p>
          <a:p>
            <a:endParaRPr lang="en-US" dirty="0"/>
          </a:p>
          <a:p>
            <a:r>
              <a:rPr lang="en-US" dirty="0"/>
              <a:t>The top three conferences that have the most number of XAI works are EMNLP, ACL, and NAACL.</a:t>
            </a:r>
          </a:p>
        </p:txBody>
      </p:sp>
      <p:sp>
        <p:nvSpPr>
          <p:cNvPr id="4" name="Slide Number Placeholder 3"/>
          <p:cNvSpPr>
            <a:spLocks noGrp="1"/>
          </p:cNvSpPr>
          <p:nvPr>
            <p:ph type="sldNum" sz="quarter" idx="5"/>
          </p:nvPr>
        </p:nvSpPr>
        <p:spPr/>
        <p:txBody>
          <a:bodyPr/>
          <a:lstStyle/>
          <a:p>
            <a:fld id="{05D90323-60C4-9144-B0BA-1F9372A0BA79}" type="slidenum">
              <a:rPr lang="en-US" smtClean="0"/>
              <a:t>41</a:t>
            </a:fld>
            <a:endParaRPr lang="en-US"/>
          </a:p>
        </p:txBody>
      </p:sp>
    </p:spTree>
    <p:extLst>
      <p:ext uri="{BB962C8B-B14F-4D97-AF65-F5344CB8AC3E}">
        <p14:creationId xmlns:p14="http://schemas.microsoft.com/office/powerpoint/2010/main" val="3497475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the explainable AI papers we identified, the first task we did was to categorize their explanation strate4gies into different types</a:t>
            </a:r>
          </a:p>
        </p:txBody>
      </p:sp>
      <p:sp>
        <p:nvSpPr>
          <p:cNvPr id="4" name="Slide Number Placeholder 3"/>
          <p:cNvSpPr>
            <a:spLocks noGrp="1"/>
          </p:cNvSpPr>
          <p:nvPr>
            <p:ph type="sldNum" sz="quarter" idx="5"/>
          </p:nvPr>
        </p:nvSpPr>
        <p:spPr/>
        <p:txBody>
          <a:bodyPr/>
          <a:lstStyle/>
          <a:p>
            <a:fld id="{05D90323-60C4-9144-B0BA-1F9372A0BA79}" type="slidenum">
              <a:rPr lang="en-US" smtClean="0"/>
              <a:t>42</a:t>
            </a:fld>
            <a:endParaRPr lang="en-US"/>
          </a:p>
        </p:txBody>
      </p:sp>
    </p:spTree>
    <p:extLst>
      <p:ext uri="{BB962C8B-B14F-4D97-AF65-F5344CB8AC3E}">
        <p14:creationId xmlns:p14="http://schemas.microsoft.com/office/powerpoint/2010/main" val="1343107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ways to categorize explanations, and this is where this domain lacks clarity. It’s very controversial that if we need a deep taxonomy like the two examples shown here, because this field is still at the early stage and lacks clarity,</a:t>
            </a:r>
          </a:p>
          <a:p>
            <a:endParaRPr lang="en-US" dirty="0"/>
          </a:p>
          <a:p>
            <a:endParaRPr lang="en-US" dirty="0"/>
          </a:p>
          <a:p>
            <a:r>
              <a:rPr lang="en-US" dirty="0"/>
              <a:t>for example, some of them mixed visualization techniques and </a:t>
            </a:r>
            <a:r>
              <a:rPr lang="en-US" dirty="0" err="1"/>
              <a:t>explainabilty</a:t>
            </a:r>
            <a:r>
              <a:rPr lang="en-US" dirty="0"/>
              <a:t> techniques. Some of them split the root node based on whether an approach is based on global or local explanation, some split the root based on whether the model is a transparent model or black-box model, people may find that a certain XAI work may be placed in different places in the taxonomy, and thus cause confusion. </a:t>
            </a:r>
          </a:p>
          <a:p>
            <a:endParaRPr lang="en-US" dirty="0"/>
          </a:p>
          <a:p>
            <a:r>
              <a:rPr lang="en-US" dirty="0"/>
              <a:t>This motivates us that we should probably first use a shallow taxonomy and use universally accepted criteria to differentiate different XAI works, so that we build up the standard terminology for this domain, and then develop it into deep taxonomy with help from the whole community.</a:t>
            </a:r>
          </a:p>
        </p:txBody>
      </p:sp>
      <p:sp>
        <p:nvSpPr>
          <p:cNvPr id="4" name="Slide Number Placeholder 3"/>
          <p:cNvSpPr>
            <a:spLocks noGrp="1"/>
          </p:cNvSpPr>
          <p:nvPr>
            <p:ph type="sldNum" sz="quarter" idx="5"/>
          </p:nvPr>
        </p:nvSpPr>
        <p:spPr/>
        <p:txBody>
          <a:bodyPr/>
          <a:lstStyle/>
          <a:p>
            <a:fld id="{05D90323-60C4-9144-B0BA-1F9372A0BA79}" type="slidenum">
              <a:rPr lang="en-US" smtClean="0"/>
              <a:t>43</a:t>
            </a:fld>
            <a:endParaRPr lang="en-US"/>
          </a:p>
        </p:txBody>
      </p:sp>
    </p:spTree>
    <p:extLst>
      <p:ext uri="{BB962C8B-B14F-4D97-AF65-F5344CB8AC3E}">
        <p14:creationId xmlns:p14="http://schemas.microsoft.com/office/powerpoint/2010/main" val="3691128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our literature review, we look into two fundamental aspects that were widely considered in previous surveys and tutorials.</a:t>
            </a:r>
          </a:p>
          <a:p>
            <a:endParaRPr lang="en-US" dirty="0"/>
          </a:p>
          <a:p>
            <a:r>
              <a:rPr lang="en-US" dirty="0"/>
              <a:t>The first aspect is that whether the explanation is for an individual instance or for an entire AI model? Based on this, we have local explanation that focuses on providing justifications for an individual instance, and we have global explanation focuses on revealing the internal mechanism of an AI model. </a:t>
            </a:r>
          </a:p>
          <a:p>
            <a:endParaRPr lang="en-US" dirty="0"/>
          </a:p>
          <a:p>
            <a:r>
              <a:rPr lang="en-US" dirty="0"/>
              <a:t>It worth mentioning that global explanation usually implies local explanation.  Local and Global explanation are two widely accepted concepts in XAI not just for NLP but also for general XAI research.</a:t>
            </a:r>
          </a:p>
          <a:p>
            <a:endParaRPr lang="en-US" dirty="0"/>
          </a:p>
          <a:p>
            <a:r>
              <a:rPr lang="en-US" dirty="0"/>
              <a:t>In addition to local and global explanation, we also consider another aspect, which focuses on how these explanations are generated by the XAI approaches. </a:t>
            </a:r>
          </a:p>
          <a:p>
            <a:endParaRPr lang="en-US" dirty="0"/>
          </a:p>
          <a:p>
            <a:r>
              <a:rPr lang="en-US" dirty="0"/>
              <a:t>Concretely, is the explanation obtained directly from the prediction process of the AI models? Or it requires some sort of post-processing step. </a:t>
            </a:r>
          </a:p>
          <a:p>
            <a:endParaRPr lang="en-US" dirty="0"/>
          </a:p>
          <a:p>
            <a:r>
              <a:rPr lang="en-US" dirty="0"/>
              <a:t>With that, we have two categories: first, self-explaining approach which means that the AI model that makes the prediction also generates explanations. And second, post-hoc approaches which means that the AI model produces the predictions does not generate explanation, and a second post-processing step is required to get the explanation. </a:t>
            </a:r>
          </a:p>
        </p:txBody>
      </p:sp>
      <p:sp>
        <p:nvSpPr>
          <p:cNvPr id="4" name="Slide Number Placeholder 3"/>
          <p:cNvSpPr>
            <a:spLocks noGrp="1"/>
          </p:cNvSpPr>
          <p:nvPr>
            <p:ph type="sldNum" sz="quarter" idx="5"/>
          </p:nvPr>
        </p:nvSpPr>
        <p:spPr/>
        <p:txBody>
          <a:bodyPr/>
          <a:lstStyle/>
          <a:p>
            <a:fld id="{05D90323-60C4-9144-B0BA-1F9372A0BA79}" type="slidenum">
              <a:rPr lang="en-US" smtClean="0"/>
              <a:t>44</a:t>
            </a:fld>
            <a:endParaRPr lang="en-US"/>
          </a:p>
        </p:txBody>
      </p:sp>
    </p:spTree>
    <p:extLst>
      <p:ext uri="{BB962C8B-B14F-4D97-AF65-F5344CB8AC3E}">
        <p14:creationId xmlns:p14="http://schemas.microsoft.com/office/powerpoint/2010/main" val="22794704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concrete example, in the case of local explanation, we can understand only the reasons for a specific decision, that is, only the single prediction/decision is interpretable.</a:t>
            </a:r>
          </a:p>
          <a:p>
            <a:endParaRPr lang="en-US" dirty="0"/>
          </a:p>
          <a:p>
            <a:r>
              <a:rPr lang="en-US" dirty="0"/>
              <a:t>A classic example of local explanation is the attention-based machine translation approach, which use attention to align input output sentences in two languages. And use a saliency heatmap to show how the input output are aligned. This is a local explanation method because the saliency heatmaps changes from instance to instance. It only present the explanation for a particular decision.</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45</a:t>
            </a:fld>
            <a:endParaRPr lang="en-US"/>
          </a:p>
        </p:txBody>
      </p:sp>
    </p:spTree>
    <p:extLst>
      <p:ext uri="{BB962C8B-B14F-4D97-AF65-F5344CB8AC3E}">
        <p14:creationId xmlns:p14="http://schemas.microsoft.com/office/powerpoint/2010/main" val="3525031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global explanation, we are able to understand the whole logic of a model and follow the entire reasoning leading to all the different possible outcomes.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easy to see that global explanation implies local explanation.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classic example of global explanation is to use decision tree to predict the outcome of credit card applications. Unlike the the saliency heatmaps shown in previous machine translation task, the decision tree shown here clearly reveals the prediction logic, with which we can explain any examples. </a:t>
            </a:r>
          </a:p>
        </p:txBody>
      </p:sp>
      <p:sp>
        <p:nvSpPr>
          <p:cNvPr id="4" name="Slide Number Placeholder 3"/>
          <p:cNvSpPr>
            <a:spLocks noGrp="1"/>
          </p:cNvSpPr>
          <p:nvPr>
            <p:ph type="sldNum" sz="quarter" idx="5"/>
          </p:nvPr>
        </p:nvSpPr>
        <p:spPr/>
        <p:txBody>
          <a:bodyPr/>
          <a:lstStyle/>
          <a:p>
            <a:fld id="{05D90323-60C4-9144-B0BA-1F9372A0BA79}" type="slidenum">
              <a:rPr lang="en-US" smtClean="0"/>
              <a:t>46</a:t>
            </a:fld>
            <a:endParaRPr lang="en-US"/>
          </a:p>
        </p:txBody>
      </p:sp>
    </p:spTree>
    <p:extLst>
      <p:ext uri="{BB962C8B-B14F-4D97-AF65-F5344CB8AC3E}">
        <p14:creationId xmlns:p14="http://schemas.microsoft.com/office/powerpoint/2010/main" val="1617248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self-explaining and post-hoc explanations, the best way to describe the difference between the two is probably using this chart here. Self-explaining approaches have only one model which produces both predictions and explanations, whereas post-hoc approaches have more than one model, with the first model make predictions and another one or more model to provide explanations.</a:t>
            </a:r>
          </a:p>
        </p:txBody>
      </p:sp>
      <p:sp>
        <p:nvSpPr>
          <p:cNvPr id="4" name="Slide Number Placeholder 3"/>
          <p:cNvSpPr>
            <a:spLocks noGrp="1"/>
          </p:cNvSpPr>
          <p:nvPr>
            <p:ph type="sldNum" sz="quarter" idx="5"/>
          </p:nvPr>
        </p:nvSpPr>
        <p:spPr/>
        <p:txBody>
          <a:bodyPr/>
          <a:lstStyle/>
          <a:p>
            <a:fld id="{05D90323-60C4-9144-B0BA-1F9372A0BA79}" type="slidenum">
              <a:rPr lang="en-US" smtClean="0"/>
              <a:t>47</a:t>
            </a:fld>
            <a:endParaRPr lang="en-US"/>
          </a:p>
        </p:txBody>
      </p:sp>
    </p:spTree>
    <p:extLst>
      <p:ext uri="{BB962C8B-B14F-4D97-AF65-F5344CB8AC3E}">
        <p14:creationId xmlns:p14="http://schemas.microsoft.com/office/powerpoint/2010/main" val="2610429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we can see that the two aspects that we considered here are actually orthogonal to each other, indicating that we can consider different combinations of these aspects. </a:t>
            </a:r>
          </a:p>
        </p:txBody>
      </p:sp>
      <p:sp>
        <p:nvSpPr>
          <p:cNvPr id="4" name="Slide Number Placeholder 3"/>
          <p:cNvSpPr>
            <a:spLocks noGrp="1"/>
          </p:cNvSpPr>
          <p:nvPr>
            <p:ph type="sldNum" sz="quarter" idx="5"/>
          </p:nvPr>
        </p:nvSpPr>
        <p:spPr/>
        <p:txBody>
          <a:bodyPr/>
          <a:lstStyle/>
          <a:p>
            <a:fld id="{05D90323-60C4-9144-B0BA-1F9372A0BA79}" type="slidenum">
              <a:rPr lang="en-US" smtClean="0"/>
              <a:t>48</a:t>
            </a:fld>
            <a:endParaRPr lang="en-US"/>
          </a:p>
        </p:txBody>
      </p:sp>
    </p:spTree>
    <p:extLst>
      <p:ext uri="{BB962C8B-B14F-4D97-AF65-F5344CB8AC3E}">
        <p14:creationId xmlns:p14="http://schemas.microsoft.com/office/powerpoint/2010/main" val="3870927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that led us to draw this simple taxonomy that combines the two orthogonal aspects, </a:t>
            </a:r>
          </a:p>
          <a:p>
            <a:endParaRPr lang="en-US" dirty="0"/>
          </a:p>
          <a:p>
            <a:r>
              <a:rPr lang="en-US" dirty="0"/>
              <a:t>The taxonomy we adopted in this tutorial is pretty simple but should be less controversial, where we first split the root of the taxonomy by global or local explanation, and then for each branch, we check if an approach is self-explaining or require post-hoc processing.  Therefore, we have four major categories: local post-hoc, local self-explaining, global post-hoc and global self-explaining</a:t>
            </a:r>
          </a:p>
          <a:p>
            <a:endParaRPr lang="en-US" dirty="0"/>
          </a:p>
          <a:p>
            <a:r>
              <a:rPr lang="en-US" dirty="0"/>
              <a:t>Although not explicitly shown in the taxonomy, we may derive a preference ranking of these types of explanation. Since we know that global explanation implies local explanation, so global explanation is usually more favorable than local explanation. Additionally, self-explaining approach is probably more favorable than post-hoc approaches not just because the efficiency issue but also that self-explaining may have less fidelity issues. We will discuss this later in this tutorial.</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49</a:t>
            </a:fld>
            <a:endParaRPr lang="en-US"/>
          </a:p>
        </p:txBody>
      </p:sp>
    </p:spTree>
    <p:extLst>
      <p:ext uri="{BB962C8B-B14F-4D97-AF65-F5344CB8AC3E}">
        <p14:creationId xmlns:p14="http://schemas.microsoft.com/office/powerpoint/2010/main" val="3473557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hope that after describing the two fundamental aspects we used to differentiate different XAI approaches can explain we consider the four major type of explanations. Then a natural question to ask is how can we enable these explanations, what are the existing techniques adopted by prior works to generate and present these explanations. </a:t>
            </a:r>
          </a:p>
          <a:p>
            <a:endParaRPr lang="en-US" dirty="0"/>
          </a:p>
          <a:p>
            <a:r>
              <a:rPr lang="en-US" dirty="0"/>
              <a:t>We are going to dive into this part next. </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50</a:t>
            </a:fld>
            <a:endParaRPr lang="en-US"/>
          </a:p>
        </p:txBody>
      </p:sp>
    </p:spTree>
    <p:extLst>
      <p:ext uri="{BB962C8B-B14F-4D97-AF65-F5344CB8AC3E}">
        <p14:creationId xmlns:p14="http://schemas.microsoft.com/office/powerpoint/2010/main" val="424978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that I don’t have to convince anyone that AI is becoming increasing important and widely adopted. </a:t>
            </a:r>
            <a:br>
              <a:rPr lang="en-US" dirty="0"/>
            </a:br>
            <a:br>
              <a:rPr lang="en-US" dirty="0"/>
            </a:br>
            <a:r>
              <a:rPr lang="en-US" dirty="0"/>
              <a:t>As you can see from the few news headlines, AI is ready for its prime time and is transforming almost every single industry from retail to banking to government. It is changing the life of everyone in the world. </a:t>
            </a:r>
          </a:p>
        </p:txBody>
      </p:sp>
      <p:sp>
        <p:nvSpPr>
          <p:cNvPr id="4" name="Slide Number Placeholder 3"/>
          <p:cNvSpPr>
            <a:spLocks noGrp="1"/>
          </p:cNvSpPr>
          <p:nvPr>
            <p:ph type="sldNum" sz="quarter" idx="5"/>
          </p:nvPr>
        </p:nvSpPr>
        <p:spPr/>
        <p:txBody>
          <a:bodyPr/>
          <a:lstStyle/>
          <a:p>
            <a:fld id="{05D90323-60C4-9144-B0BA-1F9372A0BA79}" type="slidenum">
              <a:rPr lang="en-US" smtClean="0"/>
              <a:t>5</a:t>
            </a:fld>
            <a:endParaRPr lang="en-US"/>
          </a:p>
        </p:txBody>
      </p:sp>
    </p:spTree>
    <p:extLst>
      <p:ext uri="{BB962C8B-B14F-4D97-AF65-F5344CB8AC3E}">
        <p14:creationId xmlns:p14="http://schemas.microsoft.com/office/powerpoint/2010/main" val="2746199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prior work, they took the view that explanations are directly sent from the XAI model to the end user, that is, there is just one step, no intermediate step or fine-grain step between the XAI model and end users.</a:t>
            </a:r>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51</a:t>
            </a:fld>
            <a:endParaRPr lang="en-US"/>
          </a:p>
        </p:txBody>
      </p:sp>
    </p:spTree>
    <p:extLst>
      <p:ext uri="{BB962C8B-B14F-4D97-AF65-F5344CB8AC3E}">
        <p14:creationId xmlns:p14="http://schemas.microsoft.com/office/powerpoint/2010/main" val="32929768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alternative view, that is, there are actually two sub-steps for explanations to flow from XAI model to end users.</a:t>
            </a:r>
          </a:p>
          <a:p>
            <a:endParaRPr lang="en-US" dirty="0"/>
          </a:p>
          <a:p>
            <a:r>
              <a:rPr lang="en-US" dirty="0"/>
              <a:t>Concretely, the first step is the step where the XAI model generates the mathematical justifications for the explanation, and then these mathematical justifications, or we can give them a different name, raw explanations, are visually presented to the end users. </a:t>
            </a:r>
          </a:p>
          <a:p>
            <a:endParaRPr lang="en-US" dirty="0"/>
          </a:p>
          <a:p>
            <a:r>
              <a:rPr lang="en-US" dirty="0"/>
              <a:t>In our tutorial, we adopt the second view that is shown here, because we think it is beneficial to differentiate the explanation generation step and explanation presentation step, because the two steps requires different expertise and efforts. Specifically, AI engineers who knows AI better are the right people to work on the explanation generation part and UX engineers who knows users better are the right people to work on the explanation presentation part. </a:t>
            </a:r>
          </a:p>
        </p:txBody>
      </p:sp>
      <p:sp>
        <p:nvSpPr>
          <p:cNvPr id="4" name="Slide Number Placeholder 3"/>
          <p:cNvSpPr>
            <a:spLocks noGrp="1"/>
          </p:cNvSpPr>
          <p:nvPr>
            <p:ph type="sldNum" sz="quarter" idx="5"/>
          </p:nvPr>
        </p:nvSpPr>
        <p:spPr/>
        <p:txBody>
          <a:bodyPr/>
          <a:lstStyle/>
          <a:p>
            <a:fld id="{05D90323-60C4-9144-B0BA-1F9372A0BA79}" type="slidenum">
              <a:rPr lang="en-US" smtClean="0"/>
              <a:t>52</a:t>
            </a:fld>
            <a:endParaRPr lang="en-US"/>
          </a:p>
        </p:txBody>
      </p:sp>
    </p:spTree>
    <p:extLst>
      <p:ext uri="{BB962C8B-B14F-4D97-AF65-F5344CB8AC3E}">
        <p14:creationId xmlns:p14="http://schemas.microsoft.com/office/powerpoint/2010/main" val="767013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mind, we next dive into the first step of the whole process, that is the explanation generation step. We will talk about different </a:t>
            </a:r>
            <a:r>
              <a:rPr lang="en-US" dirty="0" err="1"/>
              <a:t>explainability</a:t>
            </a:r>
            <a:r>
              <a:rPr lang="en-US" dirty="0"/>
              <a:t> techniques we observed  from our literature review.</a:t>
            </a:r>
          </a:p>
        </p:txBody>
      </p:sp>
      <p:sp>
        <p:nvSpPr>
          <p:cNvPr id="4" name="Slide Number Placeholder 3"/>
          <p:cNvSpPr>
            <a:spLocks noGrp="1"/>
          </p:cNvSpPr>
          <p:nvPr>
            <p:ph type="sldNum" sz="quarter" idx="5"/>
          </p:nvPr>
        </p:nvSpPr>
        <p:spPr/>
        <p:txBody>
          <a:bodyPr/>
          <a:lstStyle/>
          <a:p>
            <a:fld id="{05D90323-60C4-9144-B0BA-1F9372A0BA79}" type="slidenum">
              <a:rPr lang="en-US" smtClean="0"/>
              <a:t>53</a:t>
            </a:fld>
            <a:endParaRPr lang="en-US"/>
          </a:p>
        </p:txBody>
      </p:sp>
    </p:spTree>
    <p:extLst>
      <p:ext uri="{BB962C8B-B14F-4D97-AF65-F5344CB8AC3E}">
        <p14:creationId xmlns:p14="http://schemas.microsoft.com/office/powerpoint/2010/main" val="26891294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answer the question:  what are </a:t>
            </a:r>
            <a:r>
              <a:rPr lang="en-US" dirty="0" err="1"/>
              <a:t>explainability</a:t>
            </a:r>
            <a:r>
              <a:rPr lang="en-US" dirty="0"/>
              <a:t> techniques?</a:t>
            </a:r>
          </a:p>
          <a:p>
            <a:endParaRPr lang="en-US" dirty="0"/>
          </a:p>
          <a:p>
            <a:r>
              <a:rPr lang="en-US" dirty="0"/>
              <a:t>We define </a:t>
            </a:r>
            <a:r>
              <a:rPr lang="en-US" dirty="0" err="1"/>
              <a:t>explainability</a:t>
            </a:r>
            <a:r>
              <a:rPr lang="en-US" dirty="0"/>
              <a:t> techniques as the the techniques used to generate the raw explanations, that is, the mathematical justifications. As mentioned earlier, ideally, AI engineers are the people who work on this part. </a:t>
            </a:r>
          </a:p>
          <a:p>
            <a:endParaRPr lang="en-US" dirty="0"/>
          </a:p>
          <a:p>
            <a:r>
              <a:rPr lang="en-US" dirty="0"/>
              <a:t>From our literature review, we have observed a few representative techniques including feature importance, surrogate model, example-driven, provenance-based, and declarative induction</a:t>
            </a:r>
          </a:p>
          <a:p>
            <a:r>
              <a:rPr lang="en-US" dirty="0"/>
              <a:t>We will discuss each of them in more details shortly. </a:t>
            </a:r>
          </a:p>
          <a:p>
            <a:endParaRPr lang="en-US" dirty="0"/>
          </a:p>
          <a:p>
            <a:r>
              <a:rPr lang="en-US" dirty="0" err="1"/>
              <a:t>Explainability</a:t>
            </a:r>
            <a:r>
              <a:rPr lang="en-US" dirty="0"/>
              <a:t> techniques are high-level strategies that can be used to design the explanation generation process. It is also important to identify a few commonly used operations that can enable </a:t>
            </a:r>
            <a:r>
              <a:rPr lang="en-US" dirty="0" err="1"/>
              <a:t>explainability</a:t>
            </a:r>
            <a:r>
              <a:rPr lang="en-US" dirty="0"/>
              <a:t>, in this tutorial we will briefly talk about a few of them such as first-derivative saliency, layer-wise relevance propagation, attention, LSTM gating signal, and </a:t>
            </a:r>
            <a:r>
              <a:rPr lang="en-US" dirty="0" err="1"/>
              <a:t>explainability</a:t>
            </a:r>
            <a:r>
              <a:rPr lang="en-US" dirty="0"/>
              <a:t>-aware architecture design.</a:t>
            </a:r>
          </a:p>
        </p:txBody>
      </p:sp>
      <p:sp>
        <p:nvSpPr>
          <p:cNvPr id="4" name="Slide Number Placeholder 3"/>
          <p:cNvSpPr>
            <a:spLocks noGrp="1"/>
          </p:cNvSpPr>
          <p:nvPr>
            <p:ph type="sldNum" sz="quarter" idx="5"/>
          </p:nvPr>
        </p:nvSpPr>
        <p:spPr/>
        <p:txBody>
          <a:bodyPr/>
          <a:lstStyle/>
          <a:p>
            <a:fld id="{05D90323-60C4-9144-B0BA-1F9372A0BA79}" type="slidenum">
              <a:rPr lang="en-US" smtClean="0"/>
              <a:t>54</a:t>
            </a:fld>
            <a:endParaRPr lang="en-US"/>
          </a:p>
        </p:txBody>
      </p:sp>
    </p:spTree>
    <p:extLst>
      <p:ext uri="{BB962C8B-B14F-4D97-AF65-F5344CB8AC3E}">
        <p14:creationId xmlns:p14="http://schemas.microsoft.com/office/powerpoint/2010/main" val="26218019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t>
            </a:r>
            <a:r>
              <a:rPr lang="en-US" dirty="0" err="1"/>
              <a:t>explainability</a:t>
            </a:r>
            <a:r>
              <a:rPr lang="en-US" dirty="0"/>
              <a:t> technique we are going to discuss is feature importance, it is the most dominate </a:t>
            </a:r>
            <a:r>
              <a:rPr lang="en-US" dirty="0" err="1"/>
              <a:t>explainability</a:t>
            </a:r>
            <a:r>
              <a:rPr lang="en-US" dirty="0"/>
              <a:t> technique in our literature review. </a:t>
            </a:r>
          </a:p>
          <a:p>
            <a:endParaRPr lang="en-US" dirty="0"/>
          </a:p>
          <a:p>
            <a:pPr hangingPunct="0"/>
            <a:r>
              <a:rPr lang="en-US" dirty="0"/>
              <a:t>As suggested by its name, the main idea of </a:t>
            </a:r>
            <a:r>
              <a:rPr lang="en-US" sz="1200" b="1" dirty="0">
                <a:solidFill>
                  <a:srgbClr val="7030A0"/>
                </a:solidFill>
                <a:latin typeface="IBM Plex Sans" panose="020B0503050203000203" pitchFamily="34" charset="0"/>
                <a:sym typeface="Calibri"/>
              </a:rPr>
              <a:t>Feature Importance </a:t>
            </a:r>
            <a:r>
              <a:rPr lang="en-US" sz="1200" dirty="0">
                <a:latin typeface="IBM Plex Sans" panose="020B0503050203000203" pitchFamily="34" charset="0"/>
              </a:rPr>
              <a:t>is to derive explanation by investigating the importance scores of different features used to output the final prediction.</a:t>
            </a:r>
          </a:p>
          <a:p>
            <a:pPr hangingPunct="0"/>
            <a:endParaRPr kumimoji="0" lang="en-US" sz="1200" b="0" i="0" u="none" strike="noStrike" cap="none" spc="0" normalizeH="0" baseline="0" dirty="0">
              <a:ln>
                <a:noFill/>
              </a:ln>
              <a:solidFill>
                <a:srgbClr val="000000"/>
              </a:solidFill>
              <a:effectLst/>
              <a:uFillTx/>
              <a:latin typeface="IBM Plex Sans" panose="020B0503050203000203" pitchFamily="34" charset="0"/>
              <a:sym typeface="Calibri"/>
            </a:endParaRPr>
          </a:p>
          <a:p>
            <a:pPr hangingPunct="0"/>
            <a:r>
              <a:rPr kumimoji="0" lang="en-US" sz="1200" b="0" i="0" u="none" strike="noStrike" cap="none" spc="0" normalizeH="0" baseline="0" dirty="0">
                <a:ln>
                  <a:noFill/>
                </a:ln>
                <a:solidFill>
                  <a:srgbClr val="000000"/>
                </a:solidFill>
                <a:effectLst/>
                <a:uFillTx/>
                <a:latin typeface="IBM Plex Sans" panose="020B0503050203000203" pitchFamily="34" charset="0"/>
                <a:sym typeface="Calibri"/>
              </a:rPr>
              <a:t>Features are the building blocks for any machine learning approaches, and these features can be manually crafted features, usually adopted by traditional machine learning methods, or they can be latent</a:t>
            </a:r>
          </a:p>
          <a:p>
            <a:pPr hangingPunct="0"/>
            <a:r>
              <a:rPr kumimoji="0" lang="en-US" sz="1200" b="0" i="0" u="none" strike="noStrike" cap="none" spc="0" normalizeH="0" baseline="0" dirty="0">
                <a:ln>
                  <a:noFill/>
                </a:ln>
                <a:solidFill>
                  <a:srgbClr val="000000"/>
                </a:solidFill>
                <a:effectLst/>
                <a:uFillTx/>
                <a:latin typeface="IBM Plex Sans" panose="020B0503050203000203" pitchFamily="34" charset="0"/>
                <a:sym typeface="Calibri"/>
              </a:rPr>
              <a:t>Features learned by more advanced machine learning techniques such as deep learning. </a:t>
            </a:r>
          </a:p>
          <a:p>
            <a:pPr hangingPunct="0"/>
            <a:endParaRPr kumimoji="0" lang="en-US" sz="1200" b="0" i="0" u="none" strike="noStrike" cap="none" spc="0" normalizeH="0" baseline="0" dirty="0">
              <a:ln>
                <a:noFill/>
              </a:ln>
              <a:solidFill>
                <a:srgbClr val="000000"/>
              </a:solidFill>
              <a:effectLst/>
              <a:uFillTx/>
              <a:latin typeface="IBM Plex Sans" panose="020B0503050203000203" pitchFamily="34" charset="0"/>
              <a:sym typeface="Calibri"/>
            </a:endParaRPr>
          </a:p>
          <a:p>
            <a:pPr hangingPunct="0"/>
            <a:r>
              <a:rPr kumimoji="0" lang="en-US" sz="1200" b="0" i="0" u="none" strike="noStrike" cap="none" spc="0" normalizeH="0" baseline="0" dirty="0">
                <a:ln>
                  <a:noFill/>
                </a:ln>
                <a:solidFill>
                  <a:srgbClr val="000000"/>
                </a:solidFill>
                <a:effectLst/>
                <a:uFillTx/>
                <a:latin typeface="IBM Plex Sans" panose="020B0503050203000203" pitchFamily="34" charset="0"/>
                <a:sym typeface="Calibri"/>
              </a:rPr>
              <a:t>Showing the importance scores of these features can provide explanations to the user how the final decisions are made by the AI models that used these features</a:t>
            </a:r>
          </a:p>
          <a:p>
            <a:pPr hangingPunct="0"/>
            <a:endParaRPr kumimoji="0" lang="en-US" sz="1200" b="0" i="0" u="none" strike="noStrike" cap="none" spc="0" normalizeH="0" baseline="0" dirty="0">
              <a:ln>
                <a:noFill/>
              </a:ln>
              <a:solidFill>
                <a:srgbClr val="000000"/>
              </a:solidFill>
              <a:effectLst/>
              <a:uFillTx/>
              <a:latin typeface="IBM Plex Sans" panose="020B0503050203000203" pitchFamily="34" charset="0"/>
              <a:sym typeface="Calibri"/>
            </a:endParaRPr>
          </a:p>
          <a:p>
            <a:pPr hangingPunct="0"/>
            <a:r>
              <a:rPr kumimoji="0" lang="en-US" sz="1200" b="0" i="0" u="none" strike="noStrike" cap="none" spc="0" normalizeH="0" baseline="0" dirty="0">
                <a:ln>
                  <a:noFill/>
                </a:ln>
                <a:solidFill>
                  <a:srgbClr val="000000"/>
                </a:solidFill>
                <a:effectLst/>
                <a:uFillTx/>
                <a:latin typeface="IBM Plex Sans" panose="020B0503050203000203" pitchFamily="34" charset="0"/>
                <a:sym typeface="Calibri"/>
              </a:rPr>
              <a:t>From our literature review, we found that manual features, lexical features and latent features are the main three types of features that people used to derive importance scores for. Majority of the work used deep learning to learn latent features, and they were usually combined with lexical features, for example, learn the hidden states of word/token of an input text, learn embeddings of the words and tokens. </a:t>
            </a:r>
          </a:p>
          <a:p>
            <a:pPr hangingPunct="0"/>
            <a:endParaRPr kumimoji="0" lang="en-US" sz="1200" b="0" i="0" u="none" strike="noStrike" cap="none" spc="0" normalizeH="0" baseline="0" dirty="0">
              <a:ln>
                <a:noFill/>
              </a:ln>
              <a:solidFill>
                <a:srgbClr val="000000"/>
              </a:solidFill>
              <a:effectLst/>
              <a:uFillTx/>
              <a:latin typeface="IBM Plex Sans" panose="020B0503050203000203" pitchFamily="34" charset="0"/>
              <a:sym typeface="Calibri"/>
            </a:endParaRPr>
          </a:p>
          <a:p>
            <a:pPr hangingPunct="0"/>
            <a:r>
              <a:rPr kumimoji="0" lang="en-US" sz="1200" b="0" i="0" u="none" strike="noStrike" cap="none" spc="0" normalizeH="0" baseline="0" dirty="0">
                <a:ln>
                  <a:noFill/>
                </a:ln>
                <a:solidFill>
                  <a:srgbClr val="000000"/>
                </a:solidFill>
                <a:effectLst/>
                <a:uFillTx/>
                <a:latin typeface="IBM Plex Sans" panose="020B0503050203000203" pitchFamily="34" charset="0"/>
                <a:sym typeface="Calibri"/>
              </a:rPr>
              <a:t>We listed a few representative works here, we next describe two representative works that uses feature importance. </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55</a:t>
            </a:fld>
            <a:endParaRPr lang="en-US"/>
          </a:p>
        </p:txBody>
      </p:sp>
    </p:spTree>
    <p:extLst>
      <p:ext uri="{BB962C8B-B14F-4D97-AF65-F5344CB8AC3E}">
        <p14:creationId xmlns:p14="http://schemas.microsoft.com/office/powerpoint/2010/main" val="1595636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representative example of feature importance is the attention mechanism proposed in the word done by </a:t>
            </a:r>
            <a:r>
              <a:rPr lang="en-US" dirty="0" err="1"/>
              <a:t>bahadanau</a:t>
            </a:r>
            <a:r>
              <a:rPr lang="en-US" dirty="0"/>
              <a:t> et al in their well-known paper neural machine translation by jointly learning to align and translate paper. </a:t>
            </a:r>
          </a:p>
          <a:p>
            <a:endParaRPr lang="en-US" dirty="0"/>
          </a:p>
          <a:p>
            <a:r>
              <a:rPr lang="en-US" dirty="0"/>
              <a:t>Prior to this work, encoder – decoder architecture has been used to learn machine translation models, with both encoder and decoder being some RNN-type of neural networks such as </a:t>
            </a:r>
            <a:r>
              <a:rPr lang="en-US" dirty="0" err="1"/>
              <a:t>BiLSTM</a:t>
            </a:r>
            <a:r>
              <a:rPr lang="en-US" dirty="0"/>
              <a:t>, </a:t>
            </a:r>
            <a:r>
              <a:rPr lang="en-US" dirty="0" err="1"/>
              <a:t>BiGRU</a:t>
            </a:r>
            <a:r>
              <a:rPr lang="en-US" dirty="0"/>
              <a:t>, etc. </a:t>
            </a:r>
          </a:p>
          <a:p>
            <a:endParaRPr lang="en-US" dirty="0"/>
          </a:p>
          <a:p>
            <a:r>
              <a:rPr lang="en-US" dirty="0"/>
              <a:t>The main idea is the following, it first uses an encoder to encode an input source sentence by generating a single hidden state that hopefully summarizes the semantic meaning of the whole sentence in the source language. </a:t>
            </a:r>
          </a:p>
          <a:p>
            <a:endParaRPr lang="en-US" dirty="0"/>
          </a:p>
          <a:p>
            <a:r>
              <a:rPr lang="en-US" dirty="0"/>
              <a:t>Then the hidden state S becomes the input to a decoder, which sequentially decode the translated words in the target language. </a:t>
            </a:r>
          </a:p>
          <a:p>
            <a:endParaRPr lang="en-US" dirty="0"/>
          </a:p>
          <a:p>
            <a:r>
              <a:rPr lang="en-US" dirty="0"/>
              <a:t>One setback of this approach is that it relies on just the hidden state S, and hope it capture the whole meaning of the input sentence, which can be challenging if the input sentence is very long. </a:t>
            </a:r>
          </a:p>
        </p:txBody>
      </p:sp>
      <p:sp>
        <p:nvSpPr>
          <p:cNvPr id="4" name="Slide Number Placeholder 3"/>
          <p:cNvSpPr>
            <a:spLocks noGrp="1"/>
          </p:cNvSpPr>
          <p:nvPr>
            <p:ph type="sldNum" sz="quarter" idx="5"/>
          </p:nvPr>
        </p:nvSpPr>
        <p:spPr/>
        <p:txBody>
          <a:bodyPr/>
          <a:lstStyle/>
          <a:p>
            <a:fld id="{05D90323-60C4-9144-B0BA-1F9372A0BA79}" type="slidenum">
              <a:rPr lang="en-US" smtClean="0"/>
              <a:t>56</a:t>
            </a:fld>
            <a:endParaRPr lang="en-US"/>
          </a:p>
        </p:txBody>
      </p:sp>
    </p:spTree>
    <p:extLst>
      <p:ext uri="{BB962C8B-B14F-4D97-AF65-F5344CB8AC3E}">
        <p14:creationId xmlns:p14="http://schemas.microsoft.com/office/powerpoint/2010/main" val="4189143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resolve this issue, their idea is that we can mimic what humans usually do when we translate sentences between different languages. </a:t>
            </a:r>
          </a:p>
          <a:p>
            <a:endParaRPr lang="en-US" dirty="0"/>
          </a:p>
          <a:p>
            <a:r>
              <a:rPr lang="en-US" dirty="0"/>
              <a:t>Concretely, human would first read the whole sentence and then look at the beginning part of the sentence and tries to translate that part into the target language, and then move to the next part of the sentence, and repeat the process until the whole sentence is translated.</a:t>
            </a:r>
          </a:p>
          <a:p>
            <a:endParaRPr lang="en-US" dirty="0"/>
          </a:p>
          <a:p>
            <a:r>
              <a:rPr lang="en-US" dirty="0"/>
              <a:t>This led to the idea that when we generate the translation, we can look into every hidden state of the words/tokens in the input sentence, and generate every word/token in the target language by considering a weighted combination of the latent features corresponding to each input word/token. </a:t>
            </a:r>
          </a:p>
          <a:p>
            <a:endParaRPr lang="en-US" dirty="0"/>
          </a:p>
          <a:p>
            <a:r>
              <a:rPr lang="en-US" dirty="0"/>
              <a:t>Attention mechanism is a way to learn the weights for the latent features, which naturally become the importance scores of these latent features for the decoded word/token. Therefore, this is a classic method for enabling feature importance </a:t>
            </a:r>
            <a:r>
              <a:rPr lang="en-US" dirty="0" err="1"/>
              <a:t>explainability</a:t>
            </a:r>
            <a:r>
              <a:rPr lang="en-US" dirty="0"/>
              <a:t>.</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57</a:t>
            </a:fld>
            <a:endParaRPr lang="en-US"/>
          </a:p>
        </p:txBody>
      </p:sp>
    </p:spTree>
    <p:extLst>
      <p:ext uri="{BB962C8B-B14F-4D97-AF65-F5344CB8AC3E}">
        <p14:creationId xmlns:p14="http://schemas.microsoft.com/office/powerpoint/2010/main" val="8815610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example of using attention to enable feature importance. </a:t>
            </a:r>
          </a:p>
          <a:p>
            <a:endParaRPr lang="en-US" dirty="0"/>
          </a:p>
          <a:p>
            <a:r>
              <a:rPr lang="en-US" dirty="0"/>
              <a:t>Where we use attention to enable feature importance for a natural language inference problem.</a:t>
            </a:r>
          </a:p>
          <a:p>
            <a:endParaRPr lang="en-US" dirty="0"/>
          </a:p>
          <a:p>
            <a:pPr marL="0" marR="0" indent="0" algn="l" defTabSz="914400" rtl="0" fontAlgn="auto" latinLnBrk="0" hangingPunct="0">
              <a:lnSpc>
                <a:spcPct val="100000"/>
              </a:lnSpc>
              <a:spcBef>
                <a:spcPts val="0"/>
              </a:spcBef>
              <a:spcAft>
                <a:spcPts val="0"/>
              </a:spcAft>
              <a:buClrTx/>
              <a:buSzTx/>
              <a:buFontTx/>
              <a:buNone/>
              <a:tabLst/>
            </a:pPr>
            <a:r>
              <a:rPr lang="en-US" dirty="0"/>
              <a:t>Recall that nature language inference is the task of determining </a:t>
            </a:r>
            <a:r>
              <a:rPr kumimoji="0" lang="en-US" sz="1200" b="0" i="0" u="none" strike="noStrike" cap="none" spc="0" normalizeH="0" baseline="0" dirty="0">
                <a:ln>
                  <a:noFill/>
                </a:ln>
                <a:solidFill>
                  <a:srgbClr val="000000"/>
                </a:solidFill>
                <a:effectLst/>
                <a:uFillTx/>
                <a:latin typeface="+mn-lt"/>
                <a:ea typeface="+mn-ea"/>
                <a:cs typeface="+mn-cs"/>
                <a:sym typeface="Calibri"/>
              </a:rPr>
              <a:t>whether a “hypothesis” is true (entailment), false (contradiction), or </a:t>
            </a:r>
            <a:r>
              <a:rPr lang="en-US" dirty="0">
                <a:solidFill>
                  <a:srgbClr val="000000"/>
                </a:solidFill>
                <a:sym typeface="Calibri"/>
              </a:rPr>
              <a:t>underdetermined (neutral) given a “premise”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endParaRPr lang="en-US" dirty="0"/>
          </a:p>
          <a:p>
            <a:r>
              <a:rPr lang="en-US" dirty="0"/>
              <a:t>For example, here we have a premise saying that “Children </a:t>
            </a:r>
            <a:r>
              <a:rPr lang="en-US" dirty="0" err="1"/>
              <a:t>similing</a:t>
            </a:r>
            <a:r>
              <a:rPr lang="en-US" dirty="0"/>
              <a:t> and Waving at a camera” and a hypothesis saying that “The kids are frowning”, we know that this is a contradiction example, and how does deep learning learn the importance score of the lexical features, that is, words in the texts in this task?</a:t>
            </a:r>
          </a:p>
          <a:p>
            <a:endParaRPr lang="en-US" dirty="0"/>
          </a:p>
          <a:p>
            <a:r>
              <a:rPr lang="en-US" dirty="0"/>
              <a:t>Well, It is done as follows: words in the premise and hypothesis are both converted into word embeddings using </a:t>
            </a:r>
            <a:r>
              <a:rPr lang="en-US" dirty="0" err="1"/>
              <a:t>GloVe</a:t>
            </a:r>
            <a:r>
              <a:rPr lang="en-US" dirty="0"/>
              <a:t> pretrain word embeddings, then both of them are encoded with the same LSTM, which generates two hidden states </a:t>
            </a:r>
          </a:p>
          <a:p>
            <a:r>
              <a:rPr lang="en-US" dirty="0"/>
              <a:t>H superscript p and H superscript H for premise and hypothesis respectively. </a:t>
            </a:r>
          </a:p>
          <a:p>
            <a:endParaRPr lang="en-US" dirty="0"/>
          </a:p>
          <a:p>
            <a:r>
              <a:rPr lang="en-US" dirty="0"/>
              <a:t>Then it uses an attention layer to align input output tokens and used MULTIPLE INSTANCE LEARNING to obtain the appropriate threshold values for thresholding attention matrix, which shows the most important input-output token correspondences, leading to the explanation that the most important words are highlighted.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58</a:t>
            </a:fld>
            <a:endParaRPr lang="en-US"/>
          </a:p>
        </p:txBody>
      </p:sp>
    </p:spTree>
    <p:extLst>
      <p:ext uri="{BB962C8B-B14F-4D97-AF65-F5344CB8AC3E}">
        <p14:creationId xmlns:p14="http://schemas.microsoft.com/office/powerpoint/2010/main" val="10087673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t>
            </a:r>
            <a:r>
              <a:rPr lang="en-US" dirty="0" err="1"/>
              <a:t>explainability</a:t>
            </a:r>
            <a:r>
              <a:rPr lang="en-US" dirty="0"/>
              <a:t> we are going to discuss is surrogate models.</a:t>
            </a:r>
          </a:p>
          <a:p>
            <a:endParaRPr lang="en-US" dirty="0"/>
          </a:p>
          <a:p>
            <a:r>
              <a:rPr lang="en-US" dirty="0"/>
              <a:t>As suggested by its name, surrogate models are used as a proxy to generate explanations for predictions made by the original model usually a black-box model.</a:t>
            </a:r>
          </a:p>
          <a:p>
            <a:endParaRPr lang="en-US" dirty="0"/>
          </a:p>
          <a:p>
            <a:r>
              <a:rPr lang="en-US" dirty="0"/>
              <a:t>Concretely, given some input labeled data, and we can learn an AI model, which could be a black-box model or a hard-to-explain model learned from the input labeled data. </a:t>
            </a:r>
          </a:p>
          <a:p>
            <a:endParaRPr lang="en-US" dirty="0"/>
          </a:p>
          <a:p>
            <a:endParaRPr lang="en-US" dirty="0"/>
          </a:p>
          <a:p>
            <a:r>
              <a:rPr lang="en-US" dirty="0"/>
              <a:t>Once the training is done, we can use it to make predictions, however, since the model doesn’t generate interpretable justifications, that’s when we can use a surrogate model which can possibly use the same set of input labeled examples and the corresponding predictions generated by the black-box model, to learn a proxy model that is more interpretable. </a:t>
            </a:r>
          </a:p>
          <a:p>
            <a:endParaRPr lang="en-US" dirty="0"/>
          </a:p>
          <a:p>
            <a:endParaRPr lang="en-US" dirty="0"/>
          </a:p>
          <a:p>
            <a:r>
              <a:rPr lang="en-US" dirty="0"/>
              <a:t>Meanwhile, we also want to make sure that the surrogate model approximates the behavior of the original black box model over a subset of training instances or all the training instances. Once we have the surrogate model, we can use it to generate explanations to humans. </a:t>
            </a:r>
          </a:p>
          <a:p>
            <a:endParaRPr lang="en-US" dirty="0"/>
          </a:p>
          <a:p>
            <a:r>
              <a:rPr lang="en-US" dirty="0"/>
              <a:t>You may have already noticed that one of the nice features of surrogate models is that it is a model agnostic approach that works for any AI model. </a:t>
            </a:r>
          </a:p>
        </p:txBody>
      </p:sp>
      <p:sp>
        <p:nvSpPr>
          <p:cNvPr id="4" name="Slide Number Placeholder 3"/>
          <p:cNvSpPr>
            <a:spLocks noGrp="1"/>
          </p:cNvSpPr>
          <p:nvPr>
            <p:ph type="sldNum" sz="quarter" idx="5"/>
          </p:nvPr>
        </p:nvSpPr>
        <p:spPr/>
        <p:txBody>
          <a:bodyPr/>
          <a:lstStyle/>
          <a:p>
            <a:fld id="{05D90323-60C4-9144-B0BA-1F9372A0BA79}" type="slidenum">
              <a:rPr lang="en-US" smtClean="0"/>
              <a:t>59</a:t>
            </a:fld>
            <a:endParaRPr lang="en-US"/>
          </a:p>
        </p:txBody>
      </p:sp>
    </p:spTree>
    <p:extLst>
      <p:ext uri="{BB962C8B-B14F-4D97-AF65-F5344CB8AC3E}">
        <p14:creationId xmlns:p14="http://schemas.microsoft.com/office/powerpoint/2010/main" val="2155293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 most well-known approach that uses surrogate model is probably the LIME approach proposed by Ribeiro in their well-known KDD paper in 2017. </a:t>
            </a:r>
          </a:p>
          <a:p>
            <a:endParaRPr lang="en-US" sz="1400" dirty="0"/>
          </a:p>
          <a:p>
            <a:r>
              <a:rPr lang="en-US" sz="1400" dirty="0"/>
              <a:t>LIME stands for local interpretable model-agnostic explanations. </a:t>
            </a:r>
          </a:p>
          <a:p>
            <a:endParaRPr lang="en-US" sz="1400" dirty="0"/>
          </a:p>
          <a:p>
            <a:r>
              <a:rPr lang="en-US" sz="1400" dirty="0"/>
              <a:t>As suggested by its name, it generates local explanation.  let’s use this chart to illustrate the main idea of LIME</a:t>
            </a:r>
          </a:p>
          <a:p>
            <a:endParaRPr lang="en-US" sz="1400" dirty="0"/>
          </a:p>
          <a:p>
            <a:r>
              <a:rPr lang="en-US" sz="1400" dirty="0"/>
              <a:t>In this chart, the red big cross is the data point that we need to explain. Let’s assume that the blue area and pink area is the ground truth decision boundary for the problem. </a:t>
            </a:r>
          </a:p>
          <a:p>
            <a:endParaRPr lang="en-US" sz="1400" dirty="0"/>
          </a:p>
          <a:p>
            <a:r>
              <a:rPr lang="en-US" sz="1400" dirty="0"/>
              <a:t>What LIME does is based on the data point in question, it samples examples from the training data that are both semantically close and far away from the data point in question to form a subset of labeled data. </a:t>
            </a:r>
          </a:p>
          <a:p>
            <a:endParaRPr lang="en-US" sz="1400" dirty="0"/>
          </a:p>
          <a:p>
            <a:endParaRPr lang="en-US" sz="1400" dirty="0"/>
          </a:p>
          <a:p>
            <a:r>
              <a:rPr lang="en-US" sz="1400" dirty="0"/>
              <a:t>Additionally, it also gives different weights to these sampled data points according to their distances to the data point in question. </a:t>
            </a:r>
          </a:p>
          <a:p>
            <a:r>
              <a:rPr lang="en-US" sz="1400" dirty="0"/>
              <a:t>Once we have that carefully collected labeled dataset, we then learn a surrogate model, for example, a linear classifier as shown as red </a:t>
            </a:r>
            <a:r>
              <a:rPr lang="en-US" sz="1400" dirty="0" err="1"/>
              <a:t>dashsed</a:t>
            </a:r>
            <a:r>
              <a:rPr lang="en-US" sz="1400" dirty="0"/>
              <a:t> line in this chart, which is supposed to be interpretable with local fidelity, that is it correctly identify the data points included in the newly created training dataset.</a:t>
            </a:r>
          </a:p>
          <a:p>
            <a:endParaRPr lang="en-US" sz="1400" dirty="0"/>
          </a:p>
          <a:p>
            <a:r>
              <a:rPr lang="en-US" sz="1400" dirty="0"/>
              <a:t>It follows that the linear model then can be used to generate</a:t>
            </a:r>
          </a:p>
          <a:p>
            <a:endParaRPr lang="en-US" sz="1400" dirty="0"/>
          </a:p>
          <a:p>
            <a:endParaRPr lang="en-US" sz="1400" dirty="0"/>
          </a:p>
          <a:p>
            <a:endParaRPr lang="en-US" sz="1400" dirty="0"/>
          </a:p>
          <a:p>
            <a:endParaRPr lang="en-US" sz="1400" dirty="0"/>
          </a:p>
        </p:txBody>
      </p:sp>
      <p:sp>
        <p:nvSpPr>
          <p:cNvPr id="4" name="Slide Number Placeholder 3"/>
          <p:cNvSpPr>
            <a:spLocks noGrp="1"/>
          </p:cNvSpPr>
          <p:nvPr>
            <p:ph type="sldNum" sz="quarter" idx="5"/>
          </p:nvPr>
        </p:nvSpPr>
        <p:spPr/>
        <p:txBody>
          <a:bodyPr/>
          <a:lstStyle/>
          <a:p>
            <a:fld id="{05D90323-60C4-9144-B0BA-1F9372A0BA79}" type="slidenum">
              <a:rPr lang="en-US" smtClean="0"/>
              <a:t>60</a:t>
            </a:fld>
            <a:endParaRPr lang="en-US"/>
          </a:p>
        </p:txBody>
      </p:sp>
    </p:spTree>
    <p:extLst>
      <p:ext uri="{BB962C8B-B14F-4D97-AF65-F5344CB8AC3E}">
        <p14:creationId xmlns:p14="http://schemas.microsoft.com/office/powerpoint/2010/main" val="3905207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high-level overview of the simplified life cycle of an AI model. </a:t>
            </a:r>
          </a:p>
          <a:p>
            <a:endParaRPr lang="en-US" dirty="0"/>
          </a:p>
          <a:p>
            <a:r>
              <a:rPr lang="en-US" dirty="0"/>
              <a:t>As can be seen, the life cycle of an AI model consists of six iterative stages: </a:t>
            </a:r>
            <a:br>
              <a:rPr lang="en-US" dirty="0"/>
            </a:br>
            <a:br>
              <a:rPr lang="en-US" dirty="0"/>
            </a:br>
            <a:r>
              <a:rPr lang="en-US" b="1" dirty="0"/>
              <a:t>1. Business understanding:</a:t>
            </a:r>
            <a:r>
              <a:rPr lang="en-US" dirty="0"/>
              <a:t> where in order to decide what model to build, one needs to understand what is the high-level business problem to solve and what is the technical solution to help solve that problem. </a:t>
            </a:r>
            <a:br>
              <a:rPr lang="en-US" dirty="0"/>
            </a:br>
            <a:br>
              <a:rPr lang="en-US" dirty="0"/>
            </a:br>
            <a:r>
              <a:rPr lang="en-US" dirty="0"/>
              <a:t>For instance, an important high-level business problem for </a:t>
            </a:r>
            <a:r>
              <a:rPr lang="en-US" dirty="0" err="1"/>
              <a:t>NetFlex</a:t>
            </a:r>
            <a:r>
              <a:rPr lang="en-US" dirty="0"/>
              <a:t> is how to provide more relevant content to its customers, and one technical solution to find a better recommendation model for movies and TVs. </a:t>
            </a:r>
            <a:br>
              <a:rPr lang="en-US" dirty="0"/>
            </a:br>
            <a:br>
              <a:rPr lang="en-US" dirty="0"/>
            </a:br>
            <a:r>
              <a:rPr lang="en-US" dirty="0"/>
              <a:t>2. </a:t>
            </a:r>
            <a:r>
              <a:rPr lang="en-US" b="1" dirty="0"/>
              <a:t>Data acquisition and preparation: </a:t>
            </a:r>
            <a:r>
              <a:rPr lang="en-US" b="0" dirty="0"/>
              <a:t>once one understands the technical solution and what kind of models to built, the next step is to acquire the appropriate data and prepare the data accordingly to help the development of the model. </a:t>
            </a:r>
            <a:br>
              <a:rPr lang="en-US" b="0" dirty="0"/>
            </a:br>
            <a:br>
              <a:rPr lang="en-US" b="0" dirty="0"/>
            </a:br>
            <a:r>
              <a:rPr lang="en-US" b="0" dirty="0"/>
              <a:t>3. </a:t>
            </a:r>
            <a:r>
              <a:rPr lang="en-US" b="1" dirty="0"/>
              <a:t>Model development</a:t>
            </a:r>
            <a:r>
              <a:rPr lang="en-US" b="0" dirty="0"/>
              <a:t>: this is the stage where one actual builds the models. </a:t>
            </a:r>
          </a:p>
          <a:p>
            <a:endParaRPr lang="en-US" b="0" dirty="0"/>
          </a:p>
          <a:p>
            <a:r>
              <a:rPr lang="en-US" b="0" dirty="0"/>
              <a:t>4</a:t>
            </a:r>
            <a:r>
              <a:rPr lang="en-US" b="1" dirty="0"/>
              <a:t>. Model validation</a:t>
            </a:r>
            <a:r>
              <a:rPr lang="en-US" b="0" dirty="0"/>
              <a:t>: this is the stage where one validates and confirms that models are built as intended. </a:t>
            </a:r>
            <a:br>
              <a:rPr lang="en-US" b="0" dirty="0"/>
            </a:br>
            <a:br>
              <a:rPr lang="en-US" b="0" dirty="0"/>
            </a:br>
            <a:r>
              <a:rPr lang="en-US" b="0" dirty="0"/>
              <a:t>5. </a:t>
            </a:r>
            <a:r>
              <a:rPr lang="en-US" b="1" dirty="0"/>
              <a:t>Deployment</a:t>
            </a:r>
            <a:r>
              <a:rPr lang="en-US" b="0" dirty="0"/>
              <a:t>: this is the stage where the validated model is put to production and used to solve the actual business problem in a business process.</a:t>
            </a:r>
          </a:p>
          <a:p>
            <a:endParaRPr lang="en-US" b="0" dirty="0"/>
          </a:p>
          <a:p>
            <a:r>
              <a:rPr lang="en-US" b="0" dirty="0"/>
              <a:t>6. </a:t>
            </a:r>
            <a:r>
              <a:rPr lang="en-US" b="1" dirty="0"/>
              <a:t>Monitor and Optimize: </a:t>
            </a:r>
            <a:r>
              <a:rPr lang="en-US" b="0" dirty="0"/>
              <a:t>Post deployment, we still need to monitor the usage of the model and ensure that it is functioning and used as intended. Additional improvements may be made to further optimize its quality and performance.  </a:t>
            </a:r>
            <a:br>
              <a:rPr lang="en-US" b="1" dirty="0"/>
            </a:br>
            <a:endParaRPr lang="en-US" b="1" dirty="0"/>
          </a:p>
          <a:p>
            <a:r>
              <a:rPr lang="en-US" b="0" dirty="0"/>
              <a:t>I will now discuss in more details the needs for </a:t>
            </a:r>
            <a:r>
              <a:rPr lang="en-US" b="0" dirty="0" err="1"/>
              <a:t>explainability</a:t>
            </a:r>
            <a:r>
              <a:rPr lang="en-US" b="0" dirty="0"/>
              <a:t> in each of the stages. </a:t>
            </a:r>
            <a:br>
              <a:rPr lang="en-US" b="1" dirty="0"/>
            </a:br>
            <a:endParaRPr lang="en-US" b="1" dirty="0"/>
          </a:p>
        </p:txBody>
      </p:sp>
      <p:sp>
        <p:nvSpPr>
          <p:cNvPr id="4" name="Slide Number Placeholder 3"/>
          <p:cNvSpPr>
            <a:spLocks noGrp="1"/>
          </p:cNvSpPr>
          <p:nvPr>
            <p:ph type="sldNum" sz="quarter" idx="5"/>
          </p:nvPr>
        </p:nvSpPr>
        <p:spPr/>
        <p:txBody>
          <a:bodyPr/>
          <a:lstStyle/>
          <a:p>
            <a:fld id="{05D90323-60C4-9144-B0BA-1F9372A0BA79}" type="slidenum">
              <a:rPr lang="en-US" smtClean="0"/>
              <a:t>6</a:t>
            </a:fld>
            <a:endParaRPr lang="en-US"/>
          </a:p>
        </p:txBody>
      </p:sp>
    </p:spTree>
    <p:extLst>
      <p:ext uri="{BB962C8B-B14F-4D97-AF65-F5344CB8AC3E}">
        <p14:creationId xmlns:p14="http://schemas.microsoft.com/office/powerpoint/2010/main" val="815912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nice properties of LIME-based approach is that it is very flexible in terms of the use of explainable surrogate models because it is model agnostic</a:t>
            </a:r>
          </a:p>
          <a:p>
            <a:endParaRPr lang="en-US" dirty="0"/>
          </a:p>
          <a:p>
            <a:r>
              <a:rPr lang="en-US" dirty="0"/>
              <a:t>As shown here in this two examples, you can use use different types of interpretable models based on the tasks you have, you can use models that are suitable for image-based tasks, or show the importance score of different words for a text classification task.</a:t>
            </a:r>
          </a:p>
          <a:p>
            <a:endParaRPr lang="en-US" dirty="0"/>
          </a:p>
          <a:p>
            <a:r>
              <a:rPr lang="en-US" dirty="0"/>
              <a:t>Although this is nice, it may raise some concern about the fidelity of the explanation, which we will discuss later in this tutorial. </a:t>
            </a:r>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61</a:t>
            </a:fld>
            <a:endParaRPr lang="en-US"/>
          </a:p>
        </p:txBody>
      </p:sp>
    </p:spTree>
    <p:extLst>
      <p:ext uri="{BB962C8B-B14F-4D97-AF65-F5344CB8AC3E}">
        <p14:creationId xmlns:p14="http://schemas.microsoft.com/office/powerpoint/2010/main" val="5284177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LIME paper, it generates local explanation for a particular instance, now we show another example, which also uses a surrogate model, but the surrogate model derives global explanations.</a:t>
            </a:r>
          </a:p>
          <a:p>
            <a:endParaRPr lang="en-US" dirty="0"/>
          </a:p>
          <a:p>
            <a:r>
              <a:rPr lang="en-US" dirty="0"/>
              <a:t>This work is done by Liu et al, and was published in KDD 2018. The problem that they were trying to resolve is that they wanted to explain a learned network embedding by inducing a taxonomy from it. </a:t>
            </a:r>
          </a:p>
          <a:p>
            <a:endParaRPr lang="en-US" dirty="0"/>
          </a:p>
          <a:p>
            <a:r>
              <a:rPr lang="en-US" dirty="0"/>
              <a:t>they first assume that they have a learned network embedding which encodes nodes in a network into vectors in high-dimensional space, where each dimension does not convey any concrete meaning. </a:t>
            </a:r>
          </a:p>
          <a:p>
            <a:r>
              <a:rPr lang="en-US" dirty="0"/>
              <a:t>What they did is to induce a taxonomy from the learned embedding, which is clearly not an easy task. </a:t>
            </a:r>
          </a:p>
          <a:p>
            <a:endParaRPr lang="en-US" dirty="0"/>
          </a:p>
          <a:p>
            <a:r>
              <a:rPr lang="en-US" dirty="0"/>
              <a:t>Their idea is the following, since they have all the vocabulary of the network and the corresponding embeddings, they divide the embedding vectors into smaller clusters in an iterative manner. </a:t>
            </a:r>
          </a:p>
          <a:p>
            <a:endParaRPr lang="en-US" dirty="0"/>
          </a:p>
          <a:p>
            <a:r>
              <a:rPr lang="en-US" dirty="0"/>
              <a:t>The hypernym relation in a hierarchy  is modeled by the directed link between a parent cluster and child cluster. In this way, they distill the implicit relations and patterns concealed in embeddings into explicit organizations of knowledge</a:t>
            </a:r>
          </a:p>
          <a:p>
            <a:endParaRPr lang="en-US" dirty="0"/>
          </a:p>
          <a:p>
            <a:r>
              <a:rPr lang="en-US" dirty="0"/>
              <a:t>Here we only give a high-level description of their work, interested readers can find more details from their paper</a:t>
            </a:r>
          </a:p>
          <a:p>
            <a:endParaRPr lang="en-US" dirty="0"/>
          </a:p>
          <a:p>
            <a:r>
              <a:rPr lang="en-US" dirty="0"/>
              <a:t>The main difference between LIME and this approach is that, this approach starts with all the embedding vectors from the network embeddings, and induce a hierarchical structure for all the nodes, thus achieving global explanation. </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62</a:t>
            </a:fld>
            <a:endParaRPr lang="en-US"/>
          </a:p>
        </p:txBody>
      </p:sp>
    </p:spTree>
    <p:extLst>
      <p:ext uri="{BB962C8B-B14F-4D97-AF65-F5344CB8AC3E}">
        <p14:creationId xmlns:p14="http://schemas.microsoft.com/office/powerpoint/2010/main" val="20187237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two example taxonomies induced by their algorithm. What they tried to show is that within each leaf cluster, the keywords from the documents in that cluster are semantically close to each other.</a:t>
            </a:r>
          </a:p>
          <a:p>
            <a:endParaRPr lang="en-US" dirty="0"/>
          </a:p>
          <a:p>
            <a:r>
              <a:rPr lang="en-US" dirty="0"/>
              <a:t>In some cluster, such as M11, it may contain multiple topics, and that is because they didn’t continue splitting the cluster, they claimed that M11 will be </a:t>
            </a:r>
            <a:r>
              <a:rPr lang="en-US" dirty="0" err="1"/>
              <a:t>splitted</a:t>
            </a:r>
            <a:r>
              <a:rPr lang="en-US" dirty="0"/>
              <a:t> into two sub cluster if they continue splitting it</a:t>
            </a:r>
          </a:p>
        </p:txBody>
      </p:sp>
      <p:sp>
        <p:nvSpPr>
          <p:cNvPr id="4" name="Slide Number Placeholder 3"/>
          <p:cNvSpPr>
            <a:spLocks noGrp="1"/>
          </p:cNvSpPr>
          <p:nvPr>
            <p:ph type="sldNum" sz="quarter" idx="5"/>
          </p:nvPr>
        </p:nvSpPr>
        <p:spPr/>
        <p:txBody>
          <a:bodyPr/>
          <a:lstStyle/>
          <a:p>
            <a:fld id="{05D90323-60C4-9144-B0BA-1F9372A0BA79}" type="slidenum">
              <a:rPr lang="en-US" smtClean="0"/>
              <a:t>63</a:t>
            </a:fld>
            <a:endParaRPr lang="en-US"/>
          </a:p>
        </p:txBody>
      </p:sp>
    </p:spTree>
    <p:extLst>
      <p:ext uri="{BB962C8B-B14F-4D97-AF65-F5344CB8AC3E}">
        <p14:creationId xmlns:p14="http://schemas.microsoft.com/office/powerpoint/2010/main" val="12240555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Example-driven is another commonly used </a:t>
            </a:r>
            <a:r>
              <a:rPr lang="en-US" dirty="0" err="1"/>
              <a:t>explainability</a:t>
            </a:r>
            <a:r>
              <a:rPr lang="en-US" dirty="0"/>
              <a:t> techniques. As suggested by its name, example-driven approaches explain the prediction of an input instance by identifying and presenting other instances, possibly from the labeled data, that are semantically similar to the input instance.  </a:t>
            </a:r>
          </a:p>
          <a:p>
            <a:endParaRPr lang="en-US" dirty="0"/>
          </a:p>
          <a:p>
            <a:r>
              <a:rPr lang="en-US" dirty="0"/>
              <a:t>The spirit of example-driven approach is similar to the idea of nearest neighbors if the examples are drawn from the initial set of training data. We have seen this approach been applied to a few NLP tasks, for example, Text classification and question answering. </a:t>
            </a:r>
          </a:p>
        </p:txBody>
      </p:sp>
      <p:sp>
        <p:nvSpPr>
          <p:cNvPr id="4" name="Slide Number Placeholder 3"/>
          <p:cNvSpPr>
            <a:spLocks noGrp="1"/>
          </p:cNvSpPr>
          <p:nvPr>
            <p:ph type="sldNum" sz="quarter" idx="5"/>
          </p:nvPr>
        </p:nvSpPr>
        <p:spPr/>
        <p:txBody>
          <a:bodyPr/>
          <a:lstStyle/>
          <a:p>
            <a:fld id="{05D90323-60C4-9144-B0BA-1F9372A0BA79}" type="slidenum">
              <a:rPr lang="en-US" smtClean="0"/>
              <a:t>64</a:t>
            </a:fld>
            <a:endParaRPr lang="en-US"/>
          </a:p>
        </p:txBody>
      </p:sp>
    </p:spTree>
    <p:extLst>
      <p:ext uri="{BB962C8B-B14F-4D97-AF65-F5344CB8AC3E}">
        <p14:creationId xmlns:p14="http://schemas.microsoft.com/office/powerpoint/2010/main" val="10332905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that adopts this approach in a text classification problem. More specifically, their problem is to identify what is the topic of a given question. </a:t>
            </a:r>
          </a:p>
          <a:p>
            <a:endParaRPr lang="en-US" dirty="0"/>
          </a:p>
          <a:p>
            <a:r>
              <a:rPr lang="en-US" dirty="0"/>
              <a:t>For example, assume that we have a classification model predicting that the question ”what’ is the capital of Germany” refers to a location, </a:t>
            </a:r>
          </a:p>
          <a:p>
            <a:r>
              <a:rPr lang="en-US" dirty="0"/>
              <a:t>one explanation we can provide is to show another example that we believe it is similar to the one we need to explain, such as because we have a similar question in our training data that is  “What’s the capital of California” that also refers to a location. </a:t>
            </a:r>
          </a:p>
          <a:p>
            <a:endParaRPr lang="en-US" dirty="0"/>
          </a:p>
          <a:p>
            <a:r>
              <a:rPr lang="en-US" dirty="0"/>
              <a:t>Different method can be used to identify such semantically similar examples. </a:t>
            </a:r>
          </a:p>
        </p:txBody>
      </p:sp>
      <p:sp>
        <p:nvSpPr>
          <p:cNvPr id="4" name="Slide Number Placeholder 3"/>
          <p:cNvSpPr>
            <a:spLocks noGrp="1"/>
          </p:cNvSpPr>
          <p:nvPr>
            <p:ph type="sldNum" sz="quarter" idx="5"/>
          </p:nvPr>
        </p:nvSpPr>
        <p:spPr/>
        <p:txBody>
          <a:bodyPr/>
          <a:lstStyle/>
          <a:p>
            <a:fld id="{05D90323-60C4-9144-B0BA-1F9372A0BA79}" type="slidenum">
              <a:rPr lang="en-US" smtClean="0"/>
              <a:t>65</a:t>
            </a:fld>
            <a:endParaRPr lang="en-US"/>
          </a:p>
        </p:txBody>
      </p:sp>
    </p:spTree>
    <p:extLst>
      <p:ext uri="{BB962C8B-B14F-4D97-AF65-F5344CB8AC3E}">
        <p14:creationId xmlns:p14="http://schemas.microsoft.com/office/powerpoint/2010/main" val="17765789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by Croce et al.,  they used a specific post-hoc mechanism, which is to provide, along with the prediction, a comparison with one or more other training examples, what they call landmarks, that share task relevant linguistic properties with the input question. Briefly speaking, the main idea is that they want to identify which training example or which set of training examples are semantically and linguistically similar to the one we need to explain. </a:t>
            </a:r>
          </a:p>
          <a:p>
            <a:endParaRPr lang="en-US" dirty="0"/>
          </a:p>
          <a:p>
            <a:r>
              <a:rPr lang="en-US" dirty="0"/>
              <a:t>The way that they identify relevant examples is a method called layer-wise relevance propagation, which was first introduced in computer vision to identify the most relevant pixels in the input data that contributes the most to the final prediction. </a:t>
            </a:r>
          </a:p>
          <a:p>
            <a:endParaRPr lang="en-US" dirty="0"/>
          </a:p>
          <a:p>
            <a:r>
              <a:rPr lang="en-US" dirty="0"/>
              <a:t>We will discuss layer-wise relevance propagation later in this tutorial, for now, just think that it is an approach that can propagate the signal that are important to the final prediction from the </a:t>
            </a:r>
            <a:r>
              <a:rPr lang="en-US" dirty="0" err="1"/>
              <a:t>ast</a:t>
            </a:r>
            <a:r>
              <a:rPr lang="en-US" dirty="0"/>
              <a:t> layer of neural network to the input layer, in computer vision, the input layer corresponds to the pixels of and image. </a:t>
            </a:r>
          </a:p>
          <a:p>
            <a:endParaRPr lang="en-US" dirty="0"/>
          </a:p>
          <a:p>
            <a:r>
              <a:rPr lang="en-US" dirty="0"/>
              <a:t>The authors of this paper proposed that, with some careful design of the neural network, layer-wise relevance propagation can be used for explaining question classification, but instead of identify relevant pixels, in question classification, the goal is to identify relevant examples.  The idea they had was to extend layer-wise relevance propagation to a kernel-based deep learning architecture. </a:t>
            </a:r>
          </a:p>
          <a:p>
            <a:endParaRPr lang="en-US" dirty="0"/>
          </a:p>
          <a:p>
            <a:r>
              <a:rPr lang="en-US" dirty="0"/>
              <a:t>In a high level, they use kernels to model the similarities between a test instance and the training examples. It follows that the network is triggered by an input vector x expressing the kernel evaluating the similarity between the example and the landmarks, or training examples. </a:t>
            </a:r>
          </a:p>
          <a:p>
            <a:endParaRPr lang="en-US" dirty="0"/>
          </a:p>
          <a:p>
            <a:r>
              <a:rPr lang="en-US" dirty="0"/>
              <a:t>When using linguistic kernels (such as Semantic Tree Kernels) this measure corresponds to the grammatical and lexical semantic similarity between x and the subset of landmarks. The expected explanation is obtained from the network output by applying layer-wise relevance propagation. </a:t>
            </a:r>
          </a:p>
          <a:p>
            <a:endParaRPr lang="en-US" dirty="0"/>
          </a:p>
          <a:p>
            <a:r>
              <a:rPr lang="en-US" dirty="0"/>
              <a:t>Again the technical details of this work can be found in their paper. </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66</a:t>
            </a:fld>
            <a:endParaRPr lang="en-US"/>
          </a:p>
        </p:txBody>
      </p:sp>
    </p:spTree>
    <p:extLst>
      <p:ext uri="{BB962C8B-B14F-4D97-AF65-F5344CB8AC3E}">
        <p14:creationId xmlns:p14="http://schemas.microsoft.com/office/powerpoint/2010/main" val="42802882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examples taken from their paper, which gives you some idea of the kind of explanation they are providing to the user. Some of the examples are quite intuitive. For example, when explaining why the question </a:t>
            </a:r>
            <a:br>
              <a:rPr lang="en-US" dirty="0"/>
            </a:br>
            <a:r>
              <a:rPr lang="en-US" dirty="0"/>
              <a:t>What was FDR’s dog’s name?” is referring to an entity, the activated examples that they show is a similar question asking “what’s the name of David Letterman’s dog”</a:t>
            </a:r>
          </a:p>
          <a:p>
            <a:r>
              <a:rPr lang="en-US" dirty="0"/>
              <a:t> </a:t>
            </a:r>
          </a:p>
          <a:p>
            <a:endParaRPr lang="en-US" dirty="0"/>
          </a:p>
          <a:p>
            <a:r>
              <a:rPr lang="en-US" dirty="0"/>
              <a:t>Example-driven approach is quite intuitive because it uses training data as explanation, which is basically also labeled by humans. The only concern would be if there is completely out-of-blue question that we don’t have any similar examples in the training data, this method may fail to provide any meaningful explanation.</a:t>
            </a:r>
          </a:p>
        </p:txBody>
      </p:sp>
      <p:sp>
        <p:nvSpPr>
          <p:cNvPr id="4" name="Slide Number Placeholder 3"/>
          <p:cNvSpPr>
            <a:spLocks noGrp="1"/>
          </p:cNvSpPr>
          <p:nvPr>
            <p:ph type="sldNum" sz="quarter" idx="5"/>
          </p:nvPr>
        </p:nvSpPr>
        <p:spPr/>
        <p:txBody>
          <a:bodyPr/>
          <a:lstStyle/>
          <a:p>
            <a:fld id="{05D90323-60C4-9144-B0BA-1F9372A0BA79}" type="slidenum">
              <a:rPr lang="en-US" smtClean="0"/>
              <a:t>67</a:t>
            </a:fld>
            <a:endParaRPr lang="en-US"/>
          </a:p>
        </p:txBody>
      </p:sp>
    </p:spTree>
    <p:extLst>
      <p:ext uri="{BB962C8B-B14F-4D97-AF65-F5344CB8AC3E}">
        <p14:creationId xmlns:p14="http://schemas.microsoft.com/office/powerpoint/2010/main" val="24801048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3518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375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 represents a probability distribution over relations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97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research community, when we talk about </a:t>
            </a:r>
            <a:r>
              <a:rPr lang="en-US" dirty="0" err="1"/>
              <a:t>explainability</a:t>
            </a:r>
            <a:r>
              <a:rPr lang="en-US" dirty="0"/>
              <a:t>, most of the time our work focus on the need for </a:t>
            </a:r>
            <a:r>
              <a:rPr lang="en-US" dirty="0" err="1"/>
              <a:t>explainabilty</a:t>
            </a:r>
            <a:r>
              <a:rPr lang="en-US" dirty="0"/>
              <a:t> from an engineering perspective. </a:t>
            </a:r>
          </a:p>
        </p:txBody>
      </p:sp>
      <p:sp>
        <p:nvSpPr>
          <p:cNvPr id="4" name="Slide Number Placeholder 3"/>
          <p:cNvSpPr>
            <a:spLocks noGrp="1"/>
          </p:cNvSpPr>
          <p:nvPr>
            <p:ph type="sldNum" sz="quarter" idx="5"/>
          </p:nvPr>
        </p:nvSpPr>
        <p:spPr/>
        <p:txBody>
          <a:bodyPr/>
          <a:lstStyle/>
          <a:p>
            <a:fld id="{05D90323-60C4-9144-B0BA-1F9372A0BA79}" type="slidenum">
              <a:rPr lang="en-US" smtClean="0"/>
              <a:t>7</a:t>
            </a:fld>
            <a:endParaRPr lang="en-US"/>
          </a:p>
        </p:txBody>
      </p:sp>
    </p:spTree>
    <p:extLst>
      <p:ext uri="{BB962C8B-B14F-4D97-AF65-F5344CB8AC3E}">
        <p14:creationId xmlns:p14="http://schemas.microsoft.com/office/powerpoint/2010/main" val="5910091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1374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8324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583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63457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from the paper on the rule extraction part: </a:t>
            </a:r>
          </a:p>
          <a:p>
            <a:r>
              <a:rPr lang="en-US" dirty="0"/>
              <a:t>“Instead of focusing on individual predictions, we aggregate the explanations over the whole dataset for each relation using a simple rule extraction technique: we find simple patterns on subgraphs that surround the target triple and the removed fact from CRIAGE Remove and appear more than 90% of the time. We only focus on extracting length-2 horn rules, i.e., R1(a, c) ∧ R2(c, b) ⇒ R(a, b), where R(a, b) is the target and R2(c, b) is the removed fact.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8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0858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0800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discussed different </a:t>
            </a:r>
            <a:r>
              <a:rPr lang="en-US" dirty="0" err="1"/>
              <a:t>explainability</a:t>
            </a:r>
            <a:r>
              <a:rPr lang="en-US" dirty="0"/>
              <a:t> </a:t>
            </a:r>
            <a:r>
              <a:rPr lang="en-US" dirty="0" err="1"/>
              <a:t>technqiues</a:t>
            </a:r>
            <a:r>
              <a:rPr lang="en-US" dirty="0"/>
              <a:t>, a natural question  is that, what are the operations we may use to enable these </a:t>
            </a:r>
            <a:r>
              <a:rPr lang="en-US" dirty="0" err="1"/>
              <a:t>explainability</a:t>
            </a:r>
            <a:r>
              <a:rPr lang="en-US" dirty="0"/>
              <a:t>?</a:t>
            </a:r>
          </a:p>
          <a:p>
            <a:endParaRPr lang="en-US" dirty="0"/>
          </a:p>
          <a:p>
            <a:r>
              <a:rPr lang="en-US" dirty="0"/>
              <a:t>We next briefly talk about a few commonly used operations that we observed from the paper we have reviewed</a:t>
            </a:r>
          </a:p>
          <a:p>
            <a:endParaRPr lang="en-US" dirty="0"/>
          </a:p>
          <a:p>
            <a:r>
              <a:rPr lang="en-US" dirty="0"/>
              <a:t>In particular, we observed six major kinds of operations. Including:</a:t>
            </a:r>
          </a:p>
          <a:p>
            <a:r>
              <a:rPr lang="en-US" dirty="0"/>
              <a:t>First-derivative saliency, layer-wise relevance propagation, input perturbations, attention, LSTM gating signal, and </a:t>
            </a:r>
            <a:r>
              <a:rPr lang="en-US" dirty="0" err="1"/>
              <a:t>explainability</a:t>
            </a:r>
            <a:r>
              <a:rPr lang="en-US" dirty="0"/>
              <a:t>-aware architecture design.</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78</a:t>
            </a:fld>
            <a:endParaRPr lang="en-US"/>
          </a:p>
        </p:txBody>
      </p:sp>
    </p:spTree>
    <p:extLst>
      <p:ext uri="{BB962C8B-B14F-4D97-AF65-F5344CB8AC3E}">
        <p14:creationId xmlns:p14="http://schemas.microsoft.com/office/powerpoint/2010/main" val="7688703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we are going to talk about is an operation called first-derivative saliency. We observe that it is mainly used to enable feature importance. </a:t>
            </a:r>
          </a:p>
          <a:p>
            <a:endParaRPr lang="en-US" dirty="0"/>
          </a:p>
          <a:p>
            <a:r>
              <a:rPr lang="en-US" dirty="0"/>
              <a:t>First-derivative saliency was introduced as a neural network visualization approach proposed for computer vision problems. The basic idea is to compute the impact of each input unit, namely, each pixel, </a:t>
            </a:r>
            <a:r>
              <a:rPr lang="en-US" dirty="0" err="1"/>
              <a:t>ot</a:t>
            </a:r>
            <a:r>
              <a:rPr lang="en-US" dirty="0"/>
              <a:t> the final decision of the classifier. </a:t>
            </a:r>
          </a:p>
          <a:p>
            <a:endParaRPr lang="en-US" dirty="0"/>
          </a:p>
          <a:p>
            <a:r>
              <a:rPr lang="en-US" dirty="0"/>
              <a:t>Let’s think of a simple neural network as shown here, with E being the input layer, after going through multiple hidden layers, it finally makes a prediction S sub y of E. </a:t>
            </a:r>
          </a:p>
          <a:p>
            <a:endParaRPr lang="en-US" dirty="0"/>
          </a:p>
          <a:p>
            <a:r>
              <a:rPr lang="en-US" dirty="0"/>
              <a:t>Since the neural network basically forms a computation graph from the input to the output prediction, once we have the final prediction, usually is a vector of real values, we can compute the gradients of each node in this computation graph, all the way back to the input layer. </a:t>
            </a:r>
          </a:p>
          <a:p>
            <a:endParaRPr lang="en-US" dirty="0"/>
          </a:p>
          <a:p>
            <a:r>
              <a:rPr lang="en-US" dirty="0"/>
              <a:t>Intuitively, greater gradients indicate greater impact, therefore, we can use the gradients of the first layer as the saliency importance score, and that is why it is called first-derivative saliency. </a:t>
            </a:r>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79</a:t>
            </a:fld>
            <a:endParaRPr lang="en-US"/>
          </a:p>
        </p:txBody>
      </p:sp>
    </p:spTree>
    <p:extLst>
      <p:ext uri="{BB962C8B-B14F-4D97-AF65-F5344CB8AC3E}">
        <p14:creationId xmlns:p14="http://schemas.microsoft.com/office/powerpoint/2010/main" val="9444740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first-derivative saliency are importance scores of the first input layer, we can naturally use saliency heatmap, as shown here, to visualize the importance of the input elements. </a:t>
            </a:r>
          </a:p>
          <a:p>
            <a:endParaRPr lang="en-US" dirty="0"/>
          </a:p>
          <a:p>
            <a:r>
              <a:rPr lang="en-US" dirty="0"/>
              <a:t>Here, we have a chart taken from the work done by Li et al., where they were using first-derivative saliency to show the importance of the input words to the final sentiment label using different neural network architectures. </a:t>
            </a:r>
          </a:p>
          <a:p>
            <a:endParaRPr lang="en-US" dirty="0"/>
          </a:p>
          <a:p>
            <a:r>
              <a:rPr lang="en-US" dirty="0"/>
              <a:t>From this chart, we can also see that, comparing to simple RNN and one-directional LSTM, </a:t>
            </a:r>
            <a:r>
              <a:rPr lang="en-US" dirty="0" err="1"/>
              <a:t>BiLSTM</a:t>
            </a:r>
            <a:r>
              <a:rPr lang="en-US" dirty="0"/>
              <a:t> provides more intuitive visualization clearly indicating that the word “hate” is the most influential word from the input sentence. </a:t>
            </a:r>
          </a:p>
        </p:txBody>
      </p:sp>
      <p:sp>
        <p:nvSpPr>
          <p:cNvPr id="4" name="Slide Number Placeholder 3"/>
          <p:cNvSpPr>
            <a:spLocks noGrp="1"/>
          </p:cNvSpPr>
          <p:nvPr>
            <p:ph type="sldNum" sz="quarter" idx="5"/>
          </p:nvPr>
        </p:nvSpPr>
        <p:spPr/>
        <p:txBody>
          <a:bodyPr/>
          <a:lstStyle/>
          <a:p>
            <a:fld id="{05D90323-60C4-9144-B0BA-1F9372A0BA79}" type="slidenum">
              <a:rPr lang="en-US" smtClean="0"/>
              <a:t>80</a:t>
            </a:fld>
            <a:endParaRPr lang="en-US"/>
          </a:p>
        </p:txBody>
      </p:sp>
    </p:spTree>
    <p:extLst>
      <p:ext uri="{BB962C8B-B14F-4D97-AF65-F5344CB8AC3E}">
        <p14:creationId xmlns:p14="http://schemas.microsoft.com/office/powerpoint/2010/main" val="3496211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engineering perspective mainly involves two stages: </a:t>
            </a:r>
            <a:br>
              <a:rPr lang="en-US" dirty="0"/>
            </a:br>
            <a:br>
              <a:rPr lang="en-US" dirty="0"/>
            </a:br>
            <a:r>
              <a:rPr lang="en-US" dirty="0"/>
              <a:t>The first one is Model development. During this stage, the  model developers, who are often  AI engineers and or data scientists, often needs to go through the  iterative process of feature engineering (including deciding which pretrained language models to use), model selection and refinement, the actual model training, evaluation and error analysis. </a:t>
            </a:r>
            <a:br>
              <a:rPr lang="en-US" dirty="0"/>
            </a:br>
            <a:br>
              <a:rPr lang="en-US" dirty="0"/>
            </a:br>
            <a:r>
              <a:rPr lang="en-US" dirty="0" err="1"/>
              <a:t>Explainabilty</a:t>
            </a:r>
            <a:r>
              <a:rPr lang="en-US" dirty="0"/>
              <a:t> of a model is important to help the model developers to identify the possible root cause of the errors and improve the model.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In our example, during the error analysis, when the model developer find that “$100 is due at signing” is not classified as a &lt;Obligation&gt;, by inspecting </a:t>
            </a:r>
            <a:r>
              <a:rPr lang="en-US" dirty="0" err="1"/>
              <a:t>explaination</a:t>
            </a:r>
            <a:r>
              <a:rPr lang="en-US" dirty="0"/>
              <a:t> of the model, they can find that root cause of this error is that entities such as &lt;Currency&gt; is not considered, and possible ways to improve the model could be add entity type &lt;Currency&gt; as a feature to the model or introduce entity-aware attention to the model. </a:t>
            </a:r>
          </a:p>
        </p:txBody>
      </p:sp>
      <p:sp>
        <p:nvSpPr>
          <p:cNvPr id="4" name="Slide Number Placeholder 3"/>
          <p:cNvSpPr>
            <a:spLocks noGrp="1"/>
          </p:cNvSpPr>
          <p:nvPr>
            <p:ph type="sldNum" sz="quarter" idx="5"/>
          </p:nvPr>
        </p:nvSpPr>
        <p:spPr/>
        <p:txBody>
          <a:bodyPr/>
          <a:lstStyle/>
          <a:p>
            <a:fld id="{05D90323-60C4-9144-B0BA-1F9372A0BA79}" type="slidenum">
              <a:rPr lang="en-US" smtClean="0"/>
              <a:t>8</a:t>
            </a:fld>
            <a:endParaRPr lang="en-US"/>
          </a:p>
        </p:txBody>
      </p:sp>
    </p:spTree>
    <p:extLst>
      <p:ext uri="{BB962C8B-B14F-4D97-AF65-F5344CB8AC3E}">
        <p14:creationId xmlns:p14="http://schemas.microsoft.com/office/powerpoint/2010/main" val="13494214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operation is Layer-wise relevance propagation, which is quite similar to first-derivative saliency that we mentioned earlier. As we discussed in the </a:t>
            </a:r>
            <a:r>
              <a:rPr lang="en-US" dirty="0" err="1"/>
              <a:t>explainability</a:t>
            </a:r>
            <a:r>
              <a:rPr lang="en-US" dirty="0"/>
              <a:t> technique section, it was first proposed for explaining computer vision predictions by highlighting the most evident part of an image. </a:t>
            </a:r>
          </a:p>
          <a:p>
            <a:endParaRPr lang="en-US" dirty="0"/>
          </a:p>
          <a:p>
            <a:r>
              <a:rPr lang="en-US" dirty="0"/>
              <a:t>Recently, we have seen quite a few works that extend this idea to solve NLP problems. Similar to first derivative saliency, the idea is to measure the contribution of the input elements to the final prediction. In NLP, that usually leads to characters, tokens, and words.</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81</a:t>
            </a:fld>
            <a:endParaRPr lang="en-US"/>
          </a:p>
        </p:txBody>
      </p:sp>
    </p:spTree>
    <p:extLst>
      <p:ext uri="{BB962C8B-B14F-4D97-AF65-F5344CB8AC3E}">
        <p14:creationId xmlns:p14="http://schemas.microsoft.com/office/powerpoint/2010/main" val="26165109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between first-derivative saliency and layer-wise relevance propagation is described by this formula. </a:t>
            </a:r>
          </a:p>
          <a:p>
            <a:endParaRPr lang="en-US" dirty="0"/>
          </a:p>
          <a:p>
            <a:r>
              <a:rPr lang="en-US" dirty="0"/>
              <a:t>Here, f of x corresponds to the prediction score or the final output score of a model. Layer-wise relevance propagation distribute this score and assign them to each dimension of the first input layer such that the relevance score of the input layer roughly sum up to the final score. </a:t>
            </a:r>
          </a:p>
          <a:p>
            <a:endParaRPr lang="en-US" dirty="0"/>
          </a:p>
          <a:p>
            <a:r>
              <a:rPr lang="en-US" dirty="0"/>
              <a:t>In particular, if the relevance score at a certain dimension is greater than 0, it means that this feature in favor the prediction, otherwise it against the prediction.</a:t>
            </a:r>
          </a:p>
          <a:p>
            <a:endParaRPr lang="en-US" dirty="0"/>
          </a:p>
          <a:p>
            <a:r>
              <a:rPr lang="en-US" dirty="0"/>
              <a:t>Unlike first-derivative saliency that uses gradients as a proxy of the relevance score, layer-wise relevance propagation uses local propagation rules to distribute and propagate the relevance scores from later layers to earlier layers in a neural net, making sure that the relevance score of the input layer can roughly sum up to the final score.</a:t>
            </a:r>
          </a:p>
          <a:p>
            <a:endParaRPr lang="en-US" dirty="0"/>
          </a:p>
          <a:p>
            <a:r>
              <a:rPr lang="en-US" dirty="0"/>
              <a:t>More mathematical justifications of these rules can be found in the work done by </a:t>
            </a:r>
            <a:r>
              <a:rPr lang="en-US" dirty="0" err="1"/>
              <a:t>montavon</a:t>
            </a:r>
            <a:r>
              <a:rPr lang="en-US" dirty="0"/>
              <a:t> et al..</a:t>
            </a:r>
          </a:p>
        </p:txBody>
      </p:sp>
      <p:sp>
        <p:nvSpPr>
          <p:cNvPr id="4" name="Slide Number Placeholder 3"/>
          <p:cNvSpPr>
            <a:spLocks noGrp="1"/>
          </p:cNvSpPr>
          <p:nvPr>
            <p:ph type="sldNum" sz="quarter" idx="5"/>
          </p:nvPr>
        </p:nvSpPr>
        <p:spPr/>
        <p:txBody>
          <a:bodyPr/>
          <a:lstStyle/>
          <a:p>
            <a:fld id="{05D90323-60C4-9144-B0BA-1F9372A0BA79}" type="slidenum">
              <a:rPr lang="en-US" smtClean="0"/>
              <a:t>82</a:t>
            </a:fld>
            <a:endParaRPr lang="en-US"/>
          </a:p>
        </p:txBody>
      </p:sp>
    </p:spTree>
    <p:extLst>
      <p:ext uri="{BB962C8B-B14F-4D97-AF65-F5344CB8AC3E}">
        <p14:creationId xmlns:p14="http://schemas.microsoft.com/office/powerpoint/2010/main" val="17386878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talk about Input Perturbation. This is actually one of the most popular operations we have observed.  It is usually used to enable local explanation for a particular instance. We saw a lot of surrogate model approaches adopted this operation.</a:t>
            </a:r>
          </a:p>
          <a:p>
            <a:endParaRPr lang="en-US" dirty="0"/>
          </a:p>
          <a:p>
            <a:endParaRPr lang="en-US" dirty="0"/>
          </a:p>
          <a:p>
            <a:r>
              <a:rPr lang="en-US" dirty="0"/>
              <a:t>Usually, it has a classifier f that is not explainable, and it made a prediction over a particular instance X, denoted by f of x. since f is not explainable, we don’t have any explanation for f of x. </a:t>
            </a:r>
          </a:p>
          <a:p>
            <a:r>
              <a:rPr lang="en-US" dirty="0"/>
              <a:t>Then, based on the input instance X, we use input perturbation to generate a set of m new instances, then use the unexplainable classifier f to make predictions over these perturbed examples. </a:t>
            </a:r>
          </a:p>
          <a:p>
            <a:endParaRPr lang="en-US" dirty="0"/>
          </a:p>
          <a:p>
            <a:r>
              <a:rPr lang="en-US" dirty="0"/>
              <a:t>After that, we learn a surrogate model, g, usually an explainable model from the set of labeled examples we obtained through input perturbation. The goal is that we would like to make sure that g well approximates the behavior of f by generating the same labels for the same input instances. Once we have g ready, we can use it to generate explanation for the input instance X.</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83</a:t>
            </a:fld>
            <a:endParaRPr lang="en-US"/>
          </a:p>
        </p:txBody>
      </p:sp>
    </p:spTree>
    <p:extLst>
      <p:ext uri="{BB962C8B-B14F-4D97-AF65-F5344CB8AC3E}">
        <p14:creationId xmlns:p14="http://schemas.microsoft.com/office/powerpoint/2010/main" val="20982276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observed that there are in general two different ways to </a:t>
            </a:r>
            <a:r>
              <a:rPr lang="en-US" dirty="0" err="1"/>
              <a:t>pertub</a:t>
            </a:r>
            <a:r>
              <a:rPr lang="en-US" dirty="0"/>
              <a:t> examples, including sampling-based approach, and perturbating intermediate vector representation. </a:t>
            </a:r>
          </a:p>
          <a:p>
            <a:endParaRPr lang="en-US" dirty="0"/>
          </a:p>
          <a:p>
            <a:r>
              <a:rPr lang="en-US" dirty="0"/>
              <a:t>Sampling-based approach directly uses examples within labeled data to get the perturbations</a:t>
            </a:r>
          </a:p>
          <a:p>
            <a:endParaRPr lang="en-US" dirty="0"/>
          </a:p>
          <a:p>
            <a:r>
              <a:rPr lang="en-US" dirty="0"/>
              <a:t>and the second method is specific to neural networks, where it introduce minor perturbations to the vector representation of input instance </a:t>
            </a:r>
          </a:p>
          <a:p>
            <a:endParaRPr lang="en-US" dirty="0"/>
          </a:p>
          <a:p>
            <a:r>
              <a:rPr lang="en-US" dirty="0"/>
              <a:t>We next provide more details for each of the three methods</a:t>
            </a:r>
          </a:p>
        </p:txBody>
      </p:sp>
      <p:sp>
        <p:nvSpPr>
          <p:cNvPr id="4" name="Slide Number Placeholder 3"/>
          <p:cNvSpPr>
            <a:spLocks noGrp="1"/>
          </p:cNvSpPr>
          <p:nvPr>
            <p:ph type="sldNum" sz="quarter" idx="5"/>
          </p:nvPr>
        </p:nvSpPr>
        <p:spPr/>
        <p:txBody>
          <a:bodyPr/>
          <a:lstStyle/>
          <a:p>
            <a:fld id="{05D90323-60C4-9144-B0BA-1F9372A0BA79}" type="slidenum">
              <a:rPr lang="en-US" smtClean="0"/>
              <a:t>84</a:t>
            </a:fld>
            <a:endParaRPr lang="en-US"/>
          </a:p>
        </p:txBody>
      </p:sp>
    </p:spTree>
    <p:extLst>
      <p:ext uri="{BB962C8B-B14F-4D97-AF65-F5344CB8AC3E}">
        <p14:creationId xmlns:p14="http://schemas.microsoft.com/office/powerpoint/2010/main" val="8700244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representative work for sampling based approach is the LIME paper, which we have discussed previously. Just a quick reminder that, LIME is a sampling-based approach because it selects examples from the training data. It doesn’t generate new examples. </a:t>
            </a:r>
          </a:p>
        </p:txBody>
      </p:sp>
      <p:sp>
        <p:nvSpPr>
          <p:cNvPr id="4" name="Slide Number Placeholder 3"/>
          <p:cNvSpPr>
            <a:spLocks noGrp="1"/>
          </p:cNvSpPr>
          <p:nvPr>
            <p:ph type="sldNum" sz="quarter" idx="5"/>
          </p:nvPr>
        </p:nvSpPr>
        <p:spPr/>
        <p:txBody>
          <a:bodyPr/>
          <a:lstStyle/>
          <a:p>
            <a:fld id="{05D90323-60C4-9144-B0BA-1F9372A0BA79}" type="slidenum">
              <a:rPr lang="en-US" smtClean="0"/>
              <a:t>85</a:t>
            </a:fld>
            <a:endParaRPr lang="en-US"/>
          </a:p>
        </p:txBody>
      </p:sp>
    </p:spTree>
    <p:extLst>
      <p:ext uri="{BB962C8B-B14F-4D97-AF65-F5344CB8AC3E}">
        <p14:creationId xmlns:p14="http://schemas.microsoft.com/office/powerpoint/2010/main" val="25248779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 alternative approach to add minor perturbations to input instances is by adding perturbation to intermediate vector representations. </a:t>
            </a:r>
          </a:p>
          <a:p>
            <a:endParaRPr lang="en-US" b="0" dirty="0"/>
          </a:p>
          <a:p>
            <a:r>
              <a:rPr lang="en-US" b="0" dirty="0"/>
              <a:t>Here, we talk about a work done by Alvarez-</a:t>
            </a:r>
            <a:r>
              <a:rPr lang="en-US" b="0" dirty="0" err="1"/>
              <a:t>Melis</a:t>
            </a:r>
            <a:r>
              <a:rPr lang="en-US" b="0" dirty="0"/>
              <a:t> and </a:t>
            </a:r>
            <a:r>
              <a:rPr lang="en-US" b="0" dirty="0" err="1"/>
              <a:t>Jaakkola</a:t>
            </a:r>
            <a:r>
              <a:rPr lang="en-US" b="0" dirty="0"/>
              <a:t> et al, where they proposed a method that explains predictions of any </a:t>
            </a:r>
            <a:r>
              <a:rPr lang="en-US" b="0" dirty="0" err="1"/>
              <a:t>blackbox</a:t>
            </a:r>
            <a:r>
              <a:rPr lang="en-US" b="0" dirty="0"/>
              <a:t> structured input  - structured output model around a specific input-output pair. So it’s local explanation. </a:t>
            </a:r>
          </a:p>
          <a:p>
            <a:endParaRPr lang="en-US" b="0" dirty="0"/>
          </a:p>
          <a:p>
            <a:r>
              <a:rPr lang="en-US" b="0" dirty="0"/>
              <a:t>An explanation produced by their framework consists of groups of input-output tokens that are causally related.</a:t>
            </a:r>
          </a:p>
          <a:p>
            <a:endParaRPr lang="en-US" b="0" dirty="0"/>
          </a:p>
          <a:p>
            <a:r>
              <a:rPr lang="en-US" b="0" dirty="0"/>
              <a:t>The dependencies between input tokens and output tokens are inferred by querying the </a:t>
            </a:r>
            <a:r>
              <a:rPr lang="en-US" b="0" dirty="0" err="1"/>
              <a:t>blackbox</a:t>
            </a:r>
            <a:r>
              <a:rPr lang="en-US" b="0" dirty="0"/>
              <a:t> model with perturbed inputs. </a:t>
            </a:r>
          </a:p>
          <a:p>
            <a:endParaRPr lang="en-US" b="0" dirty="0"/>
          </a:p>
          <a:p>
            <a:endParaRPr lang="en-US" b="0" dirty="0"/>
          </a:p>
        </p:txBody>
      </p:sp>
      <p:sp>
        <p:nvSpPr>
          <p:cNvPr id="4" name="Slide Number Placeholder 3"/>
          <p:cNvSpPr>
            <a:spLocks noGrp="1"/>
          </p:cNvSpPr>
          <p:nvPr>
            <p:ph type="sldNum" sz="quarter" idx="5"/>
          </p:nvPr>
        </p:nvSpPr>
        <p:spPr/>
        <p:txBody>
          <a:bodyPr/>
          <a:lstStyle/>
          <a:p>
            <a:fld id="{05D90323-60C4-9144-B0BA-1F9372A0BA79}" type="slidenum">
              <a:rPr lang="en-US" smtClean="0"/>
              <a:t>86</a:t>
            </a:fld>
            <a:endParaRPr lang="en-US"/>
          </a:p>
        </p:txBody>
      </p:sp>
    </p:spTree>
    <p:extLst>
      <p:ext uri="{BB962C8B-B14F-4D97-AF65-F5344CB8AC3E}">
        <p14:creationId xmlns:p14="http://schemas.microsoft.com/office/powerpoint/2010/main" val="29915923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is a figure taken from their paper that illustrates their approach. The core idea is quite similar to LIME, basically when they have to explain an input output pair, they first obtain perturbed versions that are semantically similar to the original but with potential changes in elements and their order. </a:t>
            </a:r>
          </a:p>
          <a:p>
            <a:endParaRPr lang="en-US" b="0" dirty="0"/>
          </a:p>
          <a:p>
            <a:r>
              <a:rPr lang="en-US" b="0" dirty="0"/>
              <a:t>However, unlike getting perturbed examples for images which is simple. Getting perturbed version for sentences is much more challenging. In their work, they used a variational autoencoder, and their goal is to introduce the perturbation in the continuous latent representation rather than directly on the structured inputs. </a:t>
            </a:r>
          </a:p>
        </p:txBody>
      </p:sp>
      <p:sp>
        <p:nvSpPr>
          <p:cNvPr id="4" name="Slide Number Placeholder 3"/>
          <p:cNvSpPr>
            <a:spLocks noGrp="1"/>
          </p:cNvSpPr>
          <p:nvPr>
            <p:ph type="sldNum" sz="quarter" idx="5"/>
          </p:nvPr>
        </p:nvSpPr>
        <p:spPr/>
        <p:txBody>
          <a:bodyPr/>
          <a:lstStyle/>
          <a:p>
            <a:fld id="{05D90323-60C4-9144-B0BA-1F9372A0BA79}" type="slidenum">
              <a:rPr lang="en-US" smtClean="0"/>
              <a:t>87</a:t>
            </a:fld>
            <a:endParaRPr lang="en-US"/>
          </a:p>
        </p:txBody>
      </p:sp>
    </p:spTree>
    <p:extLst>
      <p:ext uri="{BB962C8B-B14F-4D97-AF65-F5344CB8AC3E}">
        <p14:creationId xmlns:p14="http://schemas.microsoft.com/office/powerpoint/2010/main" val="18246491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it is out of the scope of the tutorial, we would like to briefly talk about how we can use variational autoencoder to generate variations. </a:t>
            </a:r>
          </a:p>
          <a:p>
            <a:endParaRPr lang="en-US" dirty="0"/>
          </a:p>
          <a:p>
            <a:r>
              <a:rPr lang="en-US" dirty="0"/>
              <a:t>The main difference between autoencoder and variational autoencoder is that, autoencoder use the bottleneck architecture to compress an input data point to a data point in a latent feature space</a:t>
            </a:r>
          </a:p>
          <a:p>
            <a:r>
              <a:rPr lang="en-US" dirty="0"/>
              <a:t>Whereas variational autoencoder defines a probability distribution in the latent space for input datapoints. Since we have a distribution in the latent space, we can sample different data points from this distribution to get perturbed version of the input data point. Again, this is a very high-level description and this topic is out of scope, interested reader can dive deeper into their paper to get more details. </a:t>
            </a:r>
          </a:p>
        </p:txBody>
      </p:sp>
      <p:sp>
        <p:nvSpPr>
          <p:cNvPr id="4" name="Slide Number Placeholder 3"/>
          <p:cNvSpPr>
            <a:spLocks noGrp="1"/>
          </p:cNvSpPr>
          <p:nvPr>
            <p:ph type="sldNum" sz="quarter" idx="5"/>
          </p:nvPr>
        </p:nvSpPr>
        <p:spPr/>
        <p:txBody>
          <a:bodyPr/>
          <a:lstStyle/>
          <a:p>
            <a:fld id="{05D90323-60C4-9144-B0BA-1F9372A0BA79}" type="slidenum">
              <a:rPr lang="en-US" smtClean="0"/>
              <a:t>88</a:t>
            </a:fld>
            <a:endParaRPr lang="en-US"/>
          </a:p>
        </p:txBody>
      </p:sp>
    </p:spTree>
    <p:extLst>
      <p:ext uri="{BB962C8B-B14F-4D97-AF65-F5344CB8AC3E}">
        <p14:creationId xmlns:p14="http://schemas.microsoft.com/office/powerpoint/2010/main" val="35843265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one is attention, which is of course one of the most popular deep learning mechanisms. Since we have talked about it before, we will not repeat it again, but just one comment here</a:t>
            </a:r>
          </a:p>
          <a:p>
            <a:r>
              <a:rPr lang="en-US" dirty="0"/>
              <a:t>We have seen a lot of attention-based operations that enables feature importance </a:t>
            </a:r>
            <a:r>
              <a:rPr lang="en-US" dirty="0" err="1"/>
              <a:t>explainability</a:t>
            </a:r>
            <a:r>
              <a:rPr lang="en-US" dirty="0"/>
              <a:t> in our literature review, suggesting that attention mechanism is a good starting point for enabling feature importance. </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89</a:t>
            </a:fld>
            <a:endParaRPr lang="en-US"/>
          </a:p>
        </p:txBody>
      </p:sp>
    </p:spTree>
    <p:extLst>
      <p:ext uri="{BB962C8B-B14F-4D97-AF65-F5344CB8AC3E}">
        <p14:creationId xmlns:p14="http://schemas.microsoft.com/office/powerpoint/2010/main" val="15852874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LSTM gating signals. Clearly, this is an operation that is specific to LSTM-based approach. </a:t>
            </a:r>
          </a:p>
          <a:p>
            <a:endParaRPr lang="en-US" dirty="0"/>
          </a:p>
          <a:p>
            <a:r>
              <a:rPr lang="en-US" dirty="0"/>
              <a:t>The intuition behind this method is that, we know LSTM is a classic neural network for sequence modeling. It process a sequence of input element at different timestamp, and each LSTM cell has different gates including input gate, output gate, and forget gate. These LSTM gating </a:t>
            </a:r>
            <a:r>
              <a:rPr lang="en-US" dirty="0" err="1"/>
              <a:t>singals</a:t>
            </a:r>
            <a:r>
              <a:rPr lang="en-US" dirty="0"/>
              <a:t> can determine the flow of information, that is, how LSTM reads the word sequences and how the information from different parts is captured and combined.</a:t>
            </a:r>
          </a:p>
          <a:p>
            <a:endParaRPr lang="en-US" dirty="0"/>
          </a:p>
          <a:p>
            <a:r>
              <a:rPr lang="en-US" dirty="0"/>
              <a:t>Once the whole sequence has been processed, we can then look into the gating signals, which are computed as the partial derivatives of the score of the final decision with respect to each gating signal.</a:t>
            </a:r>
          </a:p>
        </p:txBody>
      </p:sp>
      <p:sp>
        <p:nvSpPr>
          <p:cNvPr id="4" name="Slide Number Placeholder 3"/>
          <p:cNvSpPr>
            <a:spLocks noGrp="1"/>
          </p:cNvSpPr>
          <p:nvPr>
            <p:ph type="sldNum" sz="quarter" idx="5"/>
          </p:nvPr>
        </p:nvSpPr>
        <p:spPr/>
        <p:txBody>
          <a:bodyPr/>
          <a:lstStyle/>
          <a:p>
            <a:fld id="{05D90323-60C4-9144-B0BA-1F9372A0BA79}" type="slidenum">
              <a:rPr lang="en-US" smtClean="0"/>
              <a:t>90</a:t>
            </a:fld>
            <a:endParaRPr lang="en-US"/>
          </a:p>
        </p:txBody>
      </p:sp>
    </p:spTree>
    <p:extLst>
      <p:ext uri="{BB962C8B-B14F-4D97-AF65-F5344CB8AC3E}">
        <p14:creationId xmlns:p14="http://schemas.microsoft.com/office/powerpoint/2010/main" val="2850479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stage where </a:t>
            </a:r>
            <a:r>
              <a:rPr lang="en-US" dirty="0" err="1"/>
              <a:t>explainability</a:t>
            </a:r>
            <a:r>
              <a:rPr lang="en-US" dirty="0"/>
              <a:t> is required from the engineering perspective is the stage of “monitor &amp; optimize”. </a:t>
            </a:r>
          </a:p>
          <a:p>
            <a:pPr algn="l"/>
            <a:endParaRPr lang="en-US" dirty="0"/>
          </a:p>
          <a:p>
            <a:pPr algn="l"/>
            <a:r>
              <a:rPr lang="en-US" dirty="0"/>
              <a:t>Similar to what we have seen in “Model Development”, when by analyzing user feedback, which could be provided explicitly or implicitly, AI engineers identify that “clauses related to trademark in contracts are incorrectly classed as &lt;IP&gt;. Based on this feedback and </a:t>
            </a:r>
            <a:r>
              <a:rPr lang="en-US" dirty="0" err="1"/>
              <a:t>explainability</a:t>
            </a:r>
            <a:r>
              <a:rPr lang="en-US" dirty="0"/>
              <a:t> provided by the model,  one can identify that this error is caused by </a:t>
            </a:r>
            <a:r>
              <a:rPr lang="en-US" sz="1200" dirty="0">
                <a:solidFill>
                  <a:schemeClr val="bg1">
                    <a:lumMod val="50000"/>
                  </a:schemeClr>
                </a:solidFill>
              </a:rPr>
              <a:t>the out-of-box model which considers trademark-related clauses are considered part of </a:t>
            </a:r>
            <a:r>
              <a:rPr lang="en-US" sz="1100" dirty="0">
                <a:solidFill>
                  <a:schemeClr val="bg1">
                    <a:lumMod val="50000"/>
                  </a:schemeClr>
                </a:solidFill>
                <a:latin typeface="IBM Plex Mono Light" panose="020B0409050203000203" pitchFamily="49" charset="77"/>
              </a:rPr>
              <a:t>&lt;IP&gt; </a:t>
            </a:r>
            <a:r>
              <a:rPr lang="en-US" sz="1200" dirty="0">
                <a:solidFill>
                  <a:schemeClr val="bg1">
                    <a:lumMod val="50000"/>
                  </a:schemeClr>
                </a:solidFill>
              </a:rPr>
              <a:t>category. One possible way to improve the model is to Create a customized model to  distinguish trademark-related clauses from other IP-related clauses. </a:t>
            </a:r>
          </a:p>
          <a:p>
            <a:pPr algn="l"/>
            <a:endParaRPr lang="en-US" sz="1200" dirty="0">
              <a:solidFill>
                <a:schemeClr val="bg1">
                  <a:lumMod val="50000"/>
                </a:schemeClr>
              </a:solidFill>
            </a:endParaRPr>
          </a:p>
          <a:p>
            <a:pPr algn="l"/>
            <a:endParaRPr lang="en-US" sz="1200" dirty="0">
              <a:solidFill>
                <a:schemeClr val="bg1">
                  <a:lumMod val="50000"/>
                </a:schemeClr>
              </a:solidFill>
            </a:endParaRP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9</a:t>
            </a:fld>
            <a:endParaRPr lang="en-US"/>
          </a:p>
        </p:txBody>
      </p:sp>
    </p:spTree>
    <p:extLst>
      <p:ext uri="{BB962C8B-B14F-4D97-AF65-F5344CB8AC3E}">
        <p14:creationId xmlns:p14="http://schemas.microsoft.com/office/powerpoint/2010/main" val="30637015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work done by </a:t>
            </a:r>
            <a:r>
              <a:rPr lang="en-US" dirty="0" err="1"/>
              <a:t>Ghaeni</a:t>
            </a:r>
            <a:r>
              <a:rPr lang="en-US" dirty="0"/>
              <a:t> </a:t>
            </a:r>
            <a:r>
              <a:rPr lang="en-US" dirty="0" err="1"/>
              <a:t>etal</a:t>
            </a:r>
            <a:r>
              <a:rPr lang="en-US" dirty="0"/>
              <a:t> , </a:t>
            </a:r>
          </a:p>
          <a:p>
            <a:r>
              <a:rPr lang="en-US" dirty="0"/>
              <a:t>when computing the gating signals, instead of considering individual dimensions of the gating signals, they aggregate them to consider their norm, both for the signal and for its saliency. After that is done, they visualize the normalized signal of each gate at different timestamps, as shown here. </a:t>
            </a:r>
          </a:p>
          <a:p>
            <a:endParaRPr lang="en-US" dirty="0"/>
          </a:p>
          <a:p>
            <a:r>
              <a:rPr lang="en-US" dirty="0"/>
              <a:t>The score is a way to indicate the importance of the element to the final decision. </a:t>
            </a:r>
          </a:p>
          <a:p>
            <a:endParaRPr lang="en-US" dirty="0"/>
          </a:p>
          <a:p>
            <a:endParaRPr lang="en-US" dirty="0"/>
          </a:p>
          <a:p>
            <a:r>
              <a:rPr lang="en-US" i="1" dirty="0"/>
              <a:t>Unfortunately, there was no enough details about the formula they used to compute the norm, and it seems that they probably first standardized the signals so that when computing the norms the values are within the range 0 to 1</a:t>
            </a:r>
          </a:p>
        </p:txBody>
      </p:sp>
      <p:sp>
        <p:nvSpPr>
          <p:cNvPr id="4" name="Slide Number Placeholder 3"/>
          <p:cNvSpPr>
            <a:spLocks noGrp="1"/>
          </p:cNvSpPr>
          <p:nvPr>
            <p:ph type="sldNum" sz="quarter" idx="5"/>
          </p:nvPr>
        </p:nvSpPr>
        <p:spPr/>
        <p:txBody>
          <a:bodyPr/>
          <a:lstStyle/>
          <a:p>
            <a:fld id="{05D90323-60C4-9144-B0BA-1F9372A0BA79}" type="slidenum">
              <a:rPr lang="en-US" smtClean="0"/>
              <a:t>91</a:t>
            </a:fld>
            <a:endParaRPr lang="en-US"/>
          </a:p>
        </p:txBody>
      </p:sp>
    </p:spTree>
    <p:extLst>
      <p:ext uri="{BB962C8B-B14F-4D97-AF65-F5344CB8AC3E}">
        <p14:creationId xmlns:p14="http://schemas.microsoft.com/office/powerpoint/2010/main" val="6765848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from the paper on the rule extraction part: </a:t>
            </a:r>
          </a:p>
          <a:p>
            <a:r>
              <a:rPr lang="en-US" dirty="0"/>
              <a:t>“Instead of focusing on individual predictions, we aggregate the explanations over the whole dataset for each relation using a simple rule extraction technique: we find simple patterns on subgraphs that surround the target triple and the removed fact from CRIAGE Remove and appear more than 90% of the time. We only focus on extracting length-2 horn rules, i.e., R1(a, c) ∧ R2(c, b) ⇒ R(a, b), where R(a, b) is the target and R2(c, b) is the removed fact.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90323-60C4-9144-B0BA-1F9372A0BA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8915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6F4811-9AC6-F14B-B0BF-8E8EEBE21D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1206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6F4811-9AC6-F14B-B0BF-8E8EEBE21D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5324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96</a:t>
            </a:fld>
            <a:endParaRPr lang="en-US"/>
          </a:p>
        </p:txBody>
      </p:sp>
    </p:spTree>
    <p:extLst>
      <p:ext uri="{BB962C8B-B14F-4D97-AF65-F5344CB8AC3E}">
        <p14:creationId xmlns:p14="http://schemas.microsoft.com/office/powerpoint/2010/main" val="33070208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to the second part, that is, the techniques used for visually presenting raw  explanations to end users. </a:t>
            </a:r>
          </a:p>
          <a:p>
            <a:endParaRPr lang="en-US" dirty="0"/>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97</a:t>
            </a:fld>
            <a:endParaRPr lang="en-US"/>
          </a:p>
        </p:txBody>
      </p:sp>
    </p:spTree>
    <p:extLst>
      <p:ext uri="{BB962C8B-B14F-4D97-AF65-F5344CB8AC3E}">
        <p14:creationId xmlns:p14="http://schemas.microsoft.com/office/powerpoint/2010/main" val="15619818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goal of visualization is to present the generated raw explanation in an appropriate way to end users.</a:t>
            </a:r>
          </a:p>
          <a:p>
            <a:endParaRPr lang="en-US" dirty="0"/>
          </a:p>
          <a:p>
            <a:r>
              <a:rPr lang="en-US" dirty="0"/>
              <a:t>Unlike </a:t>
            </a:r>
            <a:r>
              <a:rPr lang="en-US" dirty="0" err="1"/>
              <a:t>explainability</a:t>
            </a:r>
            <a:r>
              <a:rPr lang="en-US" dirty="0"/>
              <a:t> techniques, which are better handled by AI engineers. Visualization is better done by UX and UI engineers who know users better. </a:t>
            </a:r>
          </a:p>
          <a:p>
            <a:endParaRPr lang="en-US" dirty="0"/>
          </a:p>
          <a:p>
            <a:r>
              <a:rPr lang="en-US" dirty="0"/>
              <a:t>From our literature review, we have identified a few representative visualization techniques including saliency, raw declarative representations, natural language explanation, and raw examples. </a:t>
            </a:r>
          </a:p>
          <a:p>
            <a:endParaRPr lang="en-US" dirty="0"/>
          </a:p>
          <a:p>
            <a:r>
              <a:rPr lang="en-US" dirty="0"/>
              <a:t>We will talk about them next.</a:t>
            </a:r>
          </a:p>
          <a:p>
            <a:endParaRPr lang="en-US" dirty="0"/>
          </a:p>
        </p:txBody>
      </p:sp>
      <p:sp>
        <p:nvSpPr>
          <p:cNvPr id="4" name="Slide Number Placeholder 3"/>
          <p:cNvSpPr>
            <a:spLocks noGrp="1"/>
          </p:cNvSpPr>
          <p:nvPr>
            <p:ph type="sldNum" sz="quarter" idx="5"/>
          </p:nvPr>
        </p:nvSpPr>
        <p:spPr/>
        <p:txBody>
          <a:bodyPr/>
          <a:lstStyle/>
          <a:p>
            <a:fld id="{05D90323-60C4-9144-B0BA-1F9372A0BA79}" type="slidenum">
              <a:rPr lang="en-US" smtClean="0"/>
              <a:t>98</a:t>
            </a:fld>
            <a:endParaRPr lang="en-US"/>
          </a:p>
        </p:txBody>
      </p:sp>
    </p:spTree>
    <p:extLst>
      <p:ext uri="{BB962C8B-B14F-4D97-AF65-F5344CB8AC3E}">
        <p14:creationId xmlns:p14="http://schemas.microsoft.com/office/powerpoint/2010/main" val="26019018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literature review, saliency is the most popular visualization technique. In fact, it is probably the most widely used visualization technique in all AI domain. </a:t>
            </a:r>
          </a:p>
          <a:p>
            <a:endParaRPr lang="en-US" dirty="0"/>
          </a:p>
          <a:p>
            <a:r>
              <a:rPr lang="en-US" dirty="0"/>
              <a:t>By definition, saliency is used to visualize the importance scores of different types of elements in XAI learning systems. Saliency is very popular because it presents visually perceptive explanations, that can be easily understood by different types of users. </a:t>
            </a:r>
          </a:p>
          <a:p>
            <a:endParaRPr lang="en-US" dirty="0"/>
          </a:p>
          <a:p>
            <a:r>
              <a:rPr lang="en-US" dirty="0"/>
              <a:t>Here, we show an example of using saliency to highlight the most important parts of an image for a computer vision task. Clearly, for computer vision tasks, saliency-based visualization is self-explaining and human-comprehensible</a:t>
            </a:r>
          </a:p>
        </p:txBody>
      </p:sp>
      <p:sp>
        <p:nvSpPr>
          <p:cNvPr id="4" name="Slide Number Placeholder 3"/>
          <p:cNvSpPr>
            <a:spLocks noGrp="1"/>
          </p:cNvSpPr>
          <p:nvPr>
            <p:ph type="sldNum" sz="quarter" idx="5"/>
          </p:nvPr>
        </p:nvSpPr>
        <p:spPr/>
        <p:txBody>
          <a:bodyPr/>
          <a:lstStyle/>
          <a:p>
            <a:fld id="{05D90323-60C4-9144-B0BA-1F9372A0BA79}" type="slidenum">
              <a:rPr lang="en-US" smtClean="0"/>
              <a:t>99</a:t>
            </a:fld>
            <a:endParaRPr lang="en-US"/>
          </a:p>
        </p:txBody>
      </p:sp>
    </p:spTree>
    <p:extLst>
      <p:ext uri="{BB962C8B-B14F-4D97-AF65-F5344CB8AC3E}">
        <p14:creationId xmlns:p14="http://schemas.microsoft.com/office/powerpoint/2010/main" val="24300120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two other examples of saliency-based visualizations. Both of the charts are visualizations for machine translation tasks. Saliency is used here to visualize the input-output alignment. In particular, the intensity of the color of the cells indicate the input-output relevance score, that is, the saliency scores. It can be seen that saliency heatmaps shown here can be understood by humans. </a:t>
            </a:r>
          </a:p>
        </p:txBody>
      </p:sp>
      <p:sp>
        <p:nvSpPr>
          <p:cNvPr id="4" name="Slide Number Placeholder 3"/>
          <p:cNvSpPr>
            <a:spLocks noGrp="1"/>
          </p:cNvSpPr>
          <p:nvPr>
            <p:ph type="sldNum" sz="quarter" idx="5"/>
          </p:nvPr>
        </p:nvSpPr>
        <p:spPr/>
        <p:txBody>
          <a:bodyPr/>
          <a:lstStyle/>
          <a:p>
            <a:fld id="{05D90323-60C4-9144-B0BA-1F9372A0BA79}" type="slidenum">
              <a:rPr lang="en-US" smtClean="0"/>
              <a:t>100</a:t>
            </a:fld>
            <a:endParaRPr lang="en-US"/>
          </a:p>
        </p:txBody>
      </p:sp>
    </p:spTree>
    <p:extLst>
      <p:ext uri="{BB962C8B-B14F-4D97-AF65-F5344CB8AC3E}">
        <p14:creationId xmlns:p14="http://schemas.microsoft.com/office/powerpoint/2010/main" val="24742516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more examples of the usage of saliency-based visualization. Here are four examples that are not input-output alignment. T</a:t>
            </a:r>
          </a:p>
          <a:p>
            <a:endParaRPr lang="en-US" dirty="0"/>
          </a:p>
          <a:p>
            <a:r>
              <a:rPr lang="en-US" dirty="0"/>
              <a:t>he commonality among these examples is that they use saliency highlighting to indicate the importance of tokens or words for the final decision that they made for their NLP problems. </a:t>
            </a:r>
          </a:p>
          <a:p>
            <a:endParaRPr lang="en-US" dirty="0"/>
          </a:p>
          <a:p>
            <a:r>
              <a:rPr lang="en-US" dirty="0"/>
              <a:t>As we can see from the charts, saliency-based visualization is quite flexible in the sense that, you may use different color with different intensities to indicate the impact of words. For example, the chart at the top right corner uses two different highlighting colors, where blue indicates positive impact while pink indicates negative impact. We also see that, for positive impact, we can further use different intensities to indicate the significances of different positively impact words, and this kind of subtly can be easily captured by humans, </a:t>
            </a:r>
          </a:p>
        </p:txBody>
      </p:sp>
      <p:sp>
        <p:nvSpPr>
          <p:cNvPr id="4" name="Slide Number Placeholder 3"/>
          <p:cNvSpPr>
            <a:spLocks noGrp="1"/>
          </p:cNvSpPr>
          <p:nvPr>
            <p:ph type="sldNum" sz="quarter" idx="5"/>
          </p:nvPr>
        </p:nvSpPr>
        <p:spPr/>
        <p:txBody>
          <a:bodyPr/>
          <a:lstStyle/>
          <a:p>
            <a:fld id="{05D90323-60C4-9144-B0BA-1F9372A0BA79}" type="slidenum">
              <a:rPr lang="en-US" smtClean="0"/>
              <a:t>101</a:t>
            </a:fld>
            <a:endParaRPr lang="en-US"/>
          </a:p>
        </p:txBody>
      </p:sp>
    </p:spTree>
    <p:extLst>
      <p:ext uri="{BB962C8B-B14F-4D97-AF65-F5344CB8AC3E}">
        <p14:creationId xmlns:p14="http://schemas.microsoft.com/office/powerpoint/2010/main" val="545300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Shape 16"/>
          <p:cNvSpPr>
            <a:spLocks noGrp="1"/>
          </p:cNvSpPr>
          <p:nvPr>
            <p:ph type="sldNum" sz="quarter" idx="2"/>
          </p:nvPr>
        </p:nvSpPr>
        <p:spPr>
          <a:prstGeom prst="rect">
            <a:avLst/>
          </a:prstGeom>
        </p:spPr>
        <p:txBody>
          <a:bodyPr/>
          <a:lstStyle/>
          <a:p>
            <a:fld id="{86CB4B4D-7CA3-9044-876B-883B54F8677D}" type="slidenum">
              <a:t>‹#›</a:t>
            </a:fld>
            <a:endParaRPr/>
          </a:p>
        </p:txBody>
      </p:sp>
      <p:sp>
        <p:nvSpPr>
          <p:cNvPr id="17" name="Shape 17"/>
          <p:cNvSpPr>
            <a:spLocks noGrp="1"/>
          </p:cNvSpPr>
          <p:nvPr>
            <p:ph type="title"/>
          </p:nvPr>
        </p:nvSpPr>
        <p:spPr>
          <a:xfrm>
            <a:off x="914281" y="2130425"/>
            <a:ext cx="10363440" cy="1470026"/>
          </a:xfrm>
          <a:prstGeom prst="rect">
            <a:avLst/>
          </a:prstGeom>
        </p:spPr>
        <p:txBody>
          <a:bodyPr anchor="b"/>
          <a:lstStyle>
            <a:lvl1pPr algn="ctr">
              <a:defRPr/>
            </a:lvl1pPr>
          </a:lstStyle>
          <a:p>
            <a:r>
              <a:rPr dirty="0"/>
              <a:t>Title Text</a:t>
            </a:r>
          </a:p>
        </p:txBody>
      </p:sp>
      <p:sp>
        <p:nvSpPr>
          <p:cNvPr id="18" name="Shape 18"/>
          <p:cNvSpPr>
            <a:spLocks noGrp="1"/>
          </p:cNvSpPr>
          <p:nvPr>
            <p:ph type="body" sz="quarter" idx="1"/>
          </p:nvPr>
        </p:nvSpPr>
        <p:spPr>
          <a:xfrm>
            <a:off x="1828562" y="3886200"/>
            <a:ext cx="8534877" cy="1752600"/>
          </a:xfrm>
          <a:prstGeom prst="rect">
            <a:avLst/>
          </a:prstGeom>
        </p:spPr>
        <p:txBody>
          <a:bodyPr/>
          <a:lstStyle>
            <a:lvl1pPr marL="0" indent="0" algn="ctr">
              <a:buSzTx/>
              <a:buFontTx/>
              <a:buNone/>
              <a:defRPr>
                <a:solidFill>
                  <a:srgbClr val="888888"/>
                </a:solidFill>
              </a:defRPr>
            </a:lvl1pPr>
            <a:lvl2pPr marL="0" indent="457126" algn="ctr">
              <a:buSzTx/>
              <a:buFontTx/>
              <a:buNone/>
              <a:defRPr>
                <a:solidFill>
                  <a:srgbClr val="888888"/>
                </a:solidFill>
              </a:defRPr>
            </a:lvl2pPr>
            <a:lvl3pPr marL="0" indent="914256" algn="ctr">
              <a:buSzTx/>
              <a:buFontTx/>
              <a:buNone/>
              <a:defRPr>
                <a:solidFill>
                  <a:srgbClr val="888888"/>
                </a:solidFill>
              </a:defRPr>
            </a:lvl3pPr>
            <a:lvl4pPr marL="0" indent="1371382" algn="ctr">
              <a:buSzTx/>
              <a:buFontTx/>
              <a:buNone/>
              <a:defRPr>
                <a:solidFill>
                  <a:srgbClr val="888888"/>
                </a:solidFill>
              </a:defRPr>
            </a:lvl4pPr>
            <a:lvl5pPr marL="0" indent="1828510" algn="ctr">
              <a:buSzTx/>
              <a:buFontTx/>
              <a:buNone/>
              <a:defRPr>
                <a:solidFill>
                  <a:srgbClr val="888888"/>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261579002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4679713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
        <p:nvSpPr>
          <p:cNvPr id="114" name="Shape 114"/>
          <p:cNvSpPr>
            <a:spLocks noGrp="1"/>
          </p:cNvSpPr>
          <p:nvPr>
            <p:ph type="title"/>
          </p:nvPr>
        </p:nvSpPr>
        <p:spPr>
          <a:xfrm>
            <a:off x="609520" y="914400"/>
            <a:ext cx="4011092" cy="609600"/>
          </a:xfrm>
          <a:prstGeom prst="rect">
            <a:avLst/>
          </a:prstGeom>
        </p:spPr>
        <p:txBody>
          <a:bodyPr/>
          <a:lstStyle>
            <a:lvl1pPr>
              <a:defRPr sz="2000"/>
            </a:lvl1pPr>
          </a:lstStyle>
          <a:p>
            <a:r>
              <a:t>Title Text</a:t>
            </a:r>
          </a:p>
        </p:txBody>
      </p:sp>
      <p:sp>
        <p:nvSpPr>
          <p:cNvPr id="115" name="Shape 115"/>
          <p:cNvSpPr>
            <a:spLocks noGrp="1"/>
          </p:cNvSpPr>
          <p:nvPr>
            <p:ph type="body" idx="1"/>
          </p:nvPr>
        </p:nvSpPr>
        <p:spPr>
          <a:xfrm>
            <a:off x="4766643" y="914400"/>
            <a:ext cx="6815837" cy="52117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body" sz="half" idx="13"/>
          </p:nvPr>
        </p:nvSpPr>
        <p:spPr>
          <a:xfrm>
            <a:off x="609520" y="1676400"/>
            <a:ext cx="4011091" cy="4449764"/>
          </a:xfrm>
          <a:prstGeom prst="rect">
            <a:avLst/>
          </a:prstGeom>
        </p:spPr>
        <p:txBody>
          <a:bodyPr lIns="45719" tIns="45719" rIns="45719" bIns="45719"/>
          <a:lstStyle/>
          <a:p>
            <a:pPr marL="0" indent="0">
              <a:buSzTx/>
              <a:buFontTx/>
              <a:buNone/>
              <a:defRPr sz="1300"/>
            </a:pPr>
            <a:endParaRPr/>
          </a:p>
        </p:txBody>
      </p:sp>
    </p:spTree>
    <p:extLst>
      <p:ext uri="{BB962C8B-B14F-4D97-AF65-F5344CB8AC3E}">
        <p14:creationId xmlns:p14="http://schemas.microsoft.com/office/powerpoint/2010/main" val="52653512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
        <p:nvSpPr>
          <p:cNvPr id="124" name="Shape 124"/>
          <p:cNvSpPr>
            <a:spLocks noGrp="1"/>
          </p:cNvSpPr>
          <p:nvPr>
            <p:ph type="title"/>
          </p:nvPr>
        </p:nvSpPr>
        <p:spPr>
          <a:xfrm>
            <a:off x="2390464" y="4800600"/>
            <a:ext cx="7314249" cy="566740"/>
          </a:xfrm>
          <a:prstGeom prst="rect">
            <a:avLst/>
          </a:prstGeom>
        </p:spPr>
        <p:txBody>
          <a:bodyPr anchor="b"/>
          <a:lstStyle>
            <a:lvl1pPr>
              <a:defRPr sz="2000"/>
            </a:lvl1pPr>
          </a:lstStyle>
          <a:p>
            <a:r>
              <a:t>Title Text</a:t>
            </a:r>
          </a:p>
        </p:txBody>
      </p:sp>
      <p:sp>
        <p:nvSpPr>
          <p:cNvPr id="125" name="Shape 125"/>
          <p:cNvSpPr>
            <a:spLocks noGrp="1"/>
          </p:cNvSpPr>
          <p:nvPr>
            <p:ph type="pic" sz="half" idx="13"/>
          </p:nvPr>
        </p:nvSpPr>
        <p:spPr>
          <a:xfrm>
            <a:off x="2390464" y="990600"/>
            <a:ext cx="7314249" cy="3736976"/>
          </a:xfrm>
          <a:prstGeom prst="rect">
            <a:avLst/>
          </a:prstGeom>
        </p:spPr>
        <p:txBody>
          <a:bodyPr lIns="91439" tIns="45719" rIns="91439" bIns="45719">
            <a:noAutofit/>
          </a:bodyPr>
          <a:lstStyle/>
          <a:p>
            <a:endParaRPr/>
          </a:p>
        </p:txBody>
      </p:sp>
      <p:sp>
        <p:nvSpPr>
          <p:cNvPr id="126" name="Shape 126"/>
          <p:cNvSpPr>
            <a:spLocks noGrp="1"/>
          </p:cNvSpPr>
          <p:nvPr>
            <p:ph type="body" sz="quarter" idx="1"/>
          </p:nvPr>
        </p:nvSpPr>
        <p:spPr>
          <a:xfrm>
            <a:off x="2390464" y="5367337"/>
            <a:ext cx="7314249" cy="804864"/>
          </a:xfrm>
          <a:prstGeom prst="rect">
            <a:avLst/>
          </a:prstGeom>
        </p:spPr>
        <p:txBody>
          <a:bodyPr/>
          <a:lstStyle>
            <a:lvl1pPr marL="0" indent="0">
              <a:buSzTx/>
              <a:buFontTx/>
              <a:buNone/>
              <a:defRPr sz="1300"/>
            </a:lvl1pPr>
            <a:lvl2pPr marL="0" indent="457126">
              <a:buSzTx/>
              <a:buFontTx/>
              <a:buNone/>
              <a:defRPr sz="1300"/>
            </a:lvl2pPr>
            <a:lvl3pPr marL="0" indent="914256">
              <a:buSzTx/>
              <a:buFontTx/>
              <a:buNone/>
              <a:defRPr sz="1300"/>
            </a:lvl3pPr>
            <a:lvl4pPr marL="0" indent="1371382">
              <a:buSzTx/>
              <a:buFontTx/>
              <a:buNone/>
              <a:defRPr sz="1300"/>
            </a:lvl4pPr>
            <a:lvl5pPr marL="0" indent="1828510">
              <a:buSzTx/>
              <a:buFontTx/>
              <a:buNone/>
              <a:defRPr sz="13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5303642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and Vertical Text">
    <p:spTree>
      <p:nvGrpSpPr>
        <p:cNvPr id="1" name=""/>
        <p:cNvGrpSpPr/>
        <p:nvPr/>
      </p:nvGrpSpPr>
      <p:grpSpPr>
        <a:xfrm>
          <a:off x="0" y="0"/>
          <a:ext cx="0" cy="0"/>
          <a:chOff x="0" y="0"/>
          <a:chExt cx="0" cy="0"/>
        </a:xfrm>
      </p:grpSpPr>
      <p:sp>
        <p:nvSpPr>
          <p:cNvPr id="133" name="Shape 133"/>
          <p:cNvSpPr>
            <a:spLocks noGrp="1"/>
          </p:cNvSpPr>
          <p:nvPr>
            <p:ph type="sldNum" sz="quarter" idx="2"/>
          </p:nvPr>
        </p:nvSpPr>
        <p:spPr>
          <a:prstGeom prst="rect">
            <a:avLst/>
          </a:prstGeom>
        </p:spPr>
        <p:txBody>
          <a:bodyPr/>
          <a:lstStyle/>
          <a:p>
            <a:fld id="{86CB4B4D-7CA3-9044-876B-883B54F8677D}" type="slidenum">
              <a:t>‹#›</a:t>
            </a:fld>
            <a:endParaRPr/>
          </a:p>
        </p:txBody>
      </p:sp>
      <p:sp>
        <p:nvSpPr>
          <p:cNvPr id="134" name="Shape 134"/>
          <p:cNvSpPr>
            <a:spLocks noGrp="1"/>
          </p:cNvSpPr>
          <p:nvPr>
            <p:ph type="title"/>
          </p:nvPr>
        </p:nvSpPr>
        <p:spPr>
          <a:prstGeom prst="rect">
            <a:avLst/>
          </a:prstGeom>
        </p:spPr>
        <p:txBody>
          <a:bodyPr/>
          <a:lstStyle/>
          <a:p>
            <a:r>
              <a:t>Title Text</a:t>
            </a:r>
          </a:p>
        </p:txBody>
      </p:sp>
      <p:sp>
        <p:nvSpPr>
          <p:cNvPr id="135" name="Shape 13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6851221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Vertical Title and Text">
    <p:spTree>
      <p:nvGrpSpPr>
        <p:cNvPr id="1" name=""/>
        <p:cNvGrpSpPr/>
        <p:nvPr/>
      </p:nvGrpSpPr>
      <p:grpSpPr>
        <a:xfrm>
          <a:off x="0" y="0"/>
          <a:ext cx="0" cy="0"/>
          <a:chOff x="0" y="0"/>
          <a:chExt cx="0" cy="0"/>
        </a:xfrm>
      </p:grpSpPr>
      <p:sp>
        <p:nvSpPr>
          <p:cNvPr id="142" name="Shape 142"/>
          <p:cNvSpPr>
            <a:spLocks noGrp="1"/>
          </p:cNvSpPr>
          <p:nvPr>
            <p:ph type="sldNum" sz="quarter" idx="2"/>
          </p:nvPr>
        </p:nvSpPr>
        <p:spPr>
          <a:prstGeom prst="rect">
            <a:avLst/>
          </a:prstGeom>
        </p:spPr>
        <p:txBody>
          <a:bodyPr/>
          <a:lstStyle/>
          <a:p>
            <a:fld id="{86CB4B4D-7CA3-9044-876B-883B54F8677D}" type="slidenum">
              <a:t>‹#›</a:t>
            </a:fld>
            <a:endParaRPr/>
          </a:p>
        </p:txBody>
      </p:sp>
      <p:sp>
        <p:nvSpPr>
          <p:cNvPr id="143" name="Shape 143"/>
          <p:cNvSpPr>
            <a:spLocks noGrp="1"/>
          </p:cNvSpPr>
          <p:nvPr>
            <p:ph type="title"/>
          </p:nvPr>
        </p:nvSpPr>
        <p:spPr>
          <a:xfrm>
            <a:off x="8839637" y="990600"/>
            <a:ext cx="2742844" cy="5135564"/>
          </a:xfrm>
          <a:prstGeom prst="rect">
            <a:avLst/>
          </a:prstGeom>
        </p:spPr>
        <p:txBody>
          <a:bodyPr/>
          <a:lstStyle/>
          <a:p>
            <a:r>
              <a:t>Title Text</a:t>
            </a:r>
          </a:p>
        </p:txBody>
      </p:sp>
      <p:sp>
        <p:nvSpPr>
          <p:cNvPr id="144" name="Shape 144"/>
          <p:cNvSpPr>
            <a:spLocks noGrp="1"/>
          </p:cNvSpPr>
          <p:nvPr>
            <p:ph type="body" idx="1"/>
          </p:nvPr>
        </p:nvSpPr>
        <p:spPr>
          <a:xfrm>
            <a:off x="609520" y="990600"/>
            <a:ext cx="8077736" cy="5135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7951155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nd Content">
    <p:spTree>
      <p:nvGrpSpPr>
        <p:cNvPr id="1" name=""/>
        <p:cNvGrpSpPr/>
        <p:nvPr/>
      </p:nvGrpSpPr>
      <p:grpSpPr>
        <a:xfrm>
          <a:off x="0" y="0"/>
          <a:ext cx="0" cy="0"/>
          <a:chOff x="0" y="0"/>
          <a:chExt cx="0" cy="0"/>
        </a:xfrm>
      </p:grpSpPr>
      <p:sp>
        <p:nvSpPr>
          <p:cNvPr id="151" name="Shape 151"/>
          <p:cNvSpPr>
            <a:spLocks noGrp="1"/>
          </p:cNvSpPr>
          <p:nvPr>
            <p:ph type="sldNum" sz="quarter" idx="2"/>
          </p:nvPr>
        </p:nvSpPr>
        <p:spPr>
          <a:prstGeom prst="rect">
            <a:avLst/>
          </a:prstGeom>
        </p:spPr>
        <p:txBody>
          <a:bodyPr/>
          <a:lstStyle/>
          <a:p>
            <a:fld id="{86CB4B4D-7CA3-9044-876B-883B54F8677D}" type="slidenum">
              <a:t>‹#›</a:t>
            </a:fld>
            <a:endParaRPr/>
          </a:p>
        </p:txBody>
      </p:sp>
      <p:sp>
        <p:nvSpPr>
          <p:cNvPr id="152" name="Shape 152"/>
          <p:cNvSpPr>
            <a:spLocks noGrp="1"/>
          </p:cNvSpPr>
          <p:nvPr>
            <p:ph type="title"/>
          </p:nvPr>
        </p:nvSpPr>
        <p:spPr>
          <a:prstGeom prst="rect">
            <a:avLst/>
          </a:prstGeom>
        </p:spPr>
        <p:txBody>
          <a:bodyPr/>
          <a:lstStyle/>
          <a:p>
            <a:r>
              <a:t>Title Text</a:t>
            </a:r>
          </a:p>
        </p:txBody>
      </p:sp>
      <p:sp>
        <p:nvSpPr>
          <p:cNvPr id="153" name="Shape 153"/>
          <p:cNvSpPr>
            <a:spLocks noGrp="1"/>
          </p:cNvSpPr>
          <p:nvPr>
            <p:ph type="body" idx="1"/>
          </p:nvPr>
        </p:nvSpPr>
        <p:spPr>
          <a:xfrm>
            <a:off x="338666" y="1203325"/>
            <a:ext cx="11516785" cy="4540252"/>
          </a:xfrm>
          <a:prstGeom prst="rect">
            <a:avLst/>
          </a:prstGeom>
        </p:spPr>
        <p:txBody>
          <a:bodyPr/>
          <a:lstStyle>
            <a:lvl1pPr marL="217747" indent="-217747"/>
            <a:lvl3pPr marL="948315" indent="-295077"/>
            <a:lvl4pPr marL="1217094" indent="-331862"/>
            <a:lvl5pPr marL="1513423" indent="-341256"/>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203375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Title, bullets">
    <p:spTree>
      <p:nvGrpSpPr>
        <p:cNvPr id="1" name=""/>
        <p:cNvGrpSpPr/>
        <p:nvPr/>
      </p:nvGrpSpPr>
      <p:grpSpPr>
        <a:xfrm>
          <a:off x="0" y="0"/>
          <a:ext cx="0" cy="0"/>
          <a:chOff x="0" y="0"/>
          <a:chExt cx="0" cy="0"/>
        </a:xfrm>
      </p:grpSpPr>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
        <p:nvSpPr>
          <p:cNvPr id="161" name="Shape 161"/>
          <p:cNvSpPr>
            <a:spLocks noGrp="1"/>
          </p:cNvSpPr>
          <p:nvPr>
            <p:ph type="title"/>
          </p:nvPr>
        </p:nvSpPr>
        <p:spPr>
          <a:xfrm>
            <a:off x="283634" y="103192"/>
            <a:ext cx="10373078" cy="769938"/>
          </a:xfrm>
          <a:prstGeom prst="rect">
            <a:avLst/>
          </a:prstGeom>
        </p:spPr>
        <p:txBody>
          <a:bodyPr/>
          <a:lstStyle/>
          <a:p>
            <a:r>
              <a:t>Title Text</a:t>
            </a:r>
          </a:p>
        </p:txBody>
      </p:sp>
      <p:sp>
        <p:nvSpPr>
          <p:cNvPr id="162" name="Shape 162"/>
          <p:cNvSpPr>
            <a:spLocks noGrp="1"/>
          </p:cNvSpPr>
          <p:nvPr>
            <p:ph type="body" idx="1"/>
          </p:nvPr>
        </p:nvSpPr>
        <p:spPr>
          <a:xfrm>
            <a:off x="304803" y="981075"/>
            <a:ext cx="11049002" cy="5391945"/>
          </a:xfrm>
          <a:prstGeom prst="rect">
            <a:avLst/>
          </a:prstGeom>
        </p:spPr>
        <p:txBody>
          <a:bodyPr/>
          <a:lstStyle>
            <a:lvl2pPr marL="665586" indent="-211633"/>
            <a:lvl3pPr marL="1104725" indent="-190469"/>
            <a:lvl4pPr marL="1589062" indent="-217680"/>
            <a:lvl5pPr marL="2046190" indent="-217679"/>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0223913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9"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421467" y="6291072"/>
            <a:ext cx="1219200" cy="268224"/>
          </a:xfrm>
          <a:prstGeom prst="rect">
            <a:avLst/>
          </a:prstGeom>
        </p:spPr>
        <p:txBody>
          <a:bodyPr/>
          <a:lstStyle/>
          <a:p>
            <a:endParaRPr lang="en-US" dirty="0"/>
          </a:p>
        </p:txBody>
      </p:sp>
      <p:sp>
        <p:nvSpPr>
          <p:cNvPr id="5" name="Footer Placeholder 4"/>
          <p:cNvSpPr>
            <a:spLocks noGrp="1"/>
          </p:cNvSpPr>
          <p:nvPr>
            <p:ph type="ftr" sz="quarter" idx="11"/>
          </p:nvPr>
        </p:nvSpPr>
        <p:spPr>
          <a:xfrm>
            <a:off x="1292352" y="6291072"/>
            <a:ext cx="1129115" cy="268224"/>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ext uri="{BB962C8B-B14F-4D97-AF65-F5344CB8AC3E}">
        <p14:creationId xmlns:p14="http://schemas.microsoft.com/office/powerpoint/2010/main" val="3042532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299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5225"/>
            <a:ext cx="2844800" cy="47625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1378765" y="6537320"/>
            <a:ext cx="202921" cy="200037"/>
          </a:xfrm>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14" y="231648"/>
            <a:ext cx="5966369" cy="1219200"/>
          </a:xfrm>
        </p:spPr>
        <p:txBody>
          <a:bodyPr/>
          <a:lstStyle/>
          <a:p>
            <a:r>
              <a:rPr lang="en-US" dirty="0"/>
              <a:t>Click to edit Master title style</a:t>
            </a:r>
          </a:p>
        </p:txBody>
      </p:sp>
    </p:spTree>
    <p:extLst>
      <p:ext uri="{BB962C8B-B14F-4D97-AF65-F5344CB8AC3E}">
        <p14:creationId xmlns:p14="http://schemas.microsoft.com/office/powerpoint/2010/main" val="3645924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
        <p:nvSpPr>
          <p:cNvPr id="26" name="Shape 26"/>
          <p:cNvSpPr>
            <a:spLocks noGrp="1"/>
          </p:cNvSpPr>
          <p:nvPr>
            <p:ph type="title"/>
          </p:nvPr>
        </p:nvSpPr>
        <p:spPr>
          <a:prstGeom prst="rect">
            <a:avLst/>
          </a:prstGeom>
        </p:spPr>
        <p:txBody>
          <a:bodyPr/>
          <a:lstStyle/>
          <a:p>
            <a:r>
              <a:t>Title Text</a:t>
            </a:r>
          </a:p>
        </p:txBody>
      </p:sp>
      <p:sp>
        <p:nvSpPr>
          <p:cNvPr id="27" name="Shape 2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007400489"/>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11378765" y="6537320"/>
            <a:ext cx="202921" cy="200037"/>
          </a:xfr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9778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a:xfrm>
            <a:off x="11378765" y="6537320"/>
            <a:ext cx="202921" cy="200037"/>
          </a:xfr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endParaRPr lang="en-US"/>
          </a:p>
        </p:txBody>
      </p:sp>
    </p:spTree>
    <p:extLst>
      <p:ext uri="{BB962C8B-B14F-4D97-AF65-F5344CB8AC3E}">
        <p14:creationId xmlns:p14="http://schemas.microsoft.com/office/powerpoint/2010/main" val="2252820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Shape 16"/>
          <p:cNvSpPr>
            <a:spLocks noGrp="1"/>
          </p:cNvSpPr>
          <p:nvPr>
            <p:ph type="sldNum" sz="quarter" idx="2"/>
          </p:nvPr>
        </p:nvSpPr>
        <p:spPr>
          <a:prstGeom prst="rect">
            <a:avLst/>
          </a:prstGeom>
        </p:spPr>
        <p:txBody>
          <a:bodyPr/>
          <a:lstStyle/>
          <a:p>
            <a:fld id="{86CB4B4D-7CA3-9044-876B-883B54F8677D}" type="slidenum">
              <a:t>‹#›</a:t>
            </a:fld>
            <a:endParaRPr/>
          </a:p>
        </p:txBody>
      </p:sp>
      <p:sp>
        <p:nvSpPr>
          <p:cNvPr id="17" name="Shape 17"/>
          <p:cNvSpPr>
            <a:spLocks noGrp="1"/>
          </p:cNvSpPr>
          <p:nvPr>
            <p:ph type="title"/>
          </p:nvPr>
        </p:nvSpPr>
        <p:spPr>
          <a:xfrm>
            <a:off x="914281" y="2130425"/>
            <a:ext cx="10363440" cy="1470026"/>
          </a:xfrm>
          <a:prstGeom prst="rect">
            <a:avLst/>
          </a:prstGeom>
        </p:spPr>
        <p:txBody>
          <a:bodyPr anchor="b"/>
          <a:lstStyle>
            <a:lvl1pPr algn="ctr">
              <a:defRPr/>
            </a:lvl1pPr>
          </a:lstStyle>
          <a:p>
            <a:r>
              <a:rPr dirty="0"/>
              <a:t>Title Text</a:t>
            </a:r>
          </a:p>
        </p:txBody>
      </p:sp>
      <p:sp>
        <p:nvSpPr>
          <p:cNvPr id="18" name="Shape 18"/>
          <p:cNvSpPr>
            <a:spLocks noGrp="1"/>
          </p:cNvSpPr>
          <p:nvPr>
            <p:ph type="body" sz="quarter" idx="1"/>
          </p:nvPr>
        </p:nvSpPr>
        <p:spPr>
          <a:xfrm>
            <a:off x="1828562" y="3886200"/>
            <a:ext cx="8534877" cy="1752600"/>
          </a:xfrm>
          <a:prstGeom prst="rect">
            <a:avLst/>
          </a:prstGeom>
        </p:spPr>
        <p:txBody>
          <a:bodyPr/>
          <a:lstStyle>
            <a:lvl1pPr marL="0" indent="0" algn="ctr">
              <a:buSzTx/>
              <a:buFontTx/>
              <a:buNone/>
              <a:defRPr>
                <a:solidFill>
                  <a:srgbClr val="888888"/>
                </a:solidFill>
              </a:defRPr>
            </a:lvl1pPr>
            <a:lvl2pPr marL="0" indent="457126" algn="ctr">
              <a:buSzTx/>
              <a:buFontTx/>
              <a:buNone/>
              <a:defRPr>
                <a:solidFill>
                  <a:srgbClr val="888888"/>
                </a:solidFill>
              </a:defRPr>
            </a:lvl2pPr>
            <a:lvl3pPr marL="0" indent="914256" algn="ctr">
              <a:buSzTx/>
              <a:buFontTx/>
              <a:buNone/>
              <a:defRPr>
                <a:solidFill>
                  <a:srgbClr val="888888"/>
                </a:solidFill>
              </a:defRPr>
            </a:lvl3pPr>
            <a:lvl4pPr marL="0" indent="1371382" algn="ctr">
              <a:buSzTx/>
              <a:buFontTx/>
              <a:buNone/>
              <a:defRPr>
                <a:solidFill>
                  <a:srgbClr val="888888"/>
                </a:solidFill>
              </a:defRPr>
            </a:lvl4pPr>
            <a:lvl5pPr marL="0" indent="1828510" algn="ctr">
              <a:buSzTx/>
              <a:buFontTx/>
              <a:buNone/>
              <a:defRPr>
                <a:solidFill>
                  <a:srgbClr val="888888"/>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239053953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and Content">
    <p:spTree>
      <p:nvGrpSpPr>
        <p:cNvPr id="1" name=""/>
        <p:cNvGrpSpPr/>
        <p:nvPr/>
      </p:nvGrpSpPr>
      <p:grpSpPr>
        <a:xfrm>
          <a:off x="0" y="0"/>
          <a:ext cx="0" cy="0"/>
          <a:chOff x="0" y="0"/>
          <a:chExt cx="0" cy="0"/>
        </a:xfrm>
      </p:grpSpPr>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
        <p:nvSpPr>
          <p:cNvPr id="26" name="Shape 26"/>
          <p:cNvSpPr>
            <a:spLocks noGrp="1"/>
          </p:cNvSpPr>
          <p:nvPr>
            <p:ph type="title"/>
          </p:nvPr>
        </p:nvSpPr>
        <p:spPr>
          <a:prstGeom prst="rect">
            <a:avLst/>
          </a:prstGeom>
        </p:spPr>
        <p:txBody>
          <a:bodyPr/>
          <a:lstStyle/>
          <a:p>
            <a:r>
              <a:t>Title Text</a:t>
            </a:r>
          </a:p>
        </p:txBody>
      </p:sp>
      <p:sp>
        <p:nvSpPr>
          <p:cNvPr id="27" name="Shape 2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3645432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and Top Half Layout">
    <p:spTree>
      <p:nvGrpSpPr>
        <p:cNvPr id="1" name=""/>
        <p:cNvGrpSpPr/>
        <p:nvPr/>
      </p:nvGrpSpPr>
      <p:grpSpPr>
        <a:xfrm>
          <a:off x="0" y="0"/>
          <a:ext cx="0" cy="0"/>
          <a:chOff x="0" y="0"/>
          <a:chExt cx="0" cy="0"/>
        </a:xfrm>
      </p:grpSpPr>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
        <p:nvSpPr>
          <p:cNvPr id="35" name="Shape 35"/>
          <p:cNvSpPr>
            <a:spLocks noGrp="1"/>
          </p:cNvSpPr>
          <p:nvPr>
            <p:ph type="title"/>
          </p:nvPr>
        </p:nvSpPr>
        <p:spPr>
          <a:prstGeom prst="rect">
            <a:avLst/>
          </a:prstGeom>
        </p:spPr>
        <p:txBody>
          <a:bodyPr/>
          <a:lstStyle/>
          <a:p>
            <a:r>
              <a:t>Title Text</a:t>
            </a:r>
          </a:p>
        </p:txBody>
      </p:sp>
      <p:sp>
        <p:nvSpPr>
          <p:cNvPr id="36" name="Shape 36"/>
          <p:cNvSpPr>
            <a:spLocks noGrp="1"/>
          </p:cNvSpPr>
          <p:nvPr>
            <p:ph type="body" sz="half" idx="1"/>
          </p:nvPr>
        </p:nvSpPr>
        <p:spPr>
          <a:xfrm>
            <a:off x="609520" y="1752601"/>
            <a:ext cx="10972166" cy="2256184"/>
          </a:xfrm>
          <a:prstGeom prst="rect">
            <a:avLst/>
          </a:prstGeom>
        </p:spPr>
        <p:txBody>
          <a:bodyPr/>
          <a:lstStyle>
            <a:lvl1pPr>
              <a:spcBef>
                <a:spcPts val="300"/>
              </a:spcBef>
            </a:lvl1pPr>
            <a:lvl2pPr>
              <a:spcBef>
                <a:spcPts val="300"/>
              </a:spcBef>
            </a:lvl2pPr>
            <a:lvl3pPr>
              <a:spcBef>
                <a:spcPts val="300"/>
              </a:spcBef>
            </a:lvl3pPr>
            <a:lvl4pPr>
              <a:spcBef>
                <a:spcPts val="300"/>
              </a:spcBef>
            </a:lvl4pPr>
            <a:lvl5pPr>
              <a:spcBef>
                <a:spcPts val="300"/>
              </a:spcBef>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544260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and Bottom Half Layout">
    <p:spTree>
      <p:nvGrpSpPr>
        <p:cNvPr id="1" name=""/>
        <p:cNvGrpSpPr/>
        <p:nvPr/>
      </p:nvGrpSpPr>
      <p:grpSpPr>
        <a:xfrm>
          <a:off x="0" y="0"/>
          <a:ext cx="0" cy="0"/>
          <a:chOff x="0" y="0"/>
          <a:chExt cx="0" cy="0"/>
        </a:xfrm>
      </p:grpSpPr>
      <p:sp>
        <p:nvSpPr>
          <p:cNvPr id="43" name="Shape 43"/>
          <p:cNvSpPr>
            <a:spLocks noGrp="1"/>
          </p:cNvSpPr>
          <p:nvPr>
            <p:ph type="sldNum" sz="quarter" idx="2"/>
          </p:nvPr>
        </p:nvSpPr>
        <p:spPr>
          <a:prstGeom prst="rect">
            <a:avLst/>
          </a:prstGeom>
        </p:spPr>
        <p:txBody>
          <a:bodyPr/>
          <a:lstStyle/>
          <a:p>
            <a:fld id="{86CB4B4D-7CA3-9044-876B-883B54F8677D}" type="slidenum">
              <a:t>‹#›</a:t>
            </a:fld>
            <a:endParaRPr/>
          </a:p>
        </p:txBody>
      </p:sp>
      <p:sp>
        <p:nvSpPr>
          <p:cNvPr id="44" name="Shape 44"/>
          <p:cNvSpPr>
            <a:spLocks noGrp="1"/>
          </p:cNvSpPr>
          <p:nvPr>
            <p:ph type="title"/>
          </p:nvPr>
        </p:nvSpPr>
        <p:spPr>
          <a:prstGeom prst="rect">
            <a:avLst/>
          </a:prstGeom>
        </p:spPr>
        <p:txBody>
          <a:bodyPr/>
          <a:lstStyle/>
          <a:p>
            <a:r>
              <a:t>Title Text</a:t>
            </a:r>
          </a:p>
        </p:txBody>
      </p:sp>
      <p:sp>
        <p:nvSpPr>
          <p:cNvPr id="45" name="Shape 45"/>
          <p:cNvSpPr>
            <a:spLocks noGrp="1"/>
          </p:cNvSpPr>
          <p:nvPr>
            <p:ph type="body" sz="half" idx="1"/>
          </p:nvPr>
        </p:nvSpPr>
        <p:spPr>
          <a:xfrm>
            <a:off x="609520" y="4005374"/>
            <a:ext cx="10972166" cy="2256184"/>
          </a:xfrm>
          <a:prstGeom prst="rect">
            <a:avLst/>
          </a:prstGeom>
        </p:spPr>
        <p:txBody>
          <a:bodyPr/>
          <a:lstStyle>
            <a:lvl1pPr>
              <a:spcBef>
                <a:spcPts val="300"/>
              </a:spcBef>
            </a:lvl1pPr>
            <a:lvl2pPr>
              <a:spcBef>
                <a:spcPts val="300"/>
              </a:spcBef>
            </a:lvl2pPr>
            <a:lvl3pPr>
              <a:spcBef>
                <a:spcPts val="300"/>
              </a:spcBef>
            </a:lvl3pPr>
            <a:lvl4pPr>
              <a:spcBef>
                <a:spcPts val="300"/>
              </a:spcBef>
            </a:lvl4pPr>
            <a:lvl5pPr>
              <a:spcBef>
                <a:spcPts val="300"/>
              </a:spcBef>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8169682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and Left Half Content">
    <p:spTree>
      <p:nvGrpSpPr>
        <p:cNvPr id="1" name=""/>
        <p:cNvGrpSpPr/>
        <p:nvPr/>
      </p:nvGrpSpPr>
      <p:grpSpPr>
        <a:xfrm>
          <a:off x="0" y="0"/>
          <a:ext cx="0" cy="0"/>
          <a:chOff x="0" y="0"/>
          <a:chExt cx="0" cy="0"/>
        </a:xfrm>
      </p:grpSpPr>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body" sz="half" idx="1"/>
          </p:nvPr>
        </p:nvSpPr>
        <p:spPr>
          <a:xfrm>
            <a:off x="609522" y="1752600"/>
            <a:ext cx="5507874" cy="4495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7275212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1_Title and Right Half Content">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sz="half" idx="1"/>
          </p:nvPr>
        </p:nvSpPr>
        <p:spPr>
          <a:xfrm>
            <a:off x="6064548" y="1752600"/>
            <a:ext cx="5507874" cy="4495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7458254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Section Header">
    <p:spTree>
      <p:nvGrpSpPr>
        <p:cNvPr id="1" name=""/>
        <p:cNvGrpSpPr/>
        <p:nvPr/>
      </p:nvGrpSpPr>
      <p:grpSpPr>
        <a:xfrm>
          <a:off x="0" y="0"/>
          <a:ext cx="0" cy="0"/>
          <a:chOff x="0" y="0"/>
          <a:chExt cx="0" cy="0"/>
        </a:xfrm>
      </p:grpSpPr>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
        <p:nvSpPr>
          <p:cNvPr id="71" name="Shape 71"/>
          <p:cNvSpPr>
            <a:spLocks noGrp="1"/>
          </p:cNvSpPr>
          <p:nvPr>
            <p:ph type="title"/>
          </p:nvPr>
        </p:nvSpPr>
        <p:spPr>
          <a:xfrm>
            <a:off x="963487" y="4406901"/>
            <a:ext cx="10363439" cy="1362076"/>
          </a:xfrm>
          <a:prstGeom prst="rect">
            <a:avLst/>
          </a:prstGeom>
        </p:spPr>
        <p:txBody>
          <a:bodyPr/>
          <a:lstStyle>
            <a:lvl1pPr>
              <a:defRPr sz="4000" b="1" cap="all"/>
            </a:lvl1pPr>
          </a:lstStyle>
          <a:p>
            <a:r>
              <a:t>Title Text</a:t>
            </a:r>
          </a:p>
        </p:txBody>
      </p:sp>
      <p:sp>
        <p:nvSpPr>
          <p:cNvPr id="72" name="Shape 72"/>
          <p:cNvSpPr>
            <a:spLocks noGrp="1"/>
          </p:cNvSpPr>
          <p:nvPr>
            <p:ph type="body" sz="quarter" idx="1"/>
          </p:nvPr>
        </p:nvSpPr>
        <p:spPr>
          <a:xfrm>
            <a:off x="963487" y="2906713"/>
            <a:ext cx="10363439" cy="1500188"/>
          </a:xfrm>
          <a:prstGeom prst="rect">
            <a:avLst/>
          </a:prstGeom>
        </p:spPr>
        <p:txBody>
          <a:bodyPr anchor="b"/>
          <a:lstStyle>
            <a:lvl1pPr marL="0" indent="0">
              <a:buSzTx/>
              <a:buFontTx/>
              <a:buNone/>
              <a:defRPr>
                <a:solidFill>
                  <a:srgbClr val="888888"/>
                </a:solidFill>
              </a:defRPr>
            </a:lvl1pPr>
            <a:lvl2pPr marL="0" indent="457126">
              <a:buSzTx/>
              <a:buFontTx/>
              <a:buNone/>
              <a:defRPr>
                <a:solidFill>
                  <a:srgbClr val="888888"/>
                </a:solidFill>
              </a:defRPr>
            </a:lvl2pPr>
            <a:lvl3pPr marL="0" indent="914256">
              <a:buSzTx/>
              <a:buFontTx/>
              <a:buNone/>
              <a:defRPr>
                <a:solidFill>
                  <a:srgbClr val="888888"/>
                </a:solidFill>
              </a:defRPr>
            </a:lvl3pPr>
            <a:lvl4pPr marL="0" indent="1371382">
              <a:buSzTx/>
              <a:buFontTx/>
              <a:buNone/>
              <a:defRPr>
                <a:solidFill>
                  <a:srgbClr val="888888"/>
                </a:solidFill>
              </a:defRPr>
            </a:lvl4pPr>
            <a:lvl5pPr marL="0" indent="1828510">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485887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Two Content">
    <p:spTree>
      <p:nvGrpSpPr>
        <p:cNvPr id="1" name=""/>
        <p:cNvGrpSpPr/>
        <p:nvPr/>
      </p:nvGrpSpPr>
      <p:grpSpPr>
        <a:xfrm>
          <a:off x="0" y="0"/>
          <a:ext cx="0" cy="0"/>
          <a:chOff x="0" y="0"/>
          <a:chExt cx="0" cy="0"/>
        </a:xfrm>
      </p:grpSpPr>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half" idx="1"/>
          </p:nvPr>
        </p:nvSpPr>
        <p:spPr>
          <a:xfrm>
            <a:off x="609520" y="1752600"/>
            <a:ext cx="5409497" cy="4373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18165807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Title and Top Half Layout">
    <p:spTree>
      <p:nvGrpSpPr>
        <p:cNvPr id="1" name=""/>
        <p:cNvGrpSpPr/>
        <p:nvPr/>
      </p:nvGrpSpPr>
      <p:grpSpPr>
        <a:xfrm>
          <a:off x="0" y="0"/>
          <a:ext cx="0" cy="0"/>
          <a:chOff x="0" y="0"/>
          <a:chExt cx="0" cy="0"/>
        </a:xfrm>
      </p:grpSpPr>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
        <p:nvSpPr>
          <p:cNvPr id="35" name="Shape 35"/>
          <p:cNvSpPr>
            <a:spLocks noGrp="1"/>
          </p:cNvSpPr>
          <p:nvPr>
            <p:ph type="title"/>
          </p:nvPr>
        </p:nvSpPr>
        <p:spPr>
          <a:prstGeom prst="rect">
            <a:avLst/>
          </a:prstGeom>
        </p:spPr>
        <p:txBody>
          <a:bodyPr/>
          <a:lstStyle/>
          <a:p>
            <a:r>
              <a:t>Title Text</a:t>
            </a:r>
          </a:p>
        </p:txBody>
      </p:sp>
      <p:sp>
        <p:nvSpPr>
          <p:cNvPr id="36" name="Shape 36"/>
          <p:cNvSpPr>
            <a:spLocks noGrp="1"/>
          </p:cNvSpPr>
          <p:nvPr>
            <p:ph type="body" sz="half" idx="1"/>
          </p:nvPr>
        </p:nvSpPr>
        <p:spPr>
          <a:xfrm>
            <a:off x="609520" y="1752601"/>
            <a:ext cx="10972166" cy="2256184"/>
          </a:xfrm>
          <a:prstGeom prst="rect">
            <a:avLst/>
          </a:prstGeom>
        </p:spPr>
        <p:txBody>
          <a:bodyPr/>
          <a:lstStyle>
            <a:lvl1pPr>
              <a:spcBef>
                <a:spcPts val="300"/>
              </a:spcBef>
            </a:lvl1pPr>
            <a:lvl2pPr>
              <a:spcBef>
                <a:spcPts val="300"/>
              </a:spcBef>
            </a:lvl2pPr>
            <a:lvl3pPr>
              <a:spcBef>
                <a:spcPts val="300"/>
              </a:spcBef>
            </a:lvl3pPr>
            <a:lvl4pPr>
              <a:spcBef>
                <a:spcPts val="300"/>
              </a:spcBef>
            </a:lvl4pPr>
            <a:lvl5pPr>
              <a:spcBef>
                <a:spcPts val="300"/>
              </a:spcBef>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69816328"/>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reserve="1">
  <p:cSld name="Comparison">
    <p:spTree>
      <p:nvGrpSpPr>
        <p:cNvPr id="1" name=""/>
        <p:cNvGrpSpPr/>
        <p:nvPr/>
      </p:nvGrpSpPr>
      <p:grpSpPr>
        <a:xfrm>
          <a:off x="0" y="0"/>
          <a:ext cx="0" cy="0"/>
          <a:chOff x="0" y="0"/>
          <a:chExt cx="0" cy="0"/>
        </a:xfrm>
      </p:grpSpPr>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
        <p:nvSpPr>
          <p:cNvPr id="89" name="Shape 89"/>
          <p:cNvSpPr>
            <a:spLocks noGrp="1"/>
          </p:cNvSpPr>
          <p:nvPr>
            <p:ph type="title"/>
          </p:nvPr>
        </p:nvSpPr>
        <p:spPr>
          <a:prstGeom prst="rect">
            <a:avLst/>
          </a:prstGeom>
        </p:spPr>
        <p:txBody>
          <a:bodyPr/>
          <a:lstStyle/>
          <a:p>
            <a:r>
              <a:t>Title Text</a:t>
            </a:r>
          </a:p>
        </p:txBody>
      </p:sp>
      <p:sp>
        <p:nvSpPr>
          <p:cNvPr id="90" name="Shape 90"/>
          <p:cNvSpPr>
            <a:spLocks noGrp="1"/>
          </p:cNvSpPr>
          <p:nvPr>
            <p:ph type="body" sz="quarter" idx="1"/>
          </p:nvPr>
        </p:nvSpPr>
        <p:spPr>
          <a:xfrm>
            <a:off x="609522" y="1752600"/>
            <a:ext cx="5387274" cy="422275"/>
          </a:xfrm>
          <a:prstGeom prst="rect">
            <a:avLst/>
          </a:prstGeom>
        </p:spPr>
        <p:txBody>
          <a:bodyPr anchor="b"/>
          <a:lstStyle>
            <a:lvl1pPr marL="0" indent="0">
              <a:buSzTx/>
              <a:buFontTx/>
              <a:buNone/>
            </a:lvl1pPr>
            <a:lvl2pPr marL="0" indent="457126">
              <a:buSzTx/>
              <a:buFontTx/>
              <a:buNone/>
            </a:lvl2pPr>
            <a:lvl3pPr marL="0" indent="914256">
              <a:buSzTx/>
              <a:buFontTx/>
              <a:buNone/>
            </a:lvl3pPr>
            <a:lvl4pPr marL="0" indent="1371382">
              <a:buSzTx/>
              <a:buFontTx/>
              <a:buNone/>
            </a:lvl4pPr>
            <a:lvl5pPr marL="0" indent="1828510">
              <a:buSzTx/>
              <a:buFontTx/>
              <a:buNone/>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body" sz="quarter" idx="13"/>
          </p:nvPr>
        </p:nvSpPr>
        <p:spPr>
          <a:xfrm>
            <a:off x="6193618" y="1752600"/>
            <a:ext cx="5388862" cy="422275"/>
          </a:xfrm>
          <a:prstGeom prst="rect">
            <a:avLst/>
          </a:prstGeom>
        </p:spPr>
        <p:txBody>
          <a:bodyPr lIns="45719" tIns="45719" rIns="45719" bIns="45719" anchor="b"/>
          <a:lstStyle/>
          <a:p>
            <a:pPr marL="0" indent="0">
              <a:buSzTx/>
              <a:buFontTx/>
              <a:buNone/>
            </a:pPr>
            <a:endParaRPr/>
          </a:p>
        </p:txBody>
      </p:sp>
    </p:spTree>
    <p:extLst>
      <p:ext uri="{BB962C8B-B14F-4D97-AF65-F5344CB8AC3E}">
        <p14:creationId xmlns:p14="http://schemas.microsoft.com/office/powerpoint/2010/main" val="222343154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520169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Content with Caption">
    <p:spTree>
      <p:nvGrpSpPr>
        <p:cNvPr id="1" name=""/>
        <p:cNvGrpSpPr/>
        <p:nvPr/>
      </p:nvGrpSpPr>
      <p:grpSpPr>
        <a:xfrm>
          <a:off x="0" y="0"/>
          <a:ext cx="0" cy="0"/>
          <a:chOff x="0" y="0"/>
          <a:chExt cx="0" cy="0"/>
        </a:xfrm>
      </p:grpSpPr>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
        <p:nvSpPr>
          <p:cNvPr id="114" name="Shape 114"/>
          <p:cNvSpPr>
            <a:spLocks noGrp="1"/>
          </p:cNvSpPr>
          <p:nvPr>
            <p:ph type="title"/>
          </p:nvPr>
        </p:nvSpPr>
        <p:spPr>
          <a:xfrm>
            <a:off x="609520" y="914400"/>
            <a:ext cx="4011092" cy="609600"/>
          </a:xfrm>
          <a:prstGeom prst="rect">
            <a:avLst/>
          </a:prstGeom>
        </p:spPr>
        <p:txBody>
          <a:bodyPr/>
          <a:lstStyle>
            <a:lvl1pPr>
              <a:defRPr sz="2000"/>
            </a:lvl1pPr>
          </a:lstStyle>
          <a:p>
            <a:r>
              <a:t>Title Text</a:t>
            </a:r>
          </a:p>
        </p:txBody>
      </p:sp>
      <p:sp>
        <p:nvSpPr>
          <p:cNvPr id="115" name="Shape 115"/>
          <p:cNvSpPr>
            <a:spLocks noGrp="1"/>
          </p:cNvSpPr>
          <p:nvPr>
            <p:ph type="body" idx="1"/>
          </p:nvPr>
        </p:nvSpPr>
        <p:spPr>
          <a:xfrm>
            <a:off x="4766643" y="914400"/>
            <a:ext cx="6815837" cy="52117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body" sz="half" idx="13"/>
          </p:nvPr>
        </p:nvSpPr>
        <p:spPr>
          <a:xfrm>
            <a:off x="609520" y="1676400"/>
            <a:ext cx="4011091" cy="4449764"/>
          </a:xfrm>
          <a:prstGeom prst="rect">
            <a:avLst/>
          </a:prstGeom>
        </p:spPr>
        <p:txBody>
          <a:bodyPr lIns="45719" tIns="45719" rIns="45719" bIns="45719"/>
          <a:lstStyle/>
          <a:p>
            <a:pPr marL="0" indent="0">
              <a:buSzTx/>
              <a:buFontTx/>
              <a:buNone/>
              <a:defRPr sz="1300"/>
            </a:pPr>
            <a:endParaRPr/>
          </a:p>
        </p:txBody>
      </p:sp>
    </p:spTree>
    <p:extLst>
      <p:ext uri="{BB962C8B-B14F-4D97-AF65-F5344CB8AC3E}">
        <p14:creationId xmlns:p14="http://schemas.microsoft.com/office/powerpoint/2010/main" val="296470614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Picture with Caption">
    <p:spTree>
      <p:nvGrpSpPr>
        <p:cNvPr id="1" name=""/>
        <p:cNvGrpSpPr/>
        <p:nvPr/>
      </p:nvGrpSpPr>
      <p:grpSpPr>
        <a:xfrm>
          <a:off x="0" y="0"/>
          <a:ext cx="0" cy="0"/>
          <a:chOff x="0" y="0"/>
          <a:chExt cx="0" cy="0"/>
        </a:xfrm>
      </p:grpSpPr>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
        <p:nvSpPr>
          <p:cNvPr id="124" name="Shape 124"/>
          <p:cNvSpPr>
            <a:spLocks noGrp="1"/>
          </p:cNvSpPr>
          <p:nvPr>
            <p:ph type="title"/>
          </p:nvPr>
        </p:nvSpPr>
        <p:spPr>
          <a:xfrm>
            <a:off x="2390464" y="4800600"/>
            <a:ext cx="7314249" cy="566740"/>
          </a:xfrm>
          <a:prstGeom prst="rect">
            <a:avLst/>
          </a:prstGeom>
        </p:spPr>
        <p:txBody>
          <a:bodyPr anchor="b"/>
          <a:lstStyle>
            <a:lvl1pPr>
              <a:defRPr sz="2000"/>
            </a:lvl1pPr>
          </a:lstStyle>
          <a:p>
            <a:r>
              <a:t>Title Text</a:t>
            </a:r>
          </a:p>
        </p:txBody>
      </p:sp>
      <p:sp>
        <p:nvSpPr>
          <p:cNvPr id="125" name="Shape 125"/>
          <p:cNvSpPr>
            <a:spLocks noGrp="1"/>
          </p:cNvSpPr>
          <p:nvPr>
            <p:ph type="pic" sz="half" idx="13"/>
          </p:nvPr>
        </p:nvSpPr>
        <p:spPr>
          <a:xfrm>
            <a:off x="2390464" y="990600"/>
            <a:ext cx="7314249" cy="3736976"/>
          </a:xfrm>
          <a:prstGeom prst="rect">
            <a:avLst/>
          </a:prstGeom>
        </p:spPr>
        <p:txBody>
          <a:bodyPr lIns="91439" tIns="45719" rIns="91439" bIns="45719">
            <a:noAutofit/>
          </a:bodyPr>
          <a:lstStyle/>
          <a:p>
            <a:endParaRPr/>
          </a:p>
        </p:txBody>
      </p:sp>
      <p:sp>
        <p:nvSpPr>
          <p:cNvPr id="126" name="Shape 126"/>
          <p:cNvSpPr>
            <a:spLocks noGrp="1"/>
          </p:cNvSpPr>
          <p:nvPr>
            <p:ph type="body" sz="quarter" idx="1"/>
          </p:nvPr>
        </p:nvSpPr>
        <p:spPr>
          <a:xfrm>
            <a:off x="2390464" y="5367337"/>
            <a:ext cx="7314249" cy="804864"/>
          </a:xfrm>
          <a:prstGeom prst="rect">
            <a:avLst/>
          </a:prstGeom>
        </p:spPr>
        <p:txBody>
          <a:bodyPr/>
          <a:lstStyle>
            <a:lvl1pPr marL="0" indent="0">
              <a:buSzTx/>
              <a:buFontTx/>
              <a:buNone/>
              <a:defRPr sz="1300"/>
            </a:lvl1pPr>
            <a:lvl2pPr marL="0" indent="457126">
              <a:buSzTx/>
              <a:buFontTx/>
              <a:buNone/>
              <a:defRPr sz="1300"/>
            </a:lvl2pPr>
            <a:lvl3pPr marL="0" indent="914256">
              <a:buSzTx/>
              <a:buFontTx/>
              <a:buNone/>
              <a:defRPr sz="1300"/>
            </a:lvl3pPr>
            <a:lvl4pPr marL="0" indent="1371382">
              <a:buSzTx/>
              <a:buFontTx/>
              <a:buNone/>
              <a:defRPr sz="1300"/>
            </a:lvl4pPr>
            <a:lvl5pPr marL="0" indent="1828510">
              <a:buSzTx/>
              <a:buFontTx/>
              <a:buNone/>
              <a:defRPr sz="13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99489512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reserve="1">
  <p:cSld name="Title and Vertical Text">
    <p:spTree>
      <p:nvGrpSpPr>
        <p:cNvPr id="1" name=""/>
        <p:cNvGrpSpPr/>
        <p:nvPr/>
      </p:nvGrpSpPr>
      <p:grpSpPr>
        <a:xfrm>
          <a:off x="0" y="0"/>
          <a:ext cx="0" cy="0"/>
          <a:chOff x="0" y="0"/>
          <a:chExt cx="0" cy="0"/>
        </a:xfrm>
      </p:grpSpPr>
      <p:sp>
        <p:nvSpPr>
          <p:cNvPr id="133" name="Shape 133"/>
          <p:cNvSpPr>
            <a:spLocks noGrp="1"/>
          </p:cNvSpPr>
          <p:nvPr>
            <p:ph type="sldNum" sz="quarter" idx="2"/>
          </p:nvPr>
        </p:nvSpPr>
        <p:spPr>
          <a:prstGeom prst="rect">
            <a:avLst/>
          </a:prstGeom>
        </p:spPr>
        <p:txBody>
          <a:bodyPr/>
          <a:lstStyle/>
          <a:p>
            <a:fld id="{86CB4B4D-7CA3-9044-876B-883B54F8677D}" type="slidenum">
              <a:t>‹#›</a:t>
            </a:fld>
            <a:endParaRPr/>
          </a:p>
        </p:txBody>
      </p:sp>
      <p:sp>
        <p:nvSpPr>
          <p:cNvPr id="134" name="Shape 134"/>
          <p:cNvSpPr>
            <a:spLocks noGrp="1"/>
          </p:cNvSpPr>
          <p:nvPr>
            <p:ph type="title"/>
          </p:nvPr>
        </p:nvSpPr>
        <p:spPr>
          <a:prstGeom prst="rect">
            <a:avLst/>
          </a:prstGeom>
        </p:spPr>
        <p:txBody>
          <a:bodyPr/>
          <a:lstStyle/>
          <a:p>
            <a:r>
              <a:t>Title Text</a:t>
            </a:r>
          </a:p>
        </p:txBody>
      </p:sp>
      <p:sp>
        <p:nvSpPr>
          <p:cNvPr id="135" name="Shape 13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2930279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reserve="1">
  <p:cSld name="Vertical Title and Text">
    <p:spTree>
      <p:nvGrpSpPr>
        <p:cNvPr id="1" name=""/>
        <p:cNvGrpSpPr/>
        <p:nvPr/>
      </p:nvGrpSpPr>
      <p:grpSpPr>
        <a:xfrm>
          <a:off x="0" y="0"/>
          <a:ext cx="0" cy="0"/>
          <a:chOff x="0" y="0"/>
          <a:chExt cx="0" cy="0"/>
        </a:xfrm>
      </p:grpSpPr>
      <p:sp>
        <p:nvSpPr>
          <p:cNvPr id="142" name="Shape 142"/>
          <p:cNvSpPr>
            <a:spLocks noGrp="1"/>
          </p:cNvSpPr>
          <p:nvPr>
            <p:ph type="sldNum" sz="quarter" idx="2"/>
          </p:nvPr>
        </p:nvSpPr>
        <p:spPr>
          <a:prstGeom prst="rect">
            <a:avLst/>
          </a:prstGeom>
        </p:spPr>
        <p:txBody>
          <a:bodyPr/>
          <a:lstStyle/>
          <a:p>
            <a:fld id="{86CB4B4D-7CA3-9044-876B-883B54F8677D}" type="slidenum">
              <a:t>‹#›</a:t>
            </a:fld>
            <a:endParaRPr/>
          </a:p>
        </p:txBody>
      </p:sp>
      <p:sp>
        <p:nvSpPr>
          <p:cNvPr id="143" name="Shape 143"/>
          <p:cNvSpPr>
            <a:spLocks noGrp="1"/>
          </p:cNvSpPr>
          <p:nvPr>
            <p:ph type="title"/>
          </p:nvPr>
        </p:nvSpPr>
        <p:spPr>
          <a:xfrm>
            <a:off x="8839637" y="990600"/>
            <a:ext cx="2742844" cy="5135564"/>
          </a:xfrm>
          <a:prstGeom prst="rect">
            <a:avLst/>
          </a:prstGeom>
        </p:spPr>
        <p:txBody>
          <a:bodyPr/>
          <a:lstStyle/>
          <a:p>
            <a:r>
              <a:t>Title Text</a:t>
            </a:r>
          </a:p>
        </p:txBody>
      </p:sp>
      <p:sp>
        <p:nvSpPr>
          <p:cNvPr id="144" name="Shape 144"/>
          <p:cNvSpPr>
            <a:spLocks noGrp="1"/>
          </p:cNvSpPr>
          <p:nvPr>
            <p:ph type="body" idx="1"/>
          </p:nvPr>
        </p:nvSpPr>
        <p:spPr>
          <a:xfrm>
            <a:off x="609520" y="990600"/>
            <a:ext cx="8077736" cy="5135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3188190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1_Title and Content">
    <p:spTree>
      <p:nvGrpSpPr>
        <p:cNvPr id="1" name=""/>
        <p:cNvGrpSpPr/>
        <p:nvPr/>
      </p:nvGrpSpPr>
      <p:grpSpPr>
        <a:xfrm>
          <a:off x="0" y="0"/>
          <a:ext cx="0" cy="0"/>
          <a:chOff x="0" y="0"/>
          <a:chExt cx="0" cy="0"/>
        </a:xfrm>
      </p:grpSpPr>
      <p:sp>
        <p:nvSpPr>
          <p:cNvPr id="151" name="Shape 151"/>
          <p:cNvSpPr>
            <a:spLocks noGrp="1"/>
          </p:cNvSpPr>
          <p:nvPr>
            <p:ph type="sldNum" sz="quarter" idx="2"/>
          </p:nvPr>
        </p:nvSpPr>
        <p:spPr>
          <a:prstGeom prst="rect">
            <a:avLst/>
          </a:prstGeom>
        </p:spPr>
        <p:txBody>
          <a:bodyPr/>
          <a:lstStyle/>
          <a:p>
            <a:fld id="{86CB4B4D-7CA3-9044-876B-883B54F8677D}" type="slidenum">
              <a:t>‹#›</a:t>
            </a:fld>
            <a:endParaRPr/>
          </a:p>
        </p:txBody>
      </p:sp>
      <p:sp>
        <p:nvSpPr>
          <p:cNvPr id="152" name="Shape 152"/>
          <p:cNvSpPr>
            <a:spLocks noGrp="1"/>
          </p:cNvSpPr>
          <p:nvPr>
            <p:ph type="title"/>
          </p:nvPr>
        </p:nvSpPr>
        <p:spPr>
          <a:prstGeom prst="rect">
            <a:avLst/>
          </a:prstGeom>
        </p:spPr>
        <p:txBody>
          <a:bodyPr/>
          <a:lstStyle/>
          <a:p>
            <a:r>
              <a:t>Title Text</a:t>
            </a:r>
          </a:p>
        </p:txBody>
      </p:sp>
      <p:sp>
        <p:nvSpPr>
          <p:cNvPr id="153" name="Shape 153"/>
          <p:cNvSpPr>
            <a:spLocks noGrp="1"/>
          </p:cNvSpPr>
          <p:nvPr>
            <p:ph type="body" idx="1"/>
          </p:nvPr>
        </p:nvSpPr>
        <p:spPr>
          <a:xfrm>
            <a:off x="338666" y="1203325"/>
            <a:ext cx="11516785" cy="4540252"/>
          </a:xfrm>
          <a:prstGeom prst="rect">
            <a:avLst/>
          </a:prstGeom>
        </p:spPr>
        <p:txBody>
          <a:bodyPr/>
          <a:lstStyle>
            <a:lvl1pPr marL="217747" indent="-217747"/>
            <a:lvl3pPr marL="948315" indent="-295077"/>
            <a:lvl4pPr marL="1217094" indent="-331862"/>
            <a:lvl5pPr marL="1513423" indent="-341256"/>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4404247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Title, bullets">
    <p:spTree>
      <p:nvGrpSpPr>
        <p:cNvPr id="1" name=""/>
        <p:cNvGrpSpPr/>
        <p:nvPr/>
      </p:nvGrpSpPr>
      <p:grpSpPr>
        <a:xfrm>
          <a:off x="0" y="0"/>
          <a:ext cx="0" cy="0"/>
          <a:chOff x="0" y="0"/>
          <a:chExt cx="0" cy="0"/>
        </a:xfrm>
      </p:grpSpPr>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
        <p:nvSpPr>
          <p:cNvPr id="161" name="Shape 161"/>
          <p:cNvSpPr>
            <a:spLocks noGrp="1"/>
          </p:cNvSpPr>
          <p:nvPr>
            <p:ph type="title"/>
          </p:nvPr>
        </p:nvSpPr>
        <p:spPr>
          <a:xfrm>
            <a:off x="283634" y="103192"/>
            <a:ext cx="10373078" cy="769938"/>
          </a:xfrm>
          <a:prstGeom prst="rect">
            <a:avLst/>
          </a:prstGeom>
        </p:spPr>
        <p:txBody>
          <a:bodyPr/>
          <a:lstStyle/>
          <a:p>
            <a:r>
              <a:t>Title Text</a:t>
            </a:r>
          </a:p>
        </p:txBody>
      </p:sp>
      <p:sp>
        <p:nvSpPr>
          <p:cNvPr id="162" name="Shape 162"/>
          <p:cNvSpPr>
            <a:spLocks noGrp="1"/>
          </p:cNvSpPr>
          <p:nvPr>
            <p:ph type="body" idx="1"/>
          </p:nvPr>
        </p:nvSpPr>
        <p:spPr>
          <a:xfrm>
            <a:off x="304803" y="981075"/>
            <a:ext cx="11049002" cy="5391945"/>
          </a:xfrm>
          <a:prstGeom prst="rect">
            <a:avLst/>
          </a:prstGeom>
        </p:spPr>
        <p:txBody>
          <a:bodyPr/>
          <a:lstStyle>
            <a:lvl2pPr marL="665586" indent="-211633"/>
            <a:lvl3pPr marL="1104725" indent="-190469"/>
            <a:lvl4pPr marL="1589062" indent="-217680"/>
            <a:lvl5pPr marL="2046190" indent="-217679"/>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8828072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9"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421467" y="6291072"/>
            <a:ext cx="1219200" cy="268224"/>
          </a:xfrm>
          <a:prstGeom prst="rect">
            <a:avLst/>
          </a:prstGeom>
        </p:spPr>
        <p:txBody>
          <a:bodyPr/>
          <a:lstStyle/>
          <a:p>
            <a:endParaRPr lang="en-US" dirty="0"/>
          </a:p>
        </p:txBody>
      </p:sp>
      <p:sp>
        <p:nvSpPr>
          <p:cNvPr id="5" name="Footer Placeholder 4"/>
          <p:cNvSpPr>
            <a:spLocks noGrp="1"/>
          </p:cNvSpPr>
          <p:nvPr>
            <p:ph type="ftr" sz="quarter" idx="11"/>
          </p:nvPr>
        </p:nvSpPr>
        <p:spPr>
          <a:xfrm>
            <a:off x="1292352" y="6291072"/>
            <a:ext cx="1129115" cy="268224"/>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ext uri="{BB962C8B-B14F-4D97-AF65-F5344CB8AC3E}">
        <p14:creationId xmlns:p14="http://schemas.microsoft.com/office/powerpoint/2010/main" val="8516085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7031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Title and Bottom Half Layout">
    <p:spTree>
      <p:nvGrpSpPr>
        <p:cNvPr id="1" name=""/>
        <p:cNvGrpSpPr/>
        <p:nvPr/>
      </p:nvGrpSpPr>
      <p:grpSpPr>
        <a:xfrm>
          <a:off x="0" y="0"/>
          <a:ext cx="0" cy="0"/>
          <a:chOff x="0" y="0"/>
          <a:chExt cx="0" cy="0"/>
        </a:xfrm>
      </p:grpSpPr>
      <p:sp>
        <p:nvSpPr>
          <p:cNvPr id="43" name="Shape 43"/>
          <p:cNvSpPr>
            <a:spLocks noGrp="1"/>
          </p:cNvSpPr>
          <p:nvPr>
            <p:ph type="sldNum" sz="quarter" idx="2"/>
          </p:nvPr>
        </p:nvSpPr>
        <p:spPr>
          <a:prstGeom prst="rect">
            <a:avLst/>
          </a:prstGeom>
        </p:spPr>
        <p:txBody>
          <a:bodyPr/>
          <a:lstStyle/>
          <a:p>
            <a:fld id="{86CB4B4D-7CA3-9044-876B-883B54F8677D}" type="slidenum">
              <a:t>‹#›</a:t>
            </a:fld>
            <a:endParaRPr/>
          </a:p>
        </p:txBody>
      </p:sp>
      <p:sp>
        <p:nvSpPr>
          <p:cNvPr id="44" name="Shape 44"/>
          <p:cNvSpPr>
            <a:spLocks noGrp="1"/>
          </p:cNvSpPr>
          <p:nvPr>
            <p:ph type="title"/>
          </p:nvPr>
        </p:nvSpPr>
        <p:spPr>
          <a:prstGeom prst="rect">
            <a:avLst/>
          </a:prstGeom>
        </p:spPr>
        <p:txBody>
          <a:bodyPr/>
          <a:lstStyle/>
          <a:p>
            <a:r>
              <a:t>Title Text</a:t>
            </a:r>
          </a:p>
        </p:txBody>
      </p:sp>
      <p:sp>
        <p:nvSpPr>
          <p:cNvPr id="45" name="Shape 45"/>
          <p:cNvSpPr>
            <a:spLocks noGrp="1"/>
          </p:cNvSpPr>
          <p:nvPr>
            <p:ph type="body" sz="half" idx="1"/>
          </p:nvPr>
        </p:nvSpPr>
        <p:spPr>
          <a:xfrm>
            <a:off x="609520" y="4005374"/>
            <a:ext cx="10972166" cy="2256184"/>
          </a:xfrm>
          <a:prstGeom prst="rect">
            <a:avLst/>
          </a:prstGeom>
        </p:spPr>
        <p:txBody>
          <a:bodyPr/>
          <a:lstStyle>
            <a:lvl1pPr>
              <a:spcBef>
                <a:spcPts val="300"/>
              </a:spcBef>
            </a:lvl1pPr>
            <a:lvl2pPr>
              <a:spcBef>
                <a:spcPts val="300"/>
              </a:spcBef>
            </a:lvl2pPr>
            <a:lvl3pPr>
              <a:spcBef>
                <a:spcPts val="300"/>
              </a:spcBef>
            </a:lvl3pPr>
            <a:lvl4pPr>
              <a:spcBef>
                <a:spcPts val="300"/>
              </a:spcBef>
            </a:lvl4pPr>
            <a:lvl5pPr>
              <a:spcBef>
                <a:spcPts val="300"/>
              </a:spcBef>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8949238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5225"/>
            <a:ext cx="2844800" cy="47625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1378765" y="6537320"/>
            <a:ext cx="202921" cy="200037"/>
          </a:xfrm>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14" y="231648"/>
            <a:ext cx="5966369" cy="1219200"/>
          </a:xfrm>
        </p:spPr>
        <p:txBody>
          <a:bodyPr/>
          <a:lstStyle/>
          <a:p>
            <a:r>
              <a:rPr lang="en-US" dirty="0"/>
              <a:t>Click to edit Master title style</a:t>
            </a:r>
          </a:p>
        </p:txBody>
      </p:sp>
    </p:spTree>
    <p:extLst>
      <p:ext uri="{BB962C8B-B14F-4D97-AF65-F5344CB8AC3E}">
        <p14:creationId xmlns:p14="http://schemas.microsoft.com/office/powerpoint/2010/main" val="35735359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11378765" y="6537320"/>
            <a:ext cx="202921" cy="200037"/>
          </a:xfr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4405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Title and Left Half Content">
    <p:spTree>
      <p:nvGrpSpPr>
        <p:cNvPr id="1" name=""/>
        <p:cNvGrpSpPr/>
        <p:nvPr/>
      </p:nvGrpSpPr>
      <p:grpSpPr>
        <a:xfrm>
          <a:off x="0" y="0"/>
          <a:ext cx="0" cy="0"/>
          <a:chOff x="0" y="0"/>
          <a:chExt cx="0" cy="0"/>
        </a:xfrm>
      </p:grpSpPr>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body" sz="half" idx="1"/>
          </p:nvPr>
        </p:nvSpPr>
        <p:spPr>
          <a:xfrm>
            <a:off x="609522" y="1752600"/>
            <a:ext cx="5507874" cy="4495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6470565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1_Title and Right Half Content">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sz="half" idx="1"/>
          </p:nvPr>
        </p:nvSpPr>
        <p:spPr>
          <a:xfrm>
            <a:off x="6064548" y="1752600"/>
            <a:ext cx="5507874" cy="4495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9979213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
        <p:nvSpPr>
          <p:cNvPr id="71" name="Shape 71"/>
          <p:cNvSpPr>
            <a:spLocks noGrp="1"/>
          </p:cNvSpPr>
          <p:nvPr>
            <p:ph type="title"/>
          </p:nvPr>
        </p:nvSpPr>
        <p:spPr>
          <a:xfrm>
            <a:off x="963487" y="4406901"/>
            <a:ext cx="10363439" cy="1362076"/>
          </a:xfrm>
          <a:prstGeom prst="rect">
            <a:avLst/>
          </a:prstGeom>
        </p:spPr>
        <p:txBody>
          <a:bodyPr/>
          <a:lstStyle>
            <a:lvl1pPr>
              <a:defRPr sz="4000" b="1" cap="all"/>
            </a:lvl1pPr>
          </a:lstStyle>
          <a:p>
            <a:r>
              <a:t>Title Text</a:t>
            </a:r>
          </a:p>
        </p:txBody>
      </p:sp>
      <p:sp>
        <p:nvSpPr>
          <p:cNvPr id="72" name="Shape 72"/>
          <p:cNvSpPr>
            <a:spLocks noGrp="1"/>
          </p:cNvSpPr>
          <p:nvPr>
            <p:ph type="body" sz="quarter" idx="1"/>
          </p:nvPr>
        </p:nvSpPr>
        <p:spPr>
          <a:xfrm>
            <a:off x="963487" y="2906713"/>
            <a:ext cx="10363439" cy="1500188"/>
          </a:xfrm>
          <a:prstGeom prst="rect">
            <a:avLst/>
          </a:prstGeom>
        </p:spPr>
        <p:txBody>
          <a:bodyPr anchor="b"/>
          <a:lstStyle>
            <a:lvl1pPr marL="0" indent="0">
              <a:buSzTx/>
              <a:buFontTx/>
              <a:buNone/>
              <a:defRPr>
                <a:solidFill>
                  <a:srgbClr val="888888"/>
                </a:solidFill>
              </a:defRPr>
            </a:lvl1pPr>
            <a:lvl2pPr marL="0" indent="457126">
              <a:buSzTx/>
              <a:buFontTx/>
              <a:buNone/>
              <a:defRPr>
                <a:solidFill>
                  <a:srgbClr val="888888"/>
                </a:solidFill>
              </a:defRPr>
            </a:lvl2pPr>
            <a:lvl3pPr marL="0" indent="914256">
              <a:buSzTx/>
              <a:buFontTx/>
              <a:buNone/>
              <a:defRPr>
                <a:solidFill>
                  <a:srgbClr val="888888"/>
                </a:solidFill>
              </a:defRPr>
            </a:lvl3pPr>
            <a:lvl4pPr marL="0" indent="1371382">
              <a:buSzTx/>
              <a:buFontTx/>
              <a:buNone/>
              <a:defRPr>
                <a:solidFill>
                  <a:srgbClr val="888888"/>
                </a:solidFill>
              </a:defRPr>
            </a:lvl4pPr>
            <a:lvl5pPr marL="0" indent="1828510">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5707017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wo Content">
    <p:spTree>
      <p:nvGrpSpPr>
        <p:cNvPr id="1" name=""/>
        <p:cNvGrpSpPr/>
        <p:nvPr/>
      </p:nvGrpSpPr>
      <p:grpSpPr>
        <a:xfrm>
          <a:off x="0" y="0"/>
          <a:ext cx="0" cy="0"/>
          <a:chOff x="0" y="0"/>
          <a:chExt cx="0" cy="0"/>
        </a:xfrm>
      </p:grpSpPr>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half" idx="1"/>
          </p:nvPr>
        </p:nvSpPr>
        <p:spPr>
          <a:xfrm>
            <a:off x="609520" y="1752600"/>
            <a:ext cx="5409497" cy="4373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9723804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
        <p:nvSpPr>
          <p:cNvPr id="89" name="Shape 89"/>
          <p:cNvSpPr>
            <a:spLocks noGrp="1"/>
          </p:cNvSpPr>
          <p:nvPr>
            <p:ph type="title"/>
          </p:nvPr>
        </p:nvSpPr>
        <p:spPr>
          <a:prstGeom prst="rect">
            <a:avLst/>
          </a:prstGeom>
        </p:spPr>
        <p:txBody>
          <a:bodyPr/>
          <a:lstStyle/>
          <a:p>
            <a:r>
              <a:t>Title Text</a:t>
            </a:r>
          </a:p>
        </p:txBody>
      </p:sp>
      <p:sp>
        <p:nvSpPr>
          <p:cNvPr id="90" name="Shape 90"/>
          <p:cNvSpPr>
            <a:spLocks noGrp="1"/>
          </p:cNvSpPr>
          <p:nvPr>
            <p:ph type="body" sz="quarter" idx="1"/>
          </p:nvPr>
        </p:nvSpPr>
        <p:spPr>
          <a:xfrm>
            <a:off x="609522" y="1752600"/>
            <a:ext cx="5387274" cy="422275"/>
          </a:xfrm>
          <a:prstGeom prst="rect">
            <a:avLst/>
          </a:prstGeom>
        </p:spPr>
        <p:txBody>
          <a:bodyPr anchor="b"/>
          <a:lstStyle>
            <a:lvl1pPr marL="0" indent="0">
              <a:buSzTx/>
              <a:buFontTx/>
              <a:buNone/>
            </a:lvl1pPr>
            <a:lvl2pPr marL="0" indent="457126">
              <a:buSzTx/>
              <a:buFontTx/>
              <a:buNone/>
            </a:lvl2pPr>
            <a:lvl3pPr marL="0" indent="914256">
              <a:buSzTx/>
              <a:buFontTx/>
              <a:buNone/>
            </a:lvl3pPr>
            <a:lvl4pPr marL="0" indent="1371382">
              <a:buSzTx/>
              <a:buFontTx/>
              <a:buNone/>
            </a:lvl4pPr>
            <a:lvl5pPr marL="0" indent="1828510">
              <a:buSzTx/>
              <a:buFontTx/>
              <a:buNone/>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body" sz="quarter" idx="13"/>
          </p:nvPr>
        </p:nvSpPr>
        <p:spPr>
          <a:xfrm>
            <a:off x="6193618" y="1752600"/>
            <a:ext cx="5388862" cy="422275"/>
          </a:xfrm>
          <a:prstGeom prst="rect">
            <a:avLst/>
          </a:prstGeom>
        </p:spPr>
        <p:txBody>
          <a:bodyPr lIns="45719" tIns="45719" rIns="45719" bIns="45719" anchor="b"/>
          <a:lstStyle/>
          <a:p>
            <a:pPr marL="0" indent="0">
              <a:buSzTx/>
              <a:buFontTx/>
              <a:buNone/>
            </a:pPr>
            <a:endParaRPr/>
          </a:p>
        </p:txBody>
      </p:sp>
    </p:spTree>
    <p:extLst>
      <p:ext uri="{BB962C8B-B14F-4D97-AF65-F5344CB8AC3E}">
        <p14:creationId xmlns:p14="http://schemas.microsoft.com/office/powerpoint/2010/main" val="152803590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Shape 5"/>
          <p:cNvSpPr>
            <a:spLocks noGrp="1"/>
          </p:cNvSpPr>
          <p:nvPr>
            <p:ph type="sldNum" sz="quarter" idx="2"/>
          </p:nvPr>
        </p:nvSpPr>
        <p:spPr>
          <a:xfrm>
            <a:off x="11378677" y="6548630"/>
            <a:ext cx="203009" cy="177417"/>
          </a:xfrm>
          <a:prstGeom prst="rect">
            <a:avLst/>
          </a:prstGeom>
          <a:ln w="12700">
            <a:miter lim="400000"/>
          </a:ln>
        </p:spPr>
        <p:txBody>
          <a:bodyPr wrap="none" lIns="45711" tIns="45711" rIns="45711" bIns="45711" anchor="ctr">
            <a:spAutoFit/>
          </a:bodyPr>
          <a:lstStyle>
            <a:lvl1pPr algn="r" defTabSz="457200">
              <a:defRPr sz="700">
                <a:solidFill>
                  <a:srgbClr val="001934"/>
                </a:solidFill>
                <a:latin typeface="Arial"/>
                <a:ea typeface="Arial"/>
                <a:cs typeface="Arial"/>
                <a:sym typeface="Arial"/>
              </a:defRPr>
            </a:lvl1pPr>
          </a:lstStyle>
          <a:p>
            <a:fld id="{86CB4B4D-7CA3-9044-876B-883B54F8677D}" type="slidenum">
              <a:t>‹#›</a:t>
            </a:fld>
            <a:endParaRPr/>
          </a:p>
        </p:txBody>
      </p:sp>
      <p:sp>
        <p:nvSpPr>
          <p:cNvPr id="8" name="Shape 8"/>
          <p:cNvSpPr>
            <a:spLocks noGrp="1"/>
          </p:cNvSpPr>
          <p:nvPr>
            <p:ph type="title"/>
          </p:nvPr>
        </p:nvSpPr>
        <p:spPr>
          <a:xfrm>
            <a:off x="609519" y="266702"/>
            <a:ext cx="10972166" cy="5714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rPr dirty="0"/>
              <a:t>Title Text</a:t>
            </a:r>
          </a:p>
        </p:txBody>
      </p:sp>
      <p:sp>
        <p:nvSpPr>
          <p:cNvPr id="9" name="Shape 9"/>
          <p:cNvSpPr>
            <a:spLocks noGrp="1"/>
          </p:cNvSpPr>
          <p:nvPr>
            <p:ph type="body" idx="1"/>
          </p:nvPr>
        </p:nvSpPr>
        <p:spPr>
          <a:xfrm>
            <a:off x="609520" y="1181100"/>
            <a:ext cx="10972166" cy="5067300"/>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33295601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ransition spd="med"/>
  <p:hf hdr="0" ftr="0" dt="0"/>
  <p:txStyles>
    <p:title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p:titleStyle>
    <p:body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p:bodyStyle>
    <p:otherStyle>
      <a:lvl1pPr marL="0" marR="0" indent="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Shape 5"/>
          <p:cNvSpPr>
            <a:spLocks noGrp="1"/>
          </p:cNvSpPr>
          <p:nvPr>
            <p:ph type="sldNum" sz="quarter" idx="2"/>
          </p:nvPr>
        </p:nvSpPr>
        <p:spPr>
          <a:xfrm>
            <a:off x="11378677" y="6548630"/>
            <a:ext cx="203009" cy="177417"/>
          </a:xfrm>
          <a:prstGeom prst="rect">
            <a:avLst/>
          </a:prstGeom>
          <a:ln w="12700">
            <a:miter lim="400000"/>
          </a:ln>
        </p:spPr>
        <p:txBody>
          <a:bodyPr wrap="none" lIns="45711" tIns="45711" rIns="45711" bIns="45711" anchor="ctr">
            <a:spAutoFit/>
          </a:bodyPr>
          <a:lstStyle>
            <a:lvl1pPr algn="r" defTabSz="457200">
              <a:defRPr sz="700">
                <a:solidFill>
                  <a:srgbClr val="001934"/>
                </a:solidFill>
                <a:latin typeface="Arial"/>
                <a:ea typeface="Arial"/>
                <a:cs typeface="Arial"/>
                <a:sym typeface="Arial"/>
              </a:defRPr>
            </a:lvl1pPr>
          </a:lstStyle>
          <a:p>
            <a:fld id="{86CB4B4D-7CA3-9044-876B-883B54F8677D}" type="slidenum">
              <a:t>‹#›</a:t>
            </a:fld>
            <a:endParaRPr/>
          </a:p>
        </p:txBody>
      </p:sp>
      <p:sp>
        <p:nvSpPr>
          <p:cNvPr id="8" name="Shape 8"/>
          <p:cNvSpPr>
            <a:spLocks noGrp="1"/>
          </p:cNvSpPr>
          <p:nvPr>
            <p:ph type="title"/>
          </p:nvPr>
        </p:nvSpPr>
        <p:spPr>
          <a:xfrm>
            <a:off x="609519" y="266702"/>
            <a:ext cx="10972166" cy="5714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rPr dirty="0"/>
              <a:t>Title Text</a:t>
            </a:r>
          </a:p>
        </p:txBody>
      </p:sp>
      <p:sp>
        <p:nvSpPr>
          <p:cNvPr id="9" name="Shape 9"/>
          <p:cNvSpPr>
            <a:spLocks noGrp="1"/>
          </p:cNvSpPr>
          <p:nvPr>
            <p:ph type="body" idx="1"/>
          </p:nvPr>
        </p:nvSpPr>
        <p:spPr>
          <a:xfrm>
            <a:off x="609520" y="1181100"/>
            <a:ext cx="10972166" cy="5067300"/>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77483257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Lst>
  <p:transition spd="med"/>
  <p:hf hdr="0" ftr="0" dt="0"/>
  <p:txStyles>
    <p:title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p:titleStyle>
    <p:body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p:bodyStyle>
    <p:otherStyle>
      <a:lvl1pPr marL="0" marR="0" indent="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8.xml"/><Relationship Id="rId1" Type="http://schemas.openxmlformats.org/officeDocument/2006/relationships/slideLayout" Target="../slideLayouts/slideLayout23.xml"/><Relationship Id="rId5" Type="http://schemas.openxmlformats.org/officeDocument/2006/relationships/hyperlink" Target="https://arxiv.org/pdf/1409.0473.pdf" TargetMode="External"/><Relationship Id="rId4" Type="http://schemas.openxmlformats.org/officeDocument/2006/relationships/image" Target="../media/image62.tiff"/></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hyperlink" Target="https://www.aclweb.org/anthology/W18-5439.pdf" TargetMode="External"/><Relationship Id="rId2" Type="http://schemas.openxmlformats.org/officeDocument/2006/relationships/notesSlide" Target="../notesSlides/notesSlide99.xml"/><Relationship Id="rId1" Type="http://schemas.openxmlformats.org/officeDocument/2006/relationships/slideLayout" Target="../slideLayouts/slideLayout2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www.aclweb.org/anthology/P19-1261.pdf" TargetMode="External"/><Relationship Id="rId7" Type="http://schemas.openxmlformats.org/officeDocument/2006/relationships/image" Target="../media/image870.png"/><Relationship Id="rId2" Type="http://schemas.openxmlformats.org/officeDocument/2006/relationships/notesSlide" Target="../notesSlides/notesSlide100.xml"/><Relationship Id="rId1" Type="http://schemas.openxmlformats.org/officeDocument/2006/relationships/slideLayout" Target="../slideLayouts/slideLayout23.xml"/><Relationship Id="rId6" Type="http://schemas.openxmlformats.org/officeDocument/2006/relationships/image" Target="../media/image119.png"/><Relationship Id="rId5" Type="http://schemas.openxmlformats.org/officeDocument/2006/relationships/image" Target="../media/image114.png"/><Relationship Id="rId4" Type="http://schemas.openxmlformats.org/officeDocument/2006/relationships/hyperlink" Target="https://www.aclweb.org/anthology/N19-1337.pdf" TargetMode="External"/><Relationship Id="rId9" Type="http://schemas.openxmlformats.org/officeDocument/2006/relationships/image" Target="../media/image145.sv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3.xml"/><Relationship Id="rId1" Type="http://schemas.openxmlformats.org/officeDocument/2006/relationships/tags" Target="../tags/tag1.xml"/><Relationship Id="rId4" Type="http://schemas.openxmlformats.org/officeDocument/2006/relationships/image" Target="../media/image146.png"/></Relationships>
</file>

<file path=ppt/slides/_rels/slide10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23.xml"/><Relationship Id="rId1" Type="http://schemas.openxmlformats.org/officeDocument/2006/relationships/tags" Target="../tags/tag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23.xml"/><Relationship Id="rId1" Type="http://schemas.openxmlformats.org/officeDocument/2006/relationships/tags" Target="../tags/tag3.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2.xml"/><Relationship Id="rId1" Type="http://schemas.openxmlformats.org/officeDocument/2006/relationships/slideLayout" Target="../slideLayouts/slideLayout23.xml"/><Relationship Id="rId4" Type="http://schemas.openxmlformats.org/officeDocument/2006/relationships/hyperlink" Target="https://www.aclweb.org/anthology/D17-2016.pdf"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3.xml"/><Relationship Id="rId1" Type="http://schemas.openxmlformats.org/officeDocument/2006/relationships/slideLayout" Target="../slideLayouts/slideLayout23.xml"/><Relationship Id="rId6" Type="http://schemas.openxmlformats.org/officeDocument/2006/relationships/image" Target="../media/image152.png"/><Relationship Id="rId5" Type="http://schemas.openxmlformats.org/officeDocument/2006/relationships/hyperlink" Target="https://www.aclweb.org/anthology/W18-5403.pdf" TargetMode="External"/><Relationship Id="rId4" Type="http://schemas.openxmlformats.org/officeDocument/2006/relationships/image" Target="../media/image151.png"/></Relationships>
</file>

<file path=ppt/slides/_rels/slide108.xml.rels><?xml version="1.0" encoding="UTF-8" standalone="yes"?>
<Relationships xmlns="http://schemas.openxmlformats.org/package/2006/relationships"><Relationship Id="rId3" Type="http://schemas.openxmlformats.org/officeDocument/2006/relationships/hyperlink" Target="https://www.aclweb.org/anthology/P19-1487.pdf" TargetMode="External"/><Relationship Id="rId2" Type="http://schemas.openxmlformats.org/officeDocument/2006/relationships/notesSlide" Target="../notesSlides/notesSlide104.xml"/><Relationship Id="rId1" Type="http://schemas.openxmlformats.org/officeDocument/2006/relationships/slideLayout" Target="../slideLayouts/slideLayout23.xml"/><Relationship Id="rId5" Type="http://schemas.openxmlformats.org/officeDocument/2006/relationships/hyperlink" Target="https://www.aclweb.org/anthology/W18-5403.pdf" TargetMode="External"/><Relationship Id="rId4" Type="http://schemas.openxmlformats.org/officeDocument/2006/relationships/hyperlink" Target="https://www.aclweb.org/anthology/D17-2011.pdf"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www.aclweb.org/anthology/P19-1487.pdf" TargetMode="External"/><Relationship Id="rId2" Type="http://schemas.openxmlformats.org/officeDocument/2006/relationships/notesSlide" Target="../notesSlides/notesSlide105.xml"/><Relationship Id="rId1" Type="http://schemas.openxmlformats.org/officeDocument/2006/relationships/slideLayout" Target="../slideLayouts/slideLayout23.xml"/><Relationship Id="rId5" Type="http://schemas.openxmlformats.org/officeDocument/2006/relationships/image" Target="../media/image154.png"/><Relationship Id="rId4" Type="http://schemas.openxmlformats.org/officeDocument/2006/relationships/image" Target="../media/image153.png"/></Relationships>
</file>

<file path=ppt/slides/_rels/slide11.xml.rels><?xml version="1.0" encoding="UTF-8" standalone="yes"?>
<Relationships xmlns="http://schemas.openxmlformats.org/package/2006/relationships"><Relationship Id="rId8" Type="http://schemas.openxmlformats.org/officeDocument/2006/relationships/hyperlink" Target="https://www.technologyreview.com/2020/09/23/1008757/interview-winner-million-dollar-ai-prize-cancer-healthcare-regulation" TargetMode="External"/><Relationship Id="rId3" Type="http://schemas.openxmlformats.org/officeDocument/2006/relationships/slideLayout" Target="../slideLayouts/slideLayout39.xml"/><Relationship Id="rId7" Type="http://schemas.openxmlformats.org/officeDocument/2006/relationships/image" Target="../media/image1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1.xml"/><Relationship Id="rId9"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6.xml"/><Relationship Id="rId1" Type="http://schemas.openxmlformats.org/officeDocument/2006/relationships/slideLayout" Target="../slideLayouts/slideLayout23.xml"/><Relationship Id="rId6" Type="http://schemas.openxmlformats.org/officeDocument/2006/relationships/image" Target="../media/image152.png"/><Relationship Id="rId5" Type="http://schemas.openxmlformats.org/officeDocument/2006/relationships/hyperlink" Target="https://www.aclweb.org/anthology/W18-5403.pdf" TargetMode="External"/><Relationship Id="rId4" Type="http://schemas.openxmlformats.org/officeDocument/2006/relationships/image" Target="../media/image151.png"/></Relationships>
</file>

<file path=ppt/slides/_rels/slide111.xml.rels><?xml version="1.0" encoding="UTF-8" standalone="yes"?>
<Relationships xmlns="http://schemas.openxmlformats.org/package/2006/relationships"><Relationship Id="rId3" Type="http://schemas.openxmlformats.org/officeDocument/2006/relationships/hyperlink" Target="https://www.aclweb.org/anthology/W18-5403.pdf" TargetMode="External"/><Relationship Id="rId2" Type="http://schemas.openxmlformats.org/officeDocument/2006/relationships/notesSlide" Target="../notesSlides/notesSlide107.xml"/><Relationship Id="rId1" Type="http://schemas.openxmlformats.org/officeDocument/2006/relationships/slideLayout" Target="../slideLayouts/slideLayout23.xml"/><Relationship Id="rId5" Type="http://schemas.openxmlformats.org/officeDocument/2006/relationships/image" Target="../media/image150.png"/><Relationship Id="rId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3" Type="http://schemas.openxmlformats.org/officeDocument/2006/relationships/hyperlink" Target="https://xainlp2020.github.io/xainlp/home" TargetMode="External"/><Relationship Id="rId2" Type="http://schemas.openxmlformats.org/officeDocument/2006/relationships/notesSlide" Target="../notesSlides/notesSlide109.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3" Type="http://schemas.openxmlformats.org/officeDocument/2006/relationships/hyperlink" Target="https://xainlp2020.github.io/xainlp/clickabletree" TargetMode="External"/><Relationship Id="rId2" Type="http://schemas.openxmlformats.org/officeDocument/2006/relationships/notesSlide" Target="../notesSlides/notesSlide110.xml"/><Relationship Id="rId1" Type="http://schemas.openxmlformats.org/officeDocument/2006/relationships/slideLayout" Target="../slideLayouts/slideLayout23.xml"/><Relationship Id="rId4" Type="http://schemas.openxmlformats.org/officeDocument/2006/relationships/image" Target="../media/image156.png"/></Relationships>
</file>

<file path=ppt/slides/_rels/slide115.xml.rels><?xml version="1.0" encoding="UTF-8" standalone="yes"?>
<Relationships xmlns="http://schemas.openxmlformats.org/package/2006/relationships"><Relationship Id="rId3" Type="http://schemas.openxmlformats.org/officeDocument/2006/relationships/hyperlink" Target="https://xainlp2020.github.io/xainlp/table" TargetMode="External"/><Relationship Id="rId2" Type="http://schemas.openxmlformats.org/officeDocument/2006/relationships/notesSlide" Target="../notesSlides/notesSlide111.xml"/><Relationship Id="rId1" Type="http://schemas.openxmlformats.org/officeDocument/2006/relationships/slideLayout" Target="../slideLayouts/slideLayout23.xml"/><Relationship Id="rId5" Type="http://schemas.openxmlformats.org/officeDocument/2006/relationships/image" Target="../media/image158.png"/><Relationship Id="rId4" Type="http://schemas.openxmlformats.org/officeDocument/2006/relationships/image" Target="../media/image157.png"/></Relationships>
</file>

<file path=ppt/slides/_rels/slide116.xml.rels><?xml version="1.0" encoding="UTF-8" standalone="yes"?>
<Relationships xmlns="http://schemas.openxmlformats.org/package/2006/relationships"><Relationship Id="rId3" Type="http://schemas.openxmlformats.org/officeDocument/2006/relationships/hyperlink" Target="https://xainlp2020.github.io/xainlp/viz" TargetMode="External"/><Relationship Id="rId2" Type="http://schemas.openxmlformats.org/officeDocument/2006/relationships/notesSlide" Target="../notesSlides/notesSlide112.xml"/><Relationship Id="rId1" Type="http://schemas.openxmlformats.org/officeDocument/2006/relationships/slideLayout" Target="../slideLayouts/slideLayout23.xml"/><Relationship Id="rId4" Type="http://schemas.openxmlformats.org/officeDocument/2006/relationships/image" Target="../media/image159.png"/></Relationships>
</file>

<file path=ppt/slides/_rels/slide117.xml.rels><?xml version="1.0" encoding="UTF-8" standalone="yes"?>
<Relationships xmlns="http://schemas.openxmlformats.org/package/2006/relationships"><Relationship Id="rId3" Type="http://schemas.openxmlformats.org/officeDocument/2006/relationships/hyperlink" Target="https://xainlp2020.github.io/xainlp/network" TargetMode="External"/><Relationship Id="rId2" Type="http://schemas.openxmlformats.org/officeDocument/2006/relationships/notesSlide" Target="../notesSlides/notesSlide113.xml"/><Relationship Id="rId1" Type="http://schemas.openxmlformats.org/officeDocument/2006/relationships/slideLayout" Target="../slideLayouts/slideLayout23.xml"/><Relationship Id="rId4" Type="http://schemas.openxmlformats.org/officeDocument/2006/relationships/image" Target="../media/image160.gif"/></Relationships>
</file>

<file path=ppt/slides/_rels/slide118.xml.rels><?xml version="1.0" encoding="UTF-8" standalone="yes"?>
<Relationships xmlns="http://schemas.openxmlformats.org/package/2006/relationships"><Relationship Id="rId3" Type="http://schemas.openxmlformats.org/officeDocument/2006/relationships/hyperlink" Target="https://xainlp2020.github.io/xainlp/network" TargetMode="External"/><Relationship Id="rId2" Type="http://schemas.openxmlformats.org/officeDocument/2006/relationships/notesSlide" Target="../notesSlides/notesSlide114.xml"/><Relationship Id="rId1" Type="http://schemas.openxmlformats.org/officeDocument/2006/relationships/slideLayout" Target="../slideLayouts/slideLayout23.xml"/><Relationship Id="rId4" Type="http://schemas.openxmlformats.org/officeDocument/2006/relationships/image" Target="../media/image161.png"/></Relationships>
</file>

<file path=ppt/slides/_rels/slide119.xml.rels><?xml version="1.0" encoding="UTF-8" standalone="yes"?>
<Relationships xmlns="http://schemas.openxmlformats.org/package/2006/relationships"><Relationship Id="rId3" Type="http://schemas.openxmlformats.org/officeDocument/2006/relationships/hyperlink" Target="https://xainlp2020.github.io/xainlp/search" TargetMode="External"/><Relationship Id="rId2" Type="http://schemas.openxmlformats.org/officeDocument/2006/relationships/notesSlide" Target="../notesSlides/notesSlide115.xml"/><Relationship Id="rId1" Type="http://schemas.openxmlformats.org/officeDocument/2006/relationships/slideLayout" Target="../slideLayouts/slideLayout23.xml"/><Relationship Id="rId5" Type="http://schemas.openxmlformats.org/officeDocument/2006/relationships/image" Target="../media/image163.png"/><Relationship Id="rId4" Type="http://schemas.openxmlformats.org/officeDocument/2006/relationships/image" Target="../media/image162.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3.xml"/><Relationship Id="rId7" Type="http://schemas.openxmlformats.org/officeDocument/2006/relationships/image" Target="../media/image2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png"/><Relationship Id="rId11" Type="http://schemas.openxmlformats.org/officeDocument/2006/relationships/image" Target="../media/image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notesSlide" Target="../notesSlides/notesSlide12.xml"/><Relationship Id="rId9" Type="http://schemas.openxmlformats.org/officeDocument/2006/relationships/image" Target="../media/image22.png"/></Relationships>
</file>

<file path=ppt/slides/_rels/slide120.xml.rels><?xml version="1.0" encoding="UTF-8" standalone="yes"?>
<Relationships xmlns="http://schemas.openxmlformats.org/package/2006/relationships"><Relationship Id="rId3" Type="http://schemas.openxmlformats.org/officeDocument/2006/relationships/hyperlink" Target="https://xainlp2020.github.io/xainlp" TargetMode="External"/><Relationship Id="rId2" Type="http://schemas.openxmlformats.org/officeDocument/2006/relationships/notesSlide" Target="../notesSlides/notesSlide116.xml"/><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8.xml"/><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3" Type="http://schemas.openxmlformats.org/officeDocument/2006/relationships/hyperlink" Target="https://www.aclweb.org/anthology/D18-1386.pdf" TargetMode="External"/><Relationship Id="rId2" Type="http://schemas.openxmlformats.org/officeDocument/2006/relationships/notesSlide" Target="../notesSlides/notesSlide119.xml"/><Relationship Id="rId1" Type="http://schemas.openxmlformats.org/officeDocument/2006/relationships/slideLayout" Target="../slideLayouts/slideLayout23.xml"/><Relationship Id="rId5" Type="http://schemas.openxmlformats.org/officeDocument/2006/relationships/hyperlink" Target="https://www.aclweb.org/anthology/P19-1487.pdf" TargetMode="External"/><Relationship Id="rId4" Type="http://schemas.openxmlformats.org/officeDocument/2006/relationships/hyperlink" Target="https://www.aclweb.org/anthology/P17-1015.pdf"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www.aclweb.org/anthology/N18-1100.pdf" TargetMode="External"/><Relationship Id="rId2" Type="http://schemas.openxmlformats.org/officeDocument/2006/relationships/notesSlide" Target="../notesSlides/notesSlide120.xml"/><Relationship Id="rId1" Type="http://schemas.openxmlformats.org/officeDocument/2006/relationships/slideLayout" Target="../slideLayouts/slideLayout23.xml"/><Relationship Id="rId5" Type="http://schemas.openxmlformats.org/officeDocument/2006/relationships/hyperlink" Target="https://www.aclweb.org/anthology/P19-1331/" TargetMode="External"/><Relationship Id="rId4" Type="http://schemas.openxmlformats.org/officeDocument/2006/relationships/hyperlink" Target="https://www.aclweb.org/anthology/P19-1488.pdf" TargetMode="External"/></Relationships>
</file>

<file path=ppt/slides/_rels/slide125.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hyperlink" Target="https://www.aclweb.org/anthology/P19-1488.pdf" TargetMode="External"/><Relationship Id="rId7" Type="http://schemas.openxmlformats.org/officeDocument/2006/relationships/image" Target="../media/image165.png"/><Relationship Id="rId12" Type="http://schemas.openxmlformats.org/officeDocument/2006/relationships/image" Target="../media/image71.svg"/><Relationship Id="rId2" Type="http://schemas.openxmlformats.org/officeDocument/2006/relationships/notesSlide" Target="../notesSlides/notesSlide121.xml"/><Relationship Id="rId1" Type="http://schemas.openxmlformats.org/officeDocument/2006/relationships/slideLayout" Target="../slideLayouts/slideLayout23.xml"/><Relationship Id="rId6" Type="http://schemas.openxmlformats.org/officeDocument/2006/relationships/image" Target="../media/image67.svg"/><Relationship Id="rId11" Type="http://schemas.openxmlformats.org/officeDocument/2006/relationships/image" Target="../media/image70.png"/><Relationship Id="rId5" Type="http://schemas.openxmlformats.org/officeDocument/2006/relationships/image" Target="../media/image66.png"/><Relationship Id="rId10" Type="http://schemas.openxmlformats.org/officeDocument/2006/relationships/image" Target="../media/image90.svg"/><Relationship Id="rId4" Type="http://schemas.openxmlformats.org/officeDocument/2006/relationships/hyperlink" Target="https://arxiv.org/abs/1610.02391" TargetMode="External"/><Relationship Id="rId9" Type="http://schemas.openxmlformats.org/officeDocument/2006/relationships/image" Target="../media/image89.png"/></Relationships>
</file>

<file path=ppt/slides/_rels/slide126.xml.rels><?xml version="1.0" encoding="UTF-8" standalone="yes"?>
<Relationships xmlns="http://schemas.openxmlformats.org/package/2006/relationships"><Relationship Id="rId3" Type="http://schemas.openxmlformats.org/officeDocument/2006/relationships/hyperlink" Target="https://www.aclweb.org/anthology/P19-1488.pdf" TargetMode="External"/><Relationship Id="rId2" Type="http://schemas.openxmlformats.org/officeDocument/2006/relationships/notesSlide" Target="../notesSlides/notesSlide122.xml"/><Relationship Id="rId1" Type="http://schemas.openxmlformats.org/officeDocument/2006/relationships/slideLayout" Target="../slideLayouts/slideLayout23.xml"/><Relationship Id="rId4" Type="http://schemas.openxmlformats.org/officeDocument/2006/relationships/image" Target="../media/image167.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3" Type="http://schemas.openxmlformats.org/officeDocument/2006/relationships/hyperlink" Target="https://www.aclweb.org/anthology/N19-1245/" TargetMode="External"/><Relationship Id="rId2" Type="http://schemas.openxmlformats.org/officeDocument/2006/relationships/notesSlide" Target="../notesSlides/notesSlide124.xml"/><Relationship Id="rId1" Type="http://schemas.openxmlformats.org/officeDocument/2006/relationships/slideLayout" Target="../slideLayouts/slideLayout23.xml"/><Relationship Id="rId4" Type="http://schemas.openxmlformats.org/officeDocument/2006/relationships/image" Target="../media/image168.png"/></Relationships>
</file>

<file path=ppt/slides/_rels/slide129.xml.rels><?xml version="1.0" encoding="UTF-8" standalone="yes"?>
<Relationships xmlns="http://schemas.openxmlformats.org/package/2006/relationships"><Relationship Id="rId3" Type="http://schemas.openxmlformats.org/officeDocument/2006/relationships/hyperlink" Target="https://www.aclweb.org/anthology/N19-1245/" TargetMode="External"/><Relationship Id="rId2" Type="http://schemas.openxmlformats.org/officeDocument/2006/relationships/notesSlide" Target="../notesSlides/notesSlide125.xml"/><Relationship Id="rId1" Type="http://schemas.openxmlformats.org/officeDocument/2006/relationships/slideLayout" Target="../slideLayouts/slideLayout23.xml"/><Relationship Id="rId4" Type="http://schemas.openxmlformats.org/officeDocument/2006/relationships/image" Target="../media/image169.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3.xml"/><Relationship Id="rId7" Type="http://schemas.openxmlformats.org/officeDocument/2006/relationships/diagramQuickStyle" Target="../diagrams/quickStyle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4.png"/><Relationship Id="rId4" Type="http://schemas.openxmlformats.org/officeDocument/2006/relationships/notesSlide" Target="../notesSlides/notesSlide13.xml"/><Relationship Id="rId9" Type="http://schemas.microsoft.com/office/2007/relationships/diagramDrawing" Target="../diagrams/drawing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2.xml"/><Relationship Id="rId1" Type="http://schemas.openxmlformats.org/officeDocument/2006/relationships/slideLayout" Target="../slideLayouts/slideLayout3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1.xml"/></Relationships>
</file>

<file path=ppt/slides/_rels/slide1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4.xml"/><Relationship Id="rId1" Type="http://schemas.openxmlformats.org/officeDocument/2006/relationships/slideLayout" Target="../slideLayouts/slideLayout23.xml"/><Relationship Id="rId5" Type="http://schemas.openxmlformats.org/officeDocument/2006/relationships/image" Target="../media/image173.jpeg"/><Relationship Id="rId4" Type="http://schemas.openxmlformats.org/officeDocument/2006/relationships/image" Target="../media/image172.png"/></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35.xml"/><Relationship Id="rId1" Type="http://schemas.openxmlformats.org/officeDocument/2006/relationships/slideLayout" Target="../slideLayouts/slideLayout2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36.xml"/><Relationship Id="rId1" Type="http://schemas.openxmlformats.org/officeDocument/2006/relationships/slideLayout" Target="../slideLayouts/slideLayout2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41.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37.xml"/><Relationship Id="rId1" Type="http://schemas.openxmlformats.org/officeDocument/2006/relationships/slideLayout" Target="../slideLayouts/slideLayout23.xml"/><Relationship Id="rId4" Type="http://schemas.microsoft.com/office/2007/relationships/hdphoto" Target="../media/hdphoto1.wdp"/></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39.xml"/><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2.xml"/><Relationship Id="rId1" Type="http://schemas.openxmlformats.org/officeDocument/2006/relationships/slideLayout" Target="../slideLayouts/slideLayout23.xml"/><Relationship Id="rId4" Type="http://schemas.openxmlformats.org/officeDocument/2006/relationships/hyperlink" Target="https://www.youtube.com/watch?v=9tBdqRrbvXA" TargetMode="Externa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4.png"/><Relationship Id="rId4" Type="http://schemas.openxmlformats.org/officeDocument/2006/relationships/notesSlide" Target="../notesSlides/notesSlide143.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4.png"/><Relationship Id="rId4" Type="http://schemas.openxmlformats.org/officeDocument/2006/relationships/notesSlide" Target="../notesSlides/notesSlide144.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4.png"/><Relationship Id="rId4" Type="http://schemas.openxmlformats.org/officeDocument/2006/relationships/notesSlide" Target="../notesSlides/notesSlide145.xml"/></Relationships>
</file>

<file path=ppt/slides/_rels/slide15.xml.rels><?xml version="1.0" encoding="UTF-8" standalone="yes"?>
<Relationships xmlns="http://schemas.openxmlformats.org/package/2006/relationships"><Relationship Id="rId8" Type="http://schemas.openxmlformats.org/officeDocument/2006/relationships/hyperlink" Target="https://www.ftc.gov/news-events/blogs/business-blog/2020/04/using-artificial-intelligence-algorithms" TargetMode="External"/><Relationship Id="rId3" Type="http://schemas.openxmlformats.org/officeDocument/2006/relationships/slideLayout" Target="../slideLayouts/slideLayout31.xml"/><Relationship Id="rId7" Type="http://schemas.openxmlformats.org/officeDocument/2006/relationships/image" Target="../media/image26.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5.xml"/><Relationship Id="rId9" Type="http://schemas.openxmlformats.org/officeDocument/2006/relationships/image" Target="../media/image4.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4.png"/><Relationship Id="rId4" Type="http://schemas.openxmlformats.org/officeDocument/2006/relationships/notesSlide" Target="../notesSlides/notesSlide146.xml"/></Relationships>
</file>

<file path=ppt/slides/_rels/slide151.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47.xml"/><Relationship Id="rId1" Type="http://schemas.openxmlformats.org/officeDocument/2006/relationships/slideLayout" Target="../slideLayouts/slideLayout23.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microsoft.com/office/2007/relationships/hdphoto" Target="../media/hdphoto2.wdp"/></Relationships>
</file>

<file path=ppt/slides/_rels/slide15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48.xml"/><Relationship Id="rId1" Type="http://schemas.openxmlformats.org/officeDocument/2006/relationships/slideLayout" Target="../slideLayouts/slideLayout2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microsoft.com/office/2007/relationships/hdphoto" Target="../media/hdphoto2.wdp"/></Relationships>
</file>

<file path=ppt/slides/_rels/slide15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49.xml"/><Relationship Id="rId1" Type="http://schemas.openxmlformats.org/officeDocument/2006/relationships/slideLayout" Target="../slideLayouts/slideLayout23.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microsoft.com/office/2007/relationships/hdphoto" Target="../media/hdphoto2.wdp"/></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1.xml"/></Relationships>
</file>

<file path=ppt/slides/_rels/slide15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53.xml"/><Relationship Id="rId1" Type="http://schemas.openxmlformats.org/officeDocument/2006/relationships/slideLayout" Target="../slideLayouts/slideLayout41.xml"/></Relationships>
</file>

<file path=ppt/slides/_rels/slide158.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54.xml"/><Relationship Id="rId1" Type="http://schemas.openxmlformats.org/officeDocument/2006/relationships/slideLayout" Target="../slideLayouts/slideLayout41.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microsoft.com/office/2007/relationships/hdphoto" Target="../media/hdphoto2.wdp"/></Relationships>
</file>

<file path=ppt/slides/_rels/slide159.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55.xml"/><Relationship Id="rId1" Type="http://schemas.openxmlformats.org/officeDocument/2006/relationships/slideLayout" Target="../slideLayouts/slideLayout41.xml"/><Relationship Id="rId4" Type="http://schemas.openxmlformats.org/officeDocument/2006/relationships/image" Target="../media/image180.jpe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3.xml"/><Relationship Id="rId7" Type="http://schemas.openxmlformats.org/officeDocument/2006/relationships/diagramQuickStyle" Target="../diagrams/quickStyle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7.xml"/><Relationship Id="rId11" Type="http://schemas.openxmlformats.org/officeDocument/2006/relationships/image" Target="../media/image4.png"/><Relationship Id="rId5" Type="http://schemas.openxmlformats.org/officeDocument/2006/relationships/diagramData" Target="../diagrams/data7.xml"/><Relationship Id="rId10" Type="http://schemas.openxmlformats.org/officeDocument/2006/relationships/image" Target="../media/image27.png"/><Relationship Id="rId4" Type="http://schemas.openxmlformats.org/officeDocument/2006/relationships/notesSlide" Target="../notesSlides/notesSlide16.xml"/><Relationship Id="rId9" Type="http://schemas.microsoft.com/office/2007/relationships/diagramDrawing" Target="../diagrams/drawing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1.xml"/></Relationships>
</file>

<file path=ppt/slides/_rels/slide162.xml.rels><?xml version="1.0" encoding="UTF-8" standalone="yes"?>
<Relationships xmlns="http://schemas.openxmlformats.org/package/2006/relationships"><Relationship Id="rId3" Type="http://schemas.openxmlformats.org/officeDocument/2006/relationships/hyperlink" Target="https://researcher.watson.ibm.com/researcher/view_group.php?id=9820" TargetMode="External"/><Relationship Id="rId2" Type="http://schemas.openxmlformats.org/officeDocument/2006/relationships/notesSlide" Target="../notesSlides/notesSlide158.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3.xml"/><Relationship Id="rId7" Type="http://schemas.openxmlformats.org/officeDocument/2006/relationships/diagramQuickStyle" Target="../diagrams/quickStyle8.xml"/><Relationship Id="rId12"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8.xml"/><Relationship Id="rId11" Type="http://schemas.openxmlformats.org/officeDocument/2006/relationships/image" Target="../media/image28.png"/><Relationship Id="rId5" Type="http://schemas.openxmlformats.org/officeDocument/2006/relationships/diagramData" Target="../diagrams/data8.xml"/><Relationship Id="rId10" Type="http://schemas.openxmlformats.org/officeDocument/2006/relationships/hyperlink" Target="https://datanutrition.org/" TargetMode="External"/><Relationship Id="rId4" Type="http://schemas.openxmlformats.org/officeDocument/2006/relationships/notesSlide" Target="../notesSlides/notesSlide17.xml"/><Relationship Id="rId9" Type="http://schemas.microsoft.com/office/2007/relationships/diagramDrawing" Target="../diagrams/drawing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0.xml"/><Relationship Id="rId13" Type="http://schemas.openxmlformats.org/officeDocument/2006/relationships/image" Target="../media/image30.png"/><Relationship Id="rId3" Type="http://schemas.openxmlformats.org/officeDocument/2006/relationships/slideLayout" Target="../slideLayouts/slideLayout23.xml"/><Relationship Id="rId7" Type="http://schemas.openxmlformats.org/officeDocument/2006/relationships/diagramQuickStyle" Target="../diagrams/quickStyle10.xml"/><Relationship Id="rId12" Type="http://schemas.openxmlformats.org/officeDocument/2006/relationships/image" Target="../media/image2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10.xml"/><Relationship Id="rId11" Type="http://schemas.openxmlformats.org/officeDocument/2006/relationships/hyperlink" Target="https://www.mckinsey.com/business-functions/risk/our-insights/the-evolution-of-model-risk-management" TargetMode="External"/><Relationship Id="rId5" Type="http://schemas.openxmlformats.org/officeDocument/2006/relationships/diagramData" Target="../diagrams/data10.xml"/><Relationship Id="rId15" Type="http://schemas.openxmlformats.org/officeDocument/2006/relationships/image" Target="../media/image4.png"/><Relationship Id="rId10" Type="http://schemas.openxmlformats.org/officeDocument/2006/relationships/hyperlink" Target="https://dealbook.nytimes.com/2012/08/02/knight-capital-says-trading-mishap-cost-it-440-million/" TargetMode="External"/><Relationship Id="rId4" Type="http://schemas.openxmlformats.org/officeDocument/2006/relationships/notesSlide" Target="../notesSlides/notesSlide18.xml"/><Relationship Id="rId9" Type="http://schemas.microsoft.com/office/2007/relationships/diagramDrawing" Target="../diagrams/drawing10.xml"/><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hyperlink" Target="https://www.reuters.com/article/us-amazon-com-jobs-automation-insight/amazon-scraps-secret-ai-recruiting-tool-that-showed-bias-against-women-idUSKCN1MK08G" TargetMode="External"/><Relationship Id="rId3" Type="http://schemas.openxmlformats.org/officeDocument/2006/relationships/slideLayout" Target="../slideLayouts/slideLayout23.xml"/><Relationship Id="rId7" Type="http://schemas.openxmlformats.org/officeDocument/2006/relationships/diagramQuickStyle" Target="../diagrams/quickStyle11.xml"/><Relationship Id="rId12" Type="http://schemas.openxmlformats.org/officeDocument/2006/relationships/image" Target="../media/image3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Layout" Target="../diagrams/layout11.xml"/><Relationship Id="rId11" Type="http://schemas.openxmlformats.org/officeDocument/2006/relationships/image" Target="../media/image33.png"/><Relationship Id="rId5" Type="http://schemas.openxmlformats.org/officeDocument/2006/relationships/diagramData" Target="../diagrams/data11.xml"/><Relationship Id="rId10" Type="http://schemas.openxmlformats.org/officeDocument/2006/relationships/image" Target="../media/image32.png"/><Relationship Id="rId4" Type="http://schemas.openxmlformats.org/officeDocument/2006/relationships/notesSlide" Target="../notesSlides/notesSlide19.xml"/><Relationship Id="rId9" Type="http://schemas.microsoft.com/office/2007/relationships/diagramDrawing" Target="../diagrams/drawing11.xml"/><Relationship Id="rId1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2.xml"/><Relationship Id="rId13" Type="http://schemas.openxmlformats.org/officeDocument/2006/relationships/hyperlink" Target="https://www.theguardian.com/business/2013/sep/19/jp-morgan-920m-fine-london-whale" TargetMode="External"/><Relationship Id="rId18" Type="http://schemas.openxmlformats.org/officeDocument/2006/relationships/image" Target="../media/image4.png"/><Relationship Id="rId3" Type="http://schemas.openxmlformats.org/officeDocument/2006/relationships/slideLayout" Target="../slideLayouts/slideLayout23.xml"/><Relationship Id="rId7" Type="http://schemas.openxmlformats.org/officeDocument/2006/relationships/diagramQuickStyle" Target="../diagrams/quickStyle12.xml"/><Relationship Id="rId12" Type="http://schemas.openxmlformats.org/officeDocument/2006/relationships/image" Target="../media/image37.jpeg"/><Relationship Id="rId17" Type="http://schemas.openxmlformats.org/officeDocument/2006/relationships/image" Target="../media/image39.png"/><Relationship Id="rId2" Type="http://schemas.openxmlformats.org/officeDocument/2006/relationships/audio" Target="../media/media18.m4a"/><Relationship Id="rId16" Type="http://schemas.openxmlformats.org/officeDocument/2006/relationships/image" Target="../media/image38.png"/><Relationship Id="rId1" Type="http://schemas.microsoft.com/office/2007/relationships/media" Target="../media/media18.m4a"/><Relationship Id="rId6" Type="http://schemas.openxmlformats.org/officeDocument/2006/relationships/diagramLayout" Target="../diagrams/layout12.xml"/><Relationship Id="rId11" Type="http://schemas.openxmlformats.org/officeDocument/2006/relationships/image" Target="../media/image36.png"/><Relationship Id="rId5" Type="http://schemas.openxmlformats.org/officeDocument/2006/relationships/diagramData" Target="../diagrams/data12.xml"/><Relationship Id="rId15" Type="http://schemas.openxmlformats.org/officeDocument/2006/relationships/hyperlink" Target="https://www.reuters.com/article/us-jpmorgan-iksil/london-whale-took-big-bets-below-the-surface-idUSBRE84A12620120511" TargetMode="External"/><Relationship Id="rId10" Type="http://schemas.openxmlformats.org/officeDocument/2006/relationships/image" Target="../media/image35.png"/><Relationship Id="rId4" Type="http://schemas.openxmlformats.org/officeDocument/2006/relationships/notesSlide" Target="../notesSlides/notesSlide20.xml"/><Relationship Id="rId9" Type="http://schemas.microsoft.com/office/2007/relationships/diagramDrawing" Target="../diagrams/drawing12.xml"/><Relationship Id="rId14" Type="http://schemas.openxmlformats.org/officeDocument/2006/relationships/hyperlink" Target="https://financetrainingcourse.com/education/2014/04/london-whale-casestudy-timeline/" TargetMode="Externa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slideLayout" Target="../slideLayouts/slideLayout23.xml"/><Relationship Id="rId7" Type="http://schemas.openxmlformats.org/officeDocument/2006/relationships/diagramQuickStyle" Target="../diagrams/quickStyle13.xml"/><Relationship Id="rId12"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Layout" Target="../diagrams/layout13.xml"/><Relationship Id="rId11" Type="http://schemas.openxmlformats.org/officeDocument/2006/relationships/image" Target="../media/image40.png"/><Relationship Id="rId5" Type="http://schemas.openxmlformats.org/officeDocument/2006/relationships/diagramData" Target="../diagrams/data13.xml"/><Relationship Id="rId10" Type="http://schemas.openxmlformats.org/officeDocument/2006/relationships/hyperlink" Target="https://www.digitaltrends.com/cars/tesla-autopilot-in-hot-seat-again-driver-misuse/" TargetMode="External"/><Relationship Id="rId4" Type="http://schemas.openxmlformats.org/officeDocument/2006/relationships/notesSlide" Target="../notesSlides/notesSlide21.xml"/><Relationship Id="rId9" Type="http://schemas.microsoft.com/office/2007/relationships/diagramDrawing" Target="../diagrams/drawing13.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image" Target="../media/image43.png"/><Relationship Id="rId3" Type="http://schemas.openxmlformats.org/officeDocument/2006/relationships/slideLayout" Target="../slideLayouts/slideLayout23.xml"/><Relationship Id="rId7" Type="http://schemas.openxmlformats.org/officeDocument/2006/relationships/diagramQuickStyle" Target="../diagrams/quickStyle14.xml"/><Relationship Id="rId12" Type="http://schemas.openxmlformats.org/officeDocument/2006/relationships/image" Target="../media/image4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Layout" Target="../diagrams/layout14.xml"/><Relationship Id="rId11" Type="http://schemas.openxmlformats.org/officeDocument/2006/relationships/image" Target="../media/image41.png"/><Relationship Id="rId5" Type="http://schemas.openxmlformats.org/officeDocument/2006/relationships/diagramData" Target="../diagrams/data14.xml"/><Relationship Id="rId15" Type="http://schemas.openxmlformats.org/officeDocument/2006/relationships/image" Target="../media/image4.png"/><Relationship Id="rId10" Type="http://schemas.openxmlformats.org/officeDocument/2006/relationships/hyperlink" Target="https://algoritmeregister.amsterdam.nl/en/ai-register/" TargetMode="External"/><Relationship Id="rId4" Type="http://schemas.openxmlformats.org/officeDocument/2006/relationships/notesSlide" Target="../notesSlides/notesSlide22.xml"/><Relationship Id="rId9" Type="http://schemas.microsoft.com/office/2007/relationships/diagramDrawing" Target="../diagrams/drawing14.xml"/><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5.xml"/><Relationship Id="rId13" Type="http://schemas.openxmlformats.org/officeDocument/2006/relationships/image" Target="../media/image4.png"/><Relationship Id="rId3" Type="http://schemas.openxmlformats.org/officeDocument/2006/relationships/slideLayout" Target="../slideLayouts/slideLayout23.xml"/><Relationship Id="rId7" Type="http://schemas.openxmlformats.org/officeDocument/2006/relationships/diagramQuickStyle" Target="../diagrams/quickStyle15.xml"/><Relationship Id="rId12" Type="http://schemas.openxmlformats.org/officeDocument/2006/relationships/image" Target="../media/image4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Layout" Target="../diagrams/layout15.xml"/><Relationship Id="rId11" Type="http://schemas.openxmlformats.org/officeDocument/2006/relationships/hyperlink" Target="https://algoritmeregister.amsterdam.nl/en/ai-register/" TargetMode="External"/><Relationship Id="rId5" Type="http://schemas.openxmlformats.org/officeDocument/2006/relationships/diagramData" Target="../diagrams/data15.xml"/><Relationship Id="rId10" Type="http://schemas.openxmlformats.org/officeDocument/2006/relationships/image" Target="../media/image45.png"/><Relationship Id="rId4" Type="http://schemas.openxmlformats.org/officeDocument/2006/relationships/notesSlide" Target="../notesSlides/notesSlide23.xml"/><Relationship Id="rId9" Type="http://schemas.microsoft.com/office/2007/relationships/diagramDrawing" Target="../diagrams/drawing15.xml"/></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48.png"/><Relationship Id="rId4" Type="http://schemas.openxmlformats.org/officeDocument/2006/relationships/diagramLayout" Target="../diagrams/layout16.xml"/><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slideLayout" Target="../slideLayouts/slideLayout23.xml"/><Relationship Id="rId7" Type="http://schemas.openxmlformats.org/officeDocument/2006/relationships/diagramQuickStyle" Target="../diagrams/quickStyle17.xml"/><Relationship Id="rId12" Type="http://schemas.openxmlformats.org/officeDocument/2006/relationships/image" Target="../media/image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diagramLayout" Target="../diagrams/layout17.xml"/><Relationship Id="rId11" Type="http://schemas.openxmlformats.org/officeDocument/2006/relationships/image" Target="../media/image49.png"/><Relationship Id="rId5" Type="http://schemas.openxmlformats.org/officeDocument/2006/relationships/diagramData" Target="../diagrams/data17.xml"/><Relationship Id="rId10" Type="http://schemas.openxmlformats.org/officeDocument/2006/relationships/hyperlink" Target="https://www.huffpost.com/entry/microsoft-tay-racist-tweets_n_56f3e678e4b04c4c37615502" TargetMode="External"/><Relationship Id="rId4" Type="http://schemas.openxmlformats.org/officeDocument/2006/relationships/notesSlide" Target="../notesSlides/notesSlide25.xml"/><Relationship Id="rId9" Type="http://schemas.microsoft.com/office/2007/relationships/diagramDrawing" Target="../diagrams/drawing17.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8.xml"/><Relationship Id="rId13" Type="http://schemas.openxmlformats.org/officeDocument/2006/relationships/image" Target="../media/image4.png"/><Relationship Id="rId3" Type="http://schemas.openxmlformats.org/officeDocument/2006/relationships/slideLayout" Target="../slideLayouts/slideLayout23.xml"/><Relationship Id="rId7" Type="http://schemas.openxmlformats.org/officeDocument/2006/relationships/diagramQuickStyle" Target="../diagrams/quickStyle18.xml"/><Relationship Id="rId12" Type="http://schemas.openxmlformats.org/officeDocument/2006/relationships/image" Target="../media/image5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Layout" Target="../diagrams/layout18.xml"/><Relationship Id="rId11" Type="http://schemas.openxmlformats.org/officeDocument/2006/relationships/image" Target="../media/image50.png"/><Relationship Id="rId5" Type="http://schemas.openxmlformats.org/officeDocument/2006/relationships/diagramData" Target="../diagrams/data18.xml"/><Relationship Id="rId10" Type="http://schemas.openxmlformats.org/officeDocument/2006/relationships/hyperlink" Target="https://www.technologyreview.com/2020/10/08/1009845/a-gpt-3-bot-posted-comments-on-reddit-for-a-week-and-no-one-noticed/" TargetMode="External"/><Relationship Id="rId4" Type="http://schemas.openxmlformats.org/officeDocument/2006/relationships/notesSlide" Target="../notesSlides/notesSlide26.xml"/><Relationship Id="rId9" Type="http://schemas.microsoft.com/office/2007/relationships/diagramDrawing" Target="../diagrams/drawing1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png"/><Relationship Id="rId5" Type="http://schemas.openxmlformats.org/officeDocument/2006/relationships/image" Target="../media/image52.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png"/><Relationship Id="rId5" Type="http://schemas.openxmlformats.org/officeDocument/2006/relationships/image" Target="../media/image53.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23.xml"/><Relationship Id="rId7" Type="http://schemas.openxmlformats.org/officeDocument/2006/relationships/image" Target="../media/image55.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32.xml"/><Relationship Id="rId9"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23.xml"/><Relationship Id="rId7" Type="http://schemas.openxmlformats.org/officeDocument/2006/relationships/image" Target="../media/image55.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33.xml"/><Relationship Id="rId9"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slideLayout" Target="../slideLayouts/slideLayout23.xml"/><Relationship Id="rId7" Type="http://schemas.openxmlformats.org/officeDocument/2006/relationships/diagramQuickStyle" Target="../diagrams/quickStyle19.xml"/><Relationship Id="rId12" Type="http://schemas.openxmlformats.org/officeDocument/2006/relationships/image" Target="../media/image4.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diagramLayout" Target="../diagrams/layout19.xml"/><Relationship Id="rId11" Type="http://schemas.openxmlformats.org/officeDocument/2006/relationships/image" Target="../media/image58.svg"/><Relationship Id="rId5" Type="http://schemas.openxmlformats.org/officeDocument/2006/relationships/diagramData" Target="../diagrams/data19.xml"/><Relationship Id="rId10" Type="http://schemas.openxmlformats.org/officeDocument/2006/relationships/image" Target="../media/image57.png"/><Relationship Id="rId4" Type="http://schemas.openxmlformats.org/officeDocument/2006/relationships/notesSlide" Target="../notesSlides/notesSlide34.xml"/><Relationship Id="rId9" Type="http://schemas.microsoft.com/office/2007/relationships/diagramDrawing" Target="../diagrams/drawing19.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slideLayout" Target="../slideLayouts/slideLayout23.xml"/><Relationship Id="rId7" Type="http://schemas.openxmlformats.org/officeDocument/2006/relationships/diagramQuickStyle" Target="../diagrams/quickStyle20.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image" Target="../media/image4.png"/><Relationship Id="rId4" Type="http://schemas.openxmlformats.org/officeDocument/2006/relationships/notesSlide" Target="../notesSlides/notesSlide35.xml"/><Relationship Id="rId9" Type="http://schemas.microsoft.com/office/2007/relationships/diagramDrawing" Target="../diagrams/drawing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becominghuman.ai/alternative-nlp-method-9f94165802ed"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hyperlink" Target="https://reader.elsevier.com/reader/sd/pii/S1566253519308103?token=7C9EDE747400B8739B8045617E1ADFA509DFB2857A534C2D8C1ED999B782E00D59DB074ABC4962E3BC84A475F6C9D157" TargetMode="External"/><Relationship Id="rId5" Type="http://schemas.openxmlformats.org/officeDocument/2006/relationships/image" Target="../media/image61.png"/><Relationship Id="rId4" Type="http://schemas.openxmlformats.org/officeDocument/2006/relationships/hyperlink" Target="https://arxiv.org/pdf/1909.03012.pdf"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pdf/1802.01933.pdf" TargetMode="External"/><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62.tiff"/></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hyperlink" Target="https://medium.com/@fenjiro/data-mining-for-banking-loan-approval-use-case-e7c2bc3ece3"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69.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3.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notesSlide" Target="../notesSlides/notesSlide5.xm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70.png"/><Relationship Id="rId7"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67.svg"/><Relationship Id="rId4" Type="http://schemas.openxmlformats.org/officeDocument/2006/relationships/image" Target="../media/image71.svg"/><Relationship Id="rId9" Type="http://schemas.openxmlformats.org/officeDocument/2006/relationships/image" Target="../media/image66.png"/></Relationships>
</file>

<file path=ppt/slides/_rels/slide52.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64.png"/><Relationship Id="rId12" Type="http://schemas.openxmlformats.org/officeDocument/2006/relationships/image" Target="../media/image75.svg"/><Relationship Id="rId2" Type="http://schemas.openxmlformats.org/officeDocument/2006/relationships/notesSlide" Target="../notesSlides/notesSlide51.xml"/><Relationship Id="rId1" Type="http://schemas.openxmlformats.org/officeDocument/2006/relationships/slideLayout" Target="../slideLayouts/slideLayout23.xml"/><Relationship Id="rId6" Type="http://schemas.openxmlformats.org/officeDocument/2006/relationships/image" Target="../media/image73.svg"/><Relationship Id="rId11" Type="http://schemas.openxmlformats.org/officeDocument/2006/relationships/image" Target="../media/image74.png"/><Relationship Id="rId5" Type="http://schemas.openxmlformats.org/officeDocument/2006/relationships/image" Target="../media/image72.png"/><Relationship Id="rId10" Type="http://schemas.openxmlformats.org/officeDocument/2006/relationships/image" Target="../media/image67.svg"/><Relationship Id="rId4" Type="http://schemas.openxmlformats.org/officeDocument/2006/relationships/image" Target="../media/image71.svg"/><Relationship Id="rId9" Type="http://schemas.openxmlformats.org/officeDocument/2006/relationships/image" Target="../media/image66.png"/><Relationship Id="rId14" Type="http://schemas.openxmlformats.org/officeDocument/2006/relationships/image" Target="../media/image77.jpeg"/></Relationships>
</file>

<file path=ppt/slides/_rels/slide53.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64.png"/><Relationship Id="rId12" Type="http://schemas.openxmlformats.org/officeDocument/2006/relationships/image" Target="../media/image75.svg"/><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73.svg"/><Relationship Id="rId11" Type="http://schemas.openxmlformats.org/officeDocument/2006/relationships/image" Target="../media/image74.png"/><Relationship Id="rId5" Type="http://schemas.openxmlformats.org/officeDocument/2006/relationships/image" Target="../media/image72.png"/><Relationship Id="rId10" Type="http://schemas.openxmlformats.org/officeDocument/2006/relationships/image" Target="../media/image67.svg"/><Relationship Id="rId4" Type="http://schemas.openxmlformats.org/officeDocument/2006/relationships/image" Target="../media/image71.svg"/><Relationship Id="rId9" Type="http://schemas.openxmlformats.org/officeDocument/2006/relationships/image" Target="../media/image66.png"/><Relationship Id="rId14" Type="http://schemas.openxmlformats.org/officeDocument/2006/relationships/image" Target="../media/image77.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8" Type="http://schemas.openxmlformats.org/officeDocument/2006/relationships/hyperlink" Target="https://www.aclweb.org/anthology/N16-1082.pdf" TargetMode="External"/><Relationship Id="rId3" Type="http://schemas.openxmlformats.org/officeDocument/2006/relationships/hyperlink" Target="https://www.aclweb.org/anthology/P15-1055.pdf" TargetMode="External"/><Relationship Id="rId7" Type="http://schemas.openxmlformats.org/officeDocument/2006/relationships/hyperlink" Target="https://arxiv.org/pdf/1409.0473.pdf" TargetMode="External"/><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hyperlink" Target="https://www.aclweb.org/anthology/P17-1088.pdf" TargetMode="External"/><Relationship Id="rId11" Type="http://schemas.openxmlformats.org/officeDocument/2006/relationships/hyperlink" Target="https://www.aclweb.org/anthology/D18-1537.pdf" TargetMode="External"/><Relationship Id="rId5" Type="http://schemas.openxmlformats.org/officeDocument/2006/relationships/hyperlink" Target="https://www.aclweb.org/anthology/N18-1100.pdf" TargetMode="External"/><Relationship Id="rId10" Type="http://schemas.openxmlformats.org/officeDocument/2006/relationships/image" Target="../media/image79.svg"/><Relationship Id="rId4" Type="http://schemas.openxmlformats.org/officeDocument/2006/relationships/hyperlink" Target="https://www.aclweb.org/anthology/D18-1365.pdf" TargetMode="External"/><Relationship Id="rId9"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pdf/1409.0473.pdf" TargetMode="External"/><Relationship Id="rId2" Type="http://schemas.openxmlformats.org/officeDocument/2006/relationships/notesSlide" Target="../notesSlides/notesSlide55.xml"/><Relationship Id="rId1" Type="http://schemas.openxmlformats.org/officeDocument/2006/relationships/slideLayout" Target="../slideLayouts/slideLayout23.xml"/><Relationship Id="rId5" Type="http://schemas.openxmlformats.org/officeDocument/2006/relationships/image" Target="../media/image80.png"/><Relationship Id="rId4" Type="http://schemas.openxmlformats.org/officeDocument/2006/relationships/hyperlink" Target="https://smerity.com/articles/2016/google_nmt_arch.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3.xml"/><Relationship Id="rId6" Type="http://schemas.openxmlformats.org/officeDocument/2006/relationships/image" Target="../media/image62.tiff"/><Relationship Id="rId5" Type="http://schemas.openxmlformats.org/officeDocument/2006/relationships/hyperlink" Target="https://www.aclweb.org/anthology/N18-1100.pdf" TargetMode="External"/><Relationship Id="rId4" Type="http://schemas.openxmlformats.org/officeDocument/2006/relationships/hyperlink" Target="https://smerity.com/articles/2016/google_nmt_arch.html"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aclweb.org/anthology/N19-1101.pdf" TargetMode="External"/><Relationship Id="rId2" Type="http://schemas.openxmlformats.org/officeDocument/2006/relationships/notesSlide" Target="../notesSlides/notesSlide57.xml"/><Relationship Id="rId1" Type="http://schemas.openxmlformats.org/officeDocument/2006/relationships/slideLayout" Target="../slideLayouts/slideLayout23.xml"/><Relationship Id="rId6" Type="http://schemas.openxmlformats.org/officeDocument/2006/relationships/image" Target="../media/image82.png"/><Relationship Id="rId5" Type="http://schemas.openxmlformats.org/officeDocument/2006/relationships/image" Target="../media/image93.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hyperlink" Target="https://www.kdd.org/kdd2016/papers/files/rfp0573-ribeiroA.pdf" TargetMode="External"/><Relationship Id="rId3" Type="http://schemas.openxmlformats.org/officeDocument/2006/relationships/image" Target="../media/image64.pn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hyperlink" Target="http://people.virginia.edu/~jl6qk/paper/KDD18_Network_Embedding_Interpretation.pdf" TargetMode="External"/><Relationship Id="rId2" Type="http://schemas.openxmlformats.org/officeDocument/2006/relationships/notesSlide" Target="../notesSlides/notesSlide58.xml"/><Relationship Id="rId16" Type="http://schemas.openxmlformats.org/officeDocument/2006/relationships/image" Target="../media/image67.svg"/><Relationship Id="rId20" Type="http://schemas.openxmlformats.org/officeDocument/2006/relationships/hyperlink" Target="https://www.aclweb.org/anthology/P19-1488.pdf" TargetMode="External"/><Relationship Id="rId1" Type="http://schemas.openxmlformats.org/officeDocument/2006/relationships/slideLayout" Target="../slideLayouts/slideLayout23.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66.png"/><Relationship Id="rId10" Type="http://schemas.openxmlformats.org/officeDocument/2006/relationships/image" Target="../media/image88.svg"/><Relationship Id="rId19" Type="http://schemas.openxmlformats.org/officeDocument/2006/relationships/hyperlink" Target="https://www.aclweb.org/anthology/D17-1042.pdf" TargetMode="External"/><Relationship Id="rId4" Type="http://schemas.openxmlformats.org/officeDocument/2006/relationships/image" Target="../media/image65.svg"/><Relationship Id="rId9" Type="http://schemas.openxmlformats.org/officeDocument/2006/relationships/image" Target="../media/image87.png"/><Relationship Id="rId14" Type="http://schemas.openxmlformats.org/officeDocument/2006/relationships/image" Target="../media/image92.sv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3.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60.xml.rels><?xml version="1.0" encoding="UTF-8" standalone="yes"?>
<Relationships xmlns="http://schemas.openxmlformats.org/package/2006/relationships"><Relationship Id="rId3" Type="http://schemas.openxmlformats.org/officeDocument/2006/relationships/hyperlink" Target="https://www.kdd.org/kdd2016/papers/files/rfp0573-ribeiroA.pdf" TargetMode="External"/><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340.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hyperlink" Target="https://www.kdd.org/kdd2016/papers/files/rfp0573-ribeiroA.pdf" TargetMode="External"/><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96.pn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people.virginia.edu/~jl6qk/paper/KDD18_Network_Embedding_Interpretation.pdf" TargetMode="External"/><Relationship Id="rId7" Type="http://schemas.openxmlformats.org/officeDocument/2006/relationships/image" Target="../media/image100.svg"/><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63.xml.rels><?xml version="1.0" encoding="UTF-8" standalone="yes"?>
<Relationships xmlns="http://schemas.openxmlformats.org/package/2006/relationships"><Relationship Id="rId3" Type="http://schemas.openxmlformats.org/officeDocument/2006/relationships/hyperlink" Target="http://people.virginia.edu/~jl6qk/paper/KDD18_Network_Embedding_Interpretation.pdf" TargetMode="External"/><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103.png"/><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hyperlink" Target="https://www.aclweb.org/anthology/D19-1415.pdf" TargetMode="External"/><Relationship Id="rId2" Type="http://schemas.openxmlformats.org/officeDocument/2006/relationships/notesSlide" Target="../notesSlides/notesSlide63.xml"/><Relationship Id="rId1" Type="http://schemas.openxmlformats.org/officeDocument/2006/relationships/slideLayout" Target="../slideLayouts/slideLayout23.xml"/><Relationship Id="rId4" Type="http://schemas.openxmlformats.org/officeDocument/2006/relationships/hyperlink" Target="https://www.aclweb.org/anthology/D17-2011.pdf"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aclweb.org/anthology/D19-1415.pdf" TargetMode="External"/><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hyperlink" Target="https://www.aclweb.org/anthology/D19-1415.pdf" TargetMode="External"/><Relationship Id="rId2" Type="http://schemas.openxmlformats.org/officeDocument/2006/relationships/notesSlide" Target="../notesSlides/notesSlide65.xml"/><Relationship Id="rId1" Type="http://schemas.openxmlformats.org/officeDocument/2006/relationships/slideLayout" Target="../slideLayouts/slideLayout23.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hyperlink" Target="https://www.aclweb.org/anthology/D19-1415.pdf" TargetMode="External"/><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hyperlink" Target="https://www.aclweb.org/anthology/D17-2011.pdf" TargetMode="External"/><Relationship Id="rId2" Type="http://schemas.openxmlformats.org/officeDocument/2006/relationships/notesSlide" Target="../notesSlides/notesSlide67.xml"/><Relationship Id="rId1" Type="http://schemas.openxmlformats.org/officeDocument/2006/relationships/slideLayout" Target="../slideLayouts/slideLayout23.xml"/><Relationship Id="rId5" Type="http://schemas.openxmlformats.org/officeDocument/2006/relationships/hyperlink" Target="https://www.aclweb.org/anthology/N19-1245.pdf" TargetMode="External"/><Relationship Id="rId4" Type="http://schemas.openxmlformats.org/officeDocument/2006/relationships/hyperlink" Target="https://www.aclweb.org/anthology/C18-1171.pdf"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68.xml"/><Relationship Id="rId1" Type="http://schemas.openxmlformats.org/officeDocument/2006/relationships/slideLayout" Target="../slideLayouts/slideLayout23.xml"/><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2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hyperlink" Target="https://www.aclweb.org/anthology/N19-1245/" TargetMode="External"/><Relationship Id="rId3" Type="http://schemas.openxmlformats.org/officeDocument/2006/relationships/hyperlink" Target="https://www.aclweb.org/anthology/P19-1261.pdf" TargetMode="External"/><Relationship Id="rId7" Type="http://schemas.openxmlformats.org/officeDocument/2006/relationships/hyperlink" Target="https://www.aclweb.org/anthology/N19-1245.pdf" TargetMode="External"/><Relationship Id="rId2" Type="http://schemas.openxmlformats.org/officeDocument/2006/relationships/notesSlide" Target="../notesSlides/notesSlide70.xml"/><Relationship Id="rId1" Type="http://schemas.openxmlformats.org/officeDocument/2006/relationships/slideLayout" Target="../slideLayouts/slideLayout23.xml"/><Relationship Id="rId6" Type="http://schemas.openxmlformats.org/officeDocument/2006/relationships/hyperlink" Target="https://dl.acm.org/doi/abs/10.1145/3132847.3132949?casa_token=SkracgPwxokAAAAA:_7DW3UwYSU8DcZpAK8yHKwzibM8k6JEhEpe4e73r4fifckgjULwF7wul9pvc-_wUWlopQpWJo9bcxow" TargetMode="External"/><Relationship Id="rId5" Type="http://schemas.openxmlformats.org/officeDocument/2006/relationships/hyperlink" Target="https://www.aclweb.org/anthology/N19-1337.pdf" TargetMode="External"/><Relationship Id="rId4" Type="http://schemas.openxmlformats.org/officeDocument/2006/relationships/hyperlink" Target="https://ieeexplore.ieee.org/abstract/document/8731597/?casa_token=pUTAewduKtMAAAAA:3r1TazeY3HtWS2vZ2mZsf2Q2iBxdqKfUnszds_J6ySF30N6OW7Iil1nhsthpSlrQyxTDZPtVr__hk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23.xml"/><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6.xml"/><Relationship Id="rId1" Type="http://schemas.openxmlformats.org/officeDocument/2006/relationships/slideLayout" Target="../slideLayouts/slideLayout23.xml"/><Relationship Id="rId4" Type="http://schemas.openxmlformats.org/officeDocument/2006/relationships/image" Target="../media/image5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s://nlp.stanford.edu/pubs/jiwei2016Visualization.pdf" TargetMode="External"/><Relationship Id="rId7"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2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hyperlink" Target="https://www.aclweb.org/anthology/D16-1216.pdf" TargetMode="Externa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Data" Target="../diagrams/data3.xml"/><Relationship Id="rId18" Type="http://schemas.openxmlformats.org/officeDocument/2006/relationships/image" Target="../media/image4.png"/><Relationship Id="rId3" Type="http://schemas.openxmlformats.org/officeDocument/2006/relationships/slideLayout" Target="../slideLayouts/slideLayout23.xml"/><Relationship Id="rId7" Type="http://schemas.openxmlformats.org/officeDocument/2006/relationships/diagramQuickStyle" Target="../diagrams/quickStyle2.xml"/><Relationship Id="rId12" Type="http://schemas.openxmlformats.org/officeDocument/2006/relationships/image" Target="../media/image13.png"/><Relationship Id="rId17" Type="http://schemas.microsoft.com/office/2007/relationships/diagramDrawing" Target="../diagrams/drawing3.xml"/><Relationship Id="rId2" Type="http://schemas.openxmlformats.org/officeDocument/2006/relationships/audio" Target="../media/media6.m4a"/><Relationship Id="rId16" Type="http://schemas.openxmlformats.org/officeDocument/2006/relationships/diagramColors" Target="../diagrams/colors3.xml"/><Relationship Id="rId1" Type="http://schemas.microsoft.com/office/2007/relationships/media" Target="../media/media6.m4a"/><Relationship Id="rId6" Type="http://schemas.openxmlformats.org/officeDocument/2006/relationships/diagramLayout" Target="../diagrams/layout2.xml"/><Relationship Id="rId11" Type="http://schemas.openxmlformats.org/officeDocument/2006/relationships/image" Target="../media/image12.svg"/><Relationship Id="rId5" Type="http://schemas.openxmlformats.org/officeDocument/2006/relationships/diagramData" Target="../diagrams/data2.xml"/><Relationship Id="rId15" Type="http://schemas.openxmlformats.org/officeDocument/2006/relationships/diagramQuickStyle" Target="../diagrams/quickStyle3.xml"/><Relationship Id="rId10" Type="http://schemas.openxmlformats.org/officeDocument/2006/relationships/image" Target="../media/image11.png"/><Relationship Id="rId4" Type="http://schemas.openxmlformats.org/officeDocument/2006/relationships/notesSlide" Target="../notesSlides/notesSlide8.xml"/><Relationship Id="rId9" Type="http://schemas.microsoft.com/office/2007/relationships/diagramDrawing" Target="../diagrams/drawing2.xml"/><Relationship Id="rId1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hyperlink" Target="https://nlp.stanford.edu/pubs/jiwei2016Visualization.pdf"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link.springer.com/chapter/10.1007/978-3-030-28954-6_10#:~:text=Layer%2Dwise%20Relevance%20Propagation%20(LRP,of%20purposely%20designed%20propagation%20rules." TargetMode="External"/><Relationship Id="rId2" Type="http://schemas.openxmlformats.org/officeDocument/2006/relationships/notesSlide" Target="../notesSlides/notesSlide80.xml"/><Relationship Id="rId1" Type="http://schemas.openxmlformats.org/officeDocument/2006/relationships/slideLayout" Target="../slideLayouts/slideLayout23.xml"/><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8" Type="http://schemas.openxmlformats.org/officeDocument/2006/relationships/hyperlink" Target="https://link.springer.com/chapter/10.1007/978-3-030-28954-6_10#:~:text=Layer%2Dwise%20Relevance%20Propagation%20(LRP,of%20purposely%20designed%20propagation%20rules." TargetMode="External"/><Relationship Id="rId3" Type="http://schemas.openxmlformats.org/officeDocument/2006/relationships/image" Target="../media/image670.png"/><Relationship Id="rId7" Type="http://schemas.openxmlformats.org/officeDocument/2006/relationships/image" Target="../media/image601.png"/><Relationship Id="rId2" Type="http://schemas.openxmlformats.org/officeDocument/2006/relationships/notesSlide" Target="../notesSlides/notesSlide81.xml"/><Relationship Id="rId1" Type="http://schemas.openxmlformats.org/officeDocument/2006/relationships/slideLayout" Target="../slideLayouts/slideLayout23.xml"/><Relationship Id="rId6" Type="http://schemas.openxmlformats.org/officeDocument/2006/relationships/image" Target="../media/image580.png"/><Relationship Id="rId5" Type="http://schemas.openxmlformats.org/officeDocument/2006/relationships/hyperlink" Target="https://www.aclweb.org/anthology/D19-1415.pdf" TargetMode="External"/><Relationship Id="rId4" Type="http://schemas.openxmlformats.org/officeDocument/2006/relationships/image" Target="../media/image570.png"/></Relationships>
</file>

<file path=ppt/slides/_rels/slide8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84.svg"/><Relationship Id="rId3" Type="http://schemas.openxmlformats.org/officeDocument/2006/relationships/image" Target="../media/image600.png"/><Relationship Id="rId7" Type="http://schemas.openxmlformats.org/officeDocument/2006/relationships/image" Target="../media/image86.svg"/><Relationship Id="rId12" Type="http://schemas.openxmlformats.org/officeDocument/2006/relationships/image" Target="../media/image83.png"/><Relationship Id="rId2" Type="http://schemas.openxmlformats.org/officeDocument/2006/relationships/notesSlide" Target="../notesSlides/notesSlide82.xml"/><Relationship Id="rId1" Type="http://schemas.openxmlformats.org/officeDocument/2006/relationships/slideLayout" Target="../slideLayouts/slideLayout23.xml"/><Relationship Id="rId6" Type="http://schemas.openxmlformats.org/officeDocument/2006/relationships/image" Target="../media/image85.png"/><Relationship Id="rId11" Type="http://schemas.openxmlformats.org/officeDocument/2006/relationships/image" Target="../media/image660.png"/><Relationship Id="rId5" Type="http://schemas.openxmlformats.org/officeDocument/2006/relationships/image" Target="../media/image620.png"/><Relationship Id="rId10" Type="http://schemas.openxmlformats.org/officeDocument/2006/relationships/image" Target="../media/image650.png"/><Relationship Id="rId4" Type="http://schemas.openxmlformats.org/officeDocument/2006/relationships/image" Target="../media/image610.png"/><Relationship Id="rId9" Type="http://schemas.openxmlformats.org/officeDocument/2006/relationships/image" Target="../media/image640.png"/></Relationships>
</file>

<file path=ppt/slides/_rels/slide84.xml.rels><?xml version="1.0" encoding="UTF-8" standalone="yes"?>
<Relationships xmlns="http://schemas.openxmlformats.org/package/2006/relationships"><Relationship Id="rId3" Type="http://schemas.openxmlformats.org/officeDocument/2006/relationships/hyperlink" Target="https://www.kdd.org/kdd2016/papers/files/rfp0573-ribeiroA.pdf" TargetMode="External"/><Relationship Id="rId2" Type="http://schemas.openxmlformats.org/officeDocument/2006/relationships/notesSlide" Target="../notesSlides/notesSlide83.xml"/><Relationship Id="rId1" Type="http://schemas.openxmlformats.org/officeDocument/2006/relationships/slideLayout" Target="../slideLayouts/slideLayout23.xml"/><Relationship Id="rId4" Type="http://schemas.openxmlformats.org/officeDocument/2006/relationships/hyperlink" Target="https://www.aclweb.org/anthology/D17-1042.pdf"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hyperlink" Target="https://www.kdd.org/kdd2016/papers/files/rfp0573-ribeiroA.pdf"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www.aclweb.org/anthology/D17-1042.pdf" TargetMode="External"/><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hyperlink" Target="https://www.aclweb.org/anthology/D17-1042.pdf"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7.xml"/><Relationship Id="rId1" Type="http://schemas.openxmlformats.org/officeDocument/2006/relationships/slideLayout" Target="../slideLayouts/slideLayout23.xml"/><Relationship Id="rId6" Type="http://schemas.openxmlformats.org/officeDocument/2006/relationships/hyperlink" Target="https://towardsdatascience.com/understanding-variational-autoencoders-vaes-f70510919f73" TargetMode="External"/><Relationship Id="rId5" Type="http://schemas.openxmlformats.org/officeDocument/2006/relationships/hyperlink" Target="https://www.aclweb.org/anthology/D17-1042.pdf" TargetMode="External"/><Relationship Id="rId4" Type="http://schemas.openxmlformats.org/officeDocument/2006/relationships/image" Target="../media/image128.png"/></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23.xml"/><Relationship Id="rId5" Type="http://schemas.openxmlformats.org/officeDocument/2006/relationships/hyperlink" Target="https://www.aclweb.org/anthology/D18-1537.pdf" TargetMode="External"/><Relationship Id="rId4" Type="http://schemas.openxmlformats.org/officeDocument/2006/relationships/hyperlink" Target="https://smerity.com/articles/2016/google_nmt_arch.html" TargetMode="Externa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18" Type="http://schemas.openxmlformats.org/officeDocument/2006/relationships/image" Target="../media/image4.png"/><Relationship Id="rId3" Type="http://schemas.openxmlformats.org/officeDocument/2006/relationships/slideLayout" Target="../slideLayouts/slideLayout23.xml"/><Relationship Id="rId7" Type="http://schemas.openxmlformats.org/officeDocument/2006/relationships/diagramQuickStyle" Target="../diagrams/quickStyle4.xml"/><Relationship Id="rId12" Type="http://schemas.openxmlformats.org/officeDocument/2006/relationships/diagramQuickStyle" Target="../diagrams/quickStyle5.xml"/><Relationship Id="rId17" Type="http://schemas.openxmlformats.org/officeDocument/2006/relationships/image" Target="../media/image14.png"/><Relationship Id="rId2" Type="http://schemas.openxmlformats.org/officeDocument/2006/relationships/audio" Target="../media/media7.m4a"/><Relationship Id="rId16" Type="http://schemas.openxmlformats.org/officeDocument/2006/relationships/image" Target="../media/image12.svg"/><Relationship Id="rId1" Type="http://schemas.microsoft.com/office/2007/relationships/media" Target="../media/media7.m4a"/><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5" Type="http://schemas.openxmlformats.org/officeDocument/2006/relationships/image" Target="../media/image11.png"/><Relationship Id="rId10" Type="http://schemas.openxmlformats.org/officeDocument/2006/relationships/diagramData" Target="../diagrams/data5.xml"/><Relationship Id="rId4" Type="http://schemas.openxmlformats.org/officeDocument/2006/relationships/notesSlide" Target="../notesSlides/notesSlide9.xml"/><Relationship Id="rId9" Type="http://schemas.microsoft.com/office/2007/relationships/diagramDrawing" Target="../diagrams/drawing4.xml"/><Relationship Id="rId14" Type="http://schemas.microsoft.com/office/2007/relationships/diagramDrawing" Target="../diagrams/drawing5.xml"/></Relationships>
</file>

<file path=ppt/slides/_rels/slide90.xml.rels><?xml version="1.0" encoding="UTF-8" standalone="yes"?>
<Relationships xmlns="http://schemas.openxmlformats.org/package/2006/relationships"><Relationship Id="rId3" Type="http://schemas.openxmlformats.org/officeDocument/2006/relationships/hyperlink" Target="https://www.aclweb.org/anthology/D18-1537.pdf" TargetMode="External"/><Relationship Id="rId2" Type="http://schemas.openxmlformats.org/officeDocument/2006/relationships/notesSlide" Target="../notesSlides/notesSlide89.xml"/><Relationship Id="rId1" Type="http://schemas.openxmlformats.org/officeDocument/2006/relationships/slideLayout" Target="../slideLayouts/slideLayout23.xml"/><Relationship Id="rId5" Type="http://schemas.openxmlformats.org/officeDocument/2006/relationships/hyperlink" Target="https://blog.goodaudience.com/basic-understanding-of-lstm-539f3b013f1e" TargetMode="External"/><Relationship Id="rId4" Type="http://schemas.openxmlformats.org/officeDocument/2006/relationships/image" Target="../media/image129.jpeg"/></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1.xml"/><Relationship Id="rId1" Type="http://schemas.openxmlformats.org/officeDocument/2006/relationships/slideLayout" Target="../slideLayouts/slideLayout23.xml"/><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svg"/><Relationship Id="rId7" Type="http://schemas.openxmlformats.org/officeDocument/2006/relationships/image" Target="../media/image58.svg"/><Relationship Id="rId2" Type="http://schemas.openxmlformats.org/officeDocument/2006/relationships/image" Target="../media/image132.png"/><Relationship Id="rId1" Type="http://schemas.openxmlformats.org/officeDocument/2006/relationships/slideLayout" Target="../slideLayouts/slideLayout23.xml"/><Relationship Id="rId6" Type="http://schemas.openxmlformats.org/officeDocument/2006/relationships/image" Target="../media/image136.png"/><Relationship Id="rId5" Type="http://schemas.openxmlformats.org/officeDocument/2006/relationships/image" Target="../media/image135.svg"/><Relationship Id="rId4" Type="http://schemas.openxmlformats.org/officeDocument/2006/relationships/image" Target="../media/image134.png"/><Relationship Id="rId9" Type="http://schemas.openxmlformats.org/officeDocument/2006/relationships/image" Target="../media/image138.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64.png"/><Relationship Id="rId12" Type="http://schemas.openxmlformats.org/officeDocument/2006/relationships/image" Target="../media/image75.svg"/><Relationship Id="rId2" Type="http://schemas.openxmlformats.org/officeDocument/2006/relationships/notesSlide" Target="../notesSlides/notesSlide95.xml"/><Relationship Id="rId1" Type="http://schemas.openxmlformats.org/officeDocument/2006/relationships/slideLayout" Target="../slideLayouts/slideLayout23.xml"/><Relationship Id="rId6" Type="http://schemas.openxmlformats.org/officeDocument/2006/relationships/image" Target="../media/image73.svg"/><Relationship Id="rId11" Type="http://schemas.openxmlformats.org/officeDocument/2006/relationships/image" Target="../media/image74.png"/><Relationship Id="rId5" Type="http://schemas.openxmlformats.org/officeDocument/2006/relationships/image" Target="../media/image72.png"/><Relationship Id="rId10" Type="http://schemas.openxmlformats.org/officeDocument/2006/relationships/image" Target="../media/image67.svg"/><Relationship Id="rId4" Type="http://schemas.openxmlformats.org/officeDocument/2006/relationships/image" Target="../media/image71.svg"/><Relationship Id="rId9" Type="http://schemas.openxmlformats.org/officeDocument/2006/relationships/image" Target="../media/image66.png"/><Relationship Id="rId14" Type="http://schemas.openxmlformats.org/officeDocument/2006/relationships/image" Target="../media/image77.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971F-40D6-364A-9C5B-A5D7A86D500E}"/>
              </a:ext>
            </a:extLst>
          </p:cNvPr>
          <p:cNvSpPr>
            <a:spLocks noGrp="1"/>
          </p:cNvSpPr>
          <p:nvPr>
            <p:ph type="ctrTitle"/>
          </p:nvPr>
        </p:nvSpPr>
        <p:spPr>
          <a:xfrm>
            <a:off x="605330" y="599454"/>
            <a:ext cx="10314462" cy="1066801"/>
          </a:xfrm>
        </p:spPr>
        <p:txBody>
          <a:bodyPr>
            <a:normAutofit/>
          </a:bodyPr>
          <a:lstStyle/>
          <a:p>
            <a:pPr algn="l"/>
            <a:r>
              <a:rPr lang="en-US" sz="3200" b="1" dirty="0" err="1">
                <a:solidFill>
                  <a:srgbClr val="00B0F0"/>
                </a:solidFill>
                <a:latin typeface="IBM Plex Sans" panose="020B0503050203000203" pitchFamily="34" charset="77"/>
              </a:rPr>
              <a:t>Explainability</a:t>
            </a:r>
            <a:r>
              <a:rPr lang="en-US" sz="3200" b="1" dirty="0">
                <a:solidFill>
                  <a:srgbClr val="00B0F0"/>
                </a:solidFill>
                <a:latin typeface="IBM Plex Sans" panose="020B0503050203000203" pitchFamily="34" charset="77"/>
              </a:rPr>
              <a:t> for Natural Language Processing</a:t>
            </a:r>
          </a:p>
        </p:txBody>
      </p:sp>
      <p:sp>
        <p:nvSpPr>
          <p:cNvPr id="4" name="TextBox 3">
            <a:extLst>
              <a:ext uri="{FF2B5EF4-FFF2-40B4-BE49-F238E27FC236}">
                <a16:creationId xmlns:a16="http://schemas.microsoft.com/office/drawing/2014/main" id="{215ED126-6AA9-BA49-8708-767C888054EC}"/>
              </a:ext>
            </a:extLst>
          </p:cNvPr>
          <p:cNvSpPr txBox="1"/>
          <p:nvPr/>
        </p:nvSpPr>
        <p:spPr>
          <a:xfrm>
            <a:off x="734539" y="5021984"/>
            <a:ext cx="3134191" cy="584775"/>
          </a:xfrm>
          <a:prstGeom prst="rect">
            <a:avLst/>
          </a:prstGeom>
          <a:noFill/>
        </p:spPr>
        <p:txBody>
          <a:bodyPr wrap="none" rtlCol="0">
            <a:spAutoFit/>
          </a:bodyPr>
          <a:lstStyle/>
          <a:p>
            <a:r>
              <a:rPr lang="en-US" sz="1600" baseline="30000" dirty="0">
                <a:latin typeface="IBM Plex Sans" panose="020B0503050203000203" pitchFamily="34" charset="77"/>
              </a:rPr>
              <a:t>1 </a:t>
            </a:r>
            <a:r>
              <a:rPr lang="en-US" sz="1600" dirty="0">
                <a:latin typeface="IBM Plex Sans" panose="020B0503050203000203" pitchFamily="34" charset="77"/>
              </a:rPr>
              <a:t>IBM Research – Almaden	</a:t>
            </a:r>
          </a:p>
          <a:p>
            <a:r>
              <a:rPr lang="en-US" sz="1600" baseline="30000" dirty="0">
                <a:latin typeface="IBM Plex Sans" panose="020B0503050203000203" pitchFamily="34" charset="77"/>
              </a:rPr>
              <a:t>2 </a:t>
            </a:r>
            <a:r>
              <a:rPr lang="en-US" sz="1600" dirty="0" err="1">
                <a:latin typeface="IBM Plex Sans" panose="020B0503050203000203" pitchFamily="34" charset="77"/>
              </a:rPr>
              <a:t>Pennnsylvania</a:t>
            </a:r>
            <a:r>
              <a:rPr lang="en-US" sz="1600" dirty="0">
                <a:latin typeface="IBM Plex Sans" panose="020B0503050203000203" pitchFamily="34" charset="77"/>
              </a:rPr>
              <a:t> State University</a:t>
            </a:r>
          </a:p>
        </p:txBody>
      </p:sp>
      <p:pic>
        <p:nvPicPr>
          <p:cNvPr id="5" name="Picture 4">
            <a:extLst>
              <a:ext uri="{FF2B5EF4-FFF2-40B4-BE49-F238E27FC236}">
                <a16:creationId xmlns:a16="http://schemas.microsoft.com/office/drawing/2014/main" id="{A6F9E904-AC7C-C449-AAF4-82891B5ED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799" y="4822268"/>
            <a:ext cx="1066801" cy="1066801"/>
          </a:xfrm>
          <a:prstGeom prst="rect">
            <a:avLst/>
          </a:prstGeom>
        </p:spPr>
      </p:pic>
      <p:pic>
        <p:nvPicPr>
          <p:cNvPr id="7" name="Picture 6">
            <a:extLst>
              <a:ext uri="{FF2B5EF4-FFF2-40B4-BE49-F238E27FC236}">
                <a16:creationId xmlns:a16="http://schemas.microsoft.com/office/drawing/2014/main" id="{6E00E4F1-95BA-D24E-89ED-0AB4EC00B4BC}"/>
              </a:ext>
            </a:extLst>
          </p:cNvPr>
          <p:cNvPicPr>
            <a:picLocks noChangeAspect="1"/>
          </p:cNvPicPr>
          <p:nvPr/>
        </p:nvPicPr>
        <p:blipFill>
          <a:blip r:embed="rId4"/>
          <a:stretch>
            <a:fillRect/>
          </a:stretch>
        </p:blipFill>
        <p:spPr>
          <a:xfrm>
            <a:off x="7427896" y="4822269"/>
            <a:ext cx="2089517" cy="1066800"/>
          </a:xfrm>
          <a:prstGeom prst="rect">
            <a:avLst/>
          </a:prstGeom>
        </p:spPr>
      </p:pic>
      <p:sp>
        <p:nvSpPr>
          <p:cNvPr id="6" name="TextBox 5">
            <a:extLst>
              <a:ext uri="{FF2B5EF4-FFF2-40B4-BE49-F238E27FC236}">
                <a16:creationId xmlns:a16="http://schemas.microsoft.com/office/drawing/2014/main" id="{D00DA0B9-7E29-0544-AFF8-D28133F583F0}"/>
              </a:ext>
            </a:extLst>
          </p:cNvPr>
          <p:cNvSpPr txBox="1"/>
          <p:nvPr/>
        </p:nvSpPr>
        <p:spPr>
          <a:xfrm>
            <a:off x="605330" y="1713167"/>
            <a:ext cx="3602182" cy="338554"/>
          </a:xfrm>
          <a:prstGeom prst="rect">
            <a:avLst/>
          </a:prstGeom>
          <a:noFill/>
        </p:spPr>
        <p:txBody>
          <a:bodyPr wrap="square" rtlCol="0">
            <a:spAutoFit/>
          </a:bodyPr>
          <a:lstStyle/>
          <a:p>
            <a:r>
              <a:rPr lang="en-US" sz="1600" dirty="0" err="1">
                <a:latin typeface="IBM Plex Sans" panose="020B0503050203000203" pitchFamily="34" charset="0"/>
              </a:rPr>
              <a:t>Tutorial@AACL-IJCNLP</a:t>
            </a:r>
            <a:r>
              <a:rPr lang="en-US" sz="1600" dirty="0">
                <a:latin typeface="IBM Plex Sans" panose="020B0503050203000203" pitchFamily="34" charset="0"/>
              </a:rPr>
              <a:t> 2020</a:t>
            </a:r>
          </a:p>
        </p:txBody>
      </p:sp>
      <p:sp>
        <p:nvSpPr>
          <p:cNvPr id="9" name="TextBox 8">
            <a:extLst>
              <a:ext uri="{FF2B5EF4-FFF2-40B4-BE49-F238E27FC236}">
                <a16:creationId xmlns:a16="http://schemas.microsoft.com/office/drawing/2014/main" id="{5A076F46-F9A5-C847-B304-4899CB2844E0}"/>
              </a:ext>
            </a:extLst>
          </p:cNvPr>
          <p:cNvSpPr txBox="1"/>
          <p:nvPr/>
        </p:nvSpPr>
        <p:spPr>
          <a:xfrm>
            <a:off x="734539" y="2697526"/>
            <a:ext cx="2223686" cy="1938992"/>
          </a:xfrm>
          <a:prstGeom prst="rect">
            <a:avLst/>
          </a:prstGeom>
          <a:noFill/>
        </p:spPr>
        <p:txBody>
          <a:bodyPr wrap="none" rtlCol="0">
            <a:spAutoFit/>
          </a:bodyPr>
          <a:lstStyle/>
          <a:p>
            <a:r>
              <a:rPr lang="en-US" sz="2000" baseline="30000" dirty="0">
                <a:latin typeface="IBM Plex Sans" panose="020B0503050203000203" pitchFamily="34" charset="0"/>
              </a:rPr>
              <a:t>2 </a:t>
            </a:r>
            <a:r>
              <a:rPr lang="en-US" sz="2000" dirty="0" err="1">
                <a:latin typeface="IBM Plex Sans" panose="020B0503050203000203" pitchFamily="34" charset="0"/>
              </a:rPr>
              <a:t>Shipi</a:t>
            </a:r>
            <a:r>
              <a:rPr lang="en-US" sz="2000" dirty="0">
                <a:latin typeface="IBM Plex Sans" panose="020B0503050203000203" pitchFamily="34" charset="0"/>
              </a:rPr>
              <a:t> </a:t>
            </a:r>
            <a:r>
              <a:rPr lang="en-US" sz="2000" dirty="0" err="1">
                <a:latin typeface="IBM Plex Sans" panose="020B0503050203000203" pitchFamily="34" charset="0"/>
              </a:rPr>
              <a:t>Dhanorkar</a:t>
            </a:r>
            <a:endParaRPr lang="en-US" sz="2000" dirty="0">
              <a:latin typeface="IBM Plex Sans" panose="020B0503050203000203" pitchFamily="34" charset="0"/>
            </a:endParaRPr>
          </a:p>
          <a:p>
            <a:r>
              <a:rPr lang="en-US" sz="2000" baseline="30000" dirty="0">
                <a:latin typeface="IBM Plex Sans" panose="020B0503050203000203" pitchFamily="34" charset="0"/>
              </a:rPr>
              <a:t>1 </a:t>
            </a:r>
            <a:r>
              <a:rPr lang="en-US" sz="2000" dirty="0">
                <a:latin typeface="IBM Plex Sans" panose="020B0503050203000203" pitchFamily="34" charset="0"/>
              </a:rPr>
              <a:t>Lucian Popa</a:t>
            </a:r>
          </a:p>
          <a:p>
            <a:r>
              <a:rPr lang="en-US" sz="2000" baseline="30000" dirty="0">
                <a:latin typeface="IBM Plex Sans" panose="020B0503050203000203" pitchFamily="34" charset="0"/>
              </a:rPr>
              <a:t>1 </a:t>
            </a:r>
            <a:r>
              <a:rPr lang="en-US" sz="2000" dirty="0" err="1">
                <a:latin typeface="IBM Plex Sans" panose="020B0503050203000203" pitchFamily="34" charset="0"/>
              </a:rPr>
              <a:t>Yunyao</a:t>
            </a:r>
            <a:r>
              <a:rPr lang="en-US" sz="2000" dirty="0">
                <a:latin typeface="IBM Plex Sans" panose="020B0503050203000203" pitchFamily="34" charset="0"/>
              </a:rPr>
              <a:t> Li</a:t>
            </a:r>
          </a:p>
          <a:p>
            <a:r>
              <a:rPr lang="en-US" sz="2000" baseline="30000" dirty="0">
                <a:latin typeface="IBM Plex Sans" panose="020B0503050203000203" pitchFamily="34" charset="0"/>
              </a:rPr>
              <a:t>1 </a:t>
            </a:r>
            <a:r>
              <a:rPr lang="en-US" sz="2000" dirty="0" err="1">
                <a:latin typeface="IBM Plex Sans" panose="020B0503050203000203" pitchFamily="34" charset="0"/>
              </a:rPr>
              <a:t>Kun</a:t>
            </a:r>
            <a:r>
              <a:rPr lang="en-US" sz="2000" dirty="0">
                <a:latin typeface="IBM Plex Sans" panose="020B0503050203000203" pitchFamily="34" charset="0"/>
              </a:rPr>
              <a:t> Qian</a:t>
            </a:r>
          </a:p>
          <a:p>
            <a:r>
              <a:rPr lang="en-US" sz="2000" baseline="30000" dirty="0">
                <a:latin typeface="IBM Plex Sans" panose="020B0503050203000203" pitchFamily="34" charset="0"/>
              </a:rPr>
              <a:t>1 </a:t>
            </a:r>
            <a:r>
              <a:rPr lang="en-US" sz="2000" dirty="0">
                <a:latin typeface="IBM Plex Sans" panose="020B0503050203000203" pitchFamily="34" charset="0"/>
              </a:rPr>
              <a:t>Christine T. Wolf</a:t>
            </a:r>
          </a:p>
          <a:p>
            <a:r>
              <a:rPr lang="en-US" sz="2000" baseline="30000" dirty="0">
                <a:latin typeface="IBM Plex Sans" panose="020B0503050203000203" pitchFamily="34" charset="0"/>
              </a:rPr>
              <a:t>1 </a:t>
            </a:r>
            <a:r>
              <a:rPr lang="en-US" sz="2000" dirty="0" err="1">
                <a:latin typeface="IBM Plex Sans" panose="020B0503050203000203" pitchFamily="34" charset="0"/>
              </a:rPr>
              <a:t>Anbang</a:t>
            </a:r>
            <a:r>
              <a:rPr lang="en-US" sz="2000" dirty="0">
                <a:latin typeface="IBM Plex Sans" panose="020B0503050203000203" pitchFamily="34" charset="0"/>
              </a:rPr>
              <a:t> Xu</a:t>
            </a:r>
          </a:p>
        </p:txBody>
      </p:sp>
      <p:sp>
        <p:nvSpPr>
          <p:cNvPr id="8" name="Slide Number Placeholder 7">
            <a:extLst>
              <a:ext uri="{FF2B5EF4-FFF2-40B4-BE49-F238E27FC236}">
                <a16:creationId xmlns:a16="http://schemas.microsoft.com/office/drawing/2014/main" id="{D71FB9C5-A883-1E4A-9B46-E7B62F1492D9}"/>
              </a:ext>
            </a:extLst>
          </p:cNvPr>
          <p:cNvSpPr>
            <a:spLocks noGrp="1"/>
          </p:cNvSpPr>
          <p:nvPr>
            <p:ph type="sldNum" sz="quarter" idx="2"/>
          </p:nvPr>
        </p:nvSpPr>
        <p:spPr/>
        <p:txBody>
          <a:bodyPr/>
          <a:lstStyle/>
          <a:p>
            <a:fld id="{86CB4B4D-7CA3-9044-876B-883B54F8677D}" type="slidenum">
              <a:rPr lang="en-US" smtClean="0"/>
              <a:t>1</a:t>
            </a:fld>
            <a:endParaRPr lang="en-US"/>
          </a:p>
        </p:txBody>
      </p:sp>
    </p:spTree>
    <p:extLst>
      <p:ext uri="{BB962C8B-B14F-4D97-AF65-F5344CB8AC3E}">
        <p14:creationId xmlns:p14="http://schemas.microsoft.com/office/powerpoint/2010/main" val="2354625678"/>
      </p:ext>
    </p:extLst>
  </p:cSld>
  <p:clrMapOvr>
    <a:masterClrMapping/>
  </p:clrMapOvr>
  <mc:AlternateContent xmlns:mc="http://schemas.openxmlformats.org/markup-compatibility/2006" xmlns:p14="http://schemas.microsoft.com/office/powerpoint/2010/main">
    <mc:Choice Requires="p14">
      <p:transition spd="slow" p14:dur="2000" advTm="14385"/>
    </mc:Choice>
    <mc:Fallback xmlns="">
      <p:transition spd="slow" advTm="143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63F9D1-3779-BA43-891B-500F4A9DAF8D}"/>
              </a:ext>
            </a:extLst>
          </p:cNvPr>
          <p:cNvSpPr>
            <a:spLocks noGrp="1"/>
          </p:cNvSpPr>
          <p:nvPr>
            <p:ph type="sldNum" sz="quarter" idx="2"/>
          </p:nvPr>
        </p:nvSpPr>
        <p:spPr/>
        <p:txBody>
          <a:bodyPr/>
          <a:lstStyle/>
          <a:p>
            <a:fld id="{B9E1206A-5614-2648-8F03-F73EEBA35E51}" type="slidenum">
              <a:rPr lang="en-US" smtClean="0"/>
              <a:t>10</a:t>
            </a:fld>
            <a:endParaRPr lang="en-US"/>
          </a:p>
        </p:txBody>
      </p:sp>
      <p:sp>
        <p:nvSpPr>
          <p:cNvPr id="2" name="Title 1">
            <a:extLst>
              <a:ext uri="{FF2B5EF4-FFF2-40B4-BE49-F238E27FC236}">
                <a16:creationId xmlns:a16="http://schemas.microsoft.com/office/drawing/2014/main" id="{817AE6E2-958A-444B-882D-40C85B505EE3}"/>
              </a:ext>
            </a:extLst>
          </p:cNvPr>
          <p:cNvSpPr>
            <a:spLocks noGrp="1"/>
          </p:cNvSpPr>
          <p:nvPr>
            <p:ph type="title"/>
          </p:nvPr>
        </p:nvSpPr>
        <p:spPr/>
        <p:txBody>
          <a:bodyPr>
            <a:normAutofit fontScale="90000"/>
          </a:bodyPr>
          <a:lstStyle/>
          <a:p>
            <a:r>
              <a:rPr lang="en-US" dirty="0"/>
              <a:t> A Practical Perspective</a:t>
            </a:r>
            <a:br>
              <a:rPr lang="en-US" dirty="0"/>
            </a:br>
            <a:br>
              <a:rPr lang="en-US" dirty="0"/>
            </a:br>
            <a:endParaRPr lang="en-US" dirty="0"/>
          </a:p>
        </p:txBody>
      </p:sp>
      <p:sp>
        <p:nvSpPr>
          <p:cNvPr id="5" name="Text Placeholder 4">
            <a:extLst>
              <a:ext uri="{FF2B5EF4-FFF2-40B4-BE49-F238E27FC236}">
                <a16:creationId xmlns:a16="http://schemas.microsoft.com/office/drawing/2014/main" id="{BF133863-88D9-5845-A8BB-4ED440CACF02}"/>
              </a:ext>
            </a:extLst>
          </p:cNvPr>
          <p:cNvSpPr>
            <a:spLocks noGrp="1"/>
          </p:cNvSpPr>
          <p:nvPr>
            <p:ph type="body" sz="quarter" idx="1"/>
          </p:nvPr>
        </p:nvSpPr>
        <p:spPr/>
        <p:txBody>
          <a:bodyPr/>
          <a:lstStyle/>
          <a:p>
            <a:r>
              <a:rPr lang="en-US" dirty="0"/>
              <a:t>Why </a:t>
            </a:r>
            <a:r>
              <a:rPr lang="en-US" dirty="0" err="1"/>
              <a:t>Explainablity</a:t>
            </a:r>
            <a:r>
              <a:rPr lang="en-US" dirty="0"/>
              <a:t>? </a:t>
            </a:r>
          </a:p>
        </p:txBody>
      </p:sp>
      <p:pic>
        <p:nvPicPr>
          <p:cNvPr id="3" name="Audio 2">
            <a:hlinkClick r:id="" action="ppaction://media"/>
            <a:extLst>
              <a:ext uri="{FF2B5EF4-FFF2-40B4-BE49-F238E27FC236}">
                <a16:creationId xmlns:a16="http://schemas.microsoft.com/office/drawing/2014/main" id="{6F18FF08-CF36-F345-B04C-F0D4BF2C06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62042653"/>
      </p:ext>
    </p:extLst>
  </p:cSld>
  <p:clrMapOvr>
    <a:masterClrMapping/>
  </p:clrMapOvr>
  <p:transition spd="med" advTm="1297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Visualization – Saliency Example</a:t>
            </a:r>
          </a:p>
        </p:txBody>
      </p:sp>
      <p:pic>
        <p:nvPicPr>
          <p:cNvPr id="1026" name="Picture 2">
            <a:extLst>
              <a:ext uri="{FF2B5EF4-FFF2-40B4-BE49-F238E27FC236}">
                <a16:creationId xmlns:a16="http://schemas.microsoft.com/office/drawing/2014/main" id="{929BCDAE-54AA-C94D-9CC3-1EC2FE62C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19" y="991754"/>
            <a:ext cx="5189791" cy="514926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87C1FA9-DDB2-8145-BB88-5936436B5F53}"/>
              </a:ext>
            </a:extLst>
          </p:cNvPr>
          <p:cNvPicPr>
            <a:picLocks noChangeAspect="1"/>
          </p:cNvPicPr>
          <p:nvPr/>
        </p:nvPicPr>
        <p:blipFill>
          <a:blip r:embed="rId4"/>
          <a:stretch>
            <a:fillRect/>
          </a:stretch>
        </p:blipFill>
        <p:spPr>
          <a:xfrm>
            <a:off x="6541686" y="991754"/>
            <a:ext cx="4665856" cy="4874492"/>
          </a:xfrm>
          <a:prstGeom prst="rect">
            <a:avLst/>
          </a:prstGeom>
          <a:ln>
            <a:solidFill>
              <a:schemeClr val="accent1"/>
            </a:solidFill>
          </a:ln>
        </p:spPr>
      </p:pic>
      <p:sp>
        <p:nvSpPr>
          <p:cNvPr id="14" name="TextBox 13">
            <a:extLst>
              <a:ext uri="{FF2B5EF4-FFF2-40B4-BE49-F238E27FC236}">
                <a16:creationId xmlns:a16="http://schemas.microsoft.com/office/drawing/2014/main" id="{A2C43DA9-DBEC-474A-8DB5-ED883E6336F6}"/>
              </a:ext>
            </a:extLst>
          </p:cNvPr>
          <p:cNvSpPr txBox="1"/>
          <p:nvPr/>
        </p:nvSpPr>
        <p:spPr>
          <a:xfrm>
            <a:off x="7727795" y="6345044"/>
            <a:ext cx="22936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Input-output alignment</a:t>
            </a:r>
          </a:p>
        </p:txBody>
      </p:sp>
      <p:sp>
        <p:nvSpPr>
          <p:cNvPr id="4" name="Rectangle 3">
            <a:extLst>
              <a:ext uri="{FF2B5EF4-FFF2-40B4-BE49-F238E27FC236}">
                <a16:creationId xmlns:a16="http://schemas.microsoft.com/office/drawing/2014/main" id="{58F2E8B4-9947-934F-833F-C2DA26B1EC0A}"/>
              </a:ext>
            </a:extLst>
          </p:cNvPr>
          <p:cNvSpPr/>
          <p:nvPr/>
        </p:nvSpPr>
        <p:spPr>
          <a:xfrm>
            <a:off x="8821861" y="5883378"/>
            <a:ext cx="2658320" cy="646331"/>
          </a:xfrm>
          <a:prstGeom prst="rect">
            <a:avLst/>
          </a:prstGeom>
        </p:spPr>
        <p:txBody>
          <a:bodyPr wrap="square">
            <a:spAutoFit/>
          </a:bodyPr>
          <a:lstStyle/>
          <a:p>
            <a:r>
              <a:rPr lang="en-US" dirty="0">
                <a:solidFill>
                  <a:srgbClr val="000000"/>
                </a:solidFill>
                <a:latin typeface="Arial" panose="020B0604020202020204" pitchFamily="34" charset="0"/>
                <a:sym typeface="Calibri"/>
                <a:hlinkClick r:id="rId5"/>
              </a:rPr>
              <a:t>[Bahdanau</a:t>
            </a:r>
            <a:r>
              <a:rPr lang="en-US" dirty="0">
                <a:solidFill>
                  <a:srgbClr val="000000"/>
                </a:solidFill>
                <a:sym typeface="Calibri"/>
                <a:hlinkClick r:id="rId5"/>
              </a:rPr>
              <a:t> et al., 2015]</a:t>
            </a:r>
            <a:br>
              <a:rPr lang="en-US" dirty="0">
                <a:solidFill>
                  <a:srgbClr val="000000"/>
                </a:solidFill>
                <a:sym typeface="Calibri"/>
              </a:rPr>
            </a:br>
            <a:endParaRPr lang="en-US" dirty="0"/>
          </a:p>
        </p:txBody>
      </p:sp>
      <p:sp>
        <p:nvSpPr>
          <p:cNvPr id="5" name="Slide Number Placeholder 4">
            <a:extLst>
              <a:ext uri="{FF2B5EF4-FFF2-40B4-BE49-F238E27FC236}">
                <a16:creationId xmlns:a16="http://schemas.microsoft.com/office/drawing/2014/main" id="{ED529CB5-D8E2-A541-8223-095FBFD83EE9}"/>
              </a:ext>
            </a:extLst>
          </p:cNvPr>
          <p:cNvSpPr>
            <a:spLocks noGrp="1"/>
          </p:cNvSpPr>
          <p:nvPr>
            <p:ph type="sldNum" sz="quarter" idx="2"/>
          </p:nvPr>
        </p:nvSpPr>
        <p:spPr/>
        <p:txBody>
          <a:bodyPr/>
          <a:lstStyle/>
          <a:p>
            <a:fld id="{86CB4B4D-7CA3-9044-876B-883B54F8677D}" type="slidenum">
              <a:rPr lang="en-US" smtClean="0"/>
              <a:t>100</a:t>
            </a:fld>
            <a:endParaRPr lang="en-US"/>
          </a:p>
        </p:txBody>
      </p:sp>
    </p:spTree>
    <p:extLst>
      <p:ext uri="{BB962C8B-B14F-4D97-AF65-F5344CB8AC3E}">
        <p14:creationId xmlns:p14="http://schemas.microsoft.com/office/powerpoint/2010/main" val="2019221436"/>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Visualization – Saliency Example</a:t>
            </a:r>
          </a:p>
        </p:txBody>
      </p:sp>
      <p:pic>
        <p:nvPicPr>
          <p:cNvPr id="2050" name="Picture 2">
            <a:extLst>
              <a:ext uri="{FF2B5EF4-FFF2-40B4-BE49-F238E27FC236}">
                <a16:creationId xmlns:a16="http://schemas.microsoft.com/office/drawing/2014/main" id="{A087131F-496E-DF46-AD9B-2B09A0D84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66" y="940446"/>
            <a:ext cx="4662735" cy="219415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B11AC5-467D-514E-A3D3-B2682E38B664}"/>
              </a:ext>
            </a:extLst>
          </p:cNvPr>
          <p:cNvSpPr txBox="1"/>
          <p:nvPr/>
        </p:nvSpPr>
        <p:spPr>
          <a:xfrm>
            <a:off x="167268" y="3174643"/>
            <a:ext cx="27933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i="0" u="none" strike="noStrike" cap="none" spc="0" normalizeH="0" baseline="0" dirty="0">
                <a:ln>
                  <a:noFill/>
                </a:ln>
                <a:solidFill>
                  <a:srgbClr val="000000"/>
                </a:solidFill>
                <a:effectLst/>
                <a:uFillTx/>
                <a:latin typeface="+mn-lt"/>
                <a:ea typeface="+mn-ea"/>
                <a:cs typeface="+mn-cs"/>
                <a:sym typeface="Calibri"/>
              </a:rPr>
              <a:t>[</a:t>
            </a:r>
            <a:r>
              <a:rPr lang="en-US" dirty="0"/>
              <a:t>Schwarzenberg et al., 2019]</a:t>
            </a:r>
            <a:endParaRPr kumimoji="0" lang="en-US" sz="1800" i="0" u="none" strike="noStrike" cap="none" spc="0" normalizeH="0" baseline="0" dirty="0">
              <a:ln>
                <a:noFill/>
              </a:ln>
              <a:solidFill>
                <a:srgbClr val="000000"/>
              </a:solidFill>
              <a:effectLst/>
              <a:uFillTx/>
              <a:latin typeface="+mn-lt"/>
              <a:ea typeface="+mn-ea"/>
              <a:cs typeface="+mn-cs"/>
              <a:sym typeface="Calibri"/>
            </a:endParaRPr>
          </a:p>
        </p:txBody>
      </p:sp>
      <p:pic>
        <p:nvPicPr>
          <p:cNvPr id="2052" name="Picture 4">
            <a:extLst>
              <a:ext uri="{FF2B5EF4-FFF2-40B4-BE49-F238E27FC236}">
                <a16:creationId xmlns:a16="http://schemas.microsoft.com/office/drawing/2014/main" id="{EBFDA079-F526-D74B-BB42-61C3AA7E3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4147" y="940446"/>
            <a:ext cx="5246487" cy="241859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F268BC-4A70-4547-84EB-9BF9784D1C99}"/>
              </a:ext>
            </a:extLst>
          </p:cNvPr>
          <p:cNvSpPr txBox="1"/>
          <p:nvPr/>
        </p:nvSpPr>
        <p:spPr>
          <a:xfrm>
            <a:off x="5124147" y="3359308"/>
            <a:ext cx="24289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US" sz="1800" i="0" u="none" strike="noStrike" cap="none" spc="0" normalizeH="0" baseline="0" dirty="0">
                <a:ln>
                  <a:noFill/>
                </a:ln>
                <a:solidFill>
                  <a:srgbClr val="000000"/>
                </a:solidFill>
                <a:effectLst/>
                <a:uFillTx/>
                <a:latin typeface="+mn-lt"/>
                <a:ea typeface="+mn-ea"/>
                <a:cs typeface="+mn-cs"/>
                <a:sym typeface="Calibri"/>
              </a:rPr>
              <a:t>[</a:t>
            </a:r>
            <a:r>
              <a:rPr lang="en-US" dirty="0"/>
              <a:t>Wallace et al., 2018]</a:t>
            </a:r>
            <a:endParaRPr kumimoji="0" lang="en-US" sz="1800" i="0" u="none" strike="noStrike" cap="none" spc="0" normalizeH="0" baseline="0" dirty="0">
              <a:ln>
                <a:noFill/>
              </a:ln>
              <a:solidFill>
                <a:srgbClr val="000000"/>
              </a:solidFill>
              <a:effectLst/>
              <a:uFillTx/>
              <a:latin typeface="+mn-lt"/>
              <a:ea typeface="+mn-ea"/>
              <a:cs typeface="+mn-cs"/>
              <a:sym typeface="Calibri"/>
            </a:endParaRPr>
          </a:p>
        </p:txBody>
      </p:sp>
      <p:pic>
        <p:nvPicPr>
          <p:cNvPr id="2054" name="Picture 6">
            <a:extLst>
              <a:ext uri="{FF2B5EF4-FFF2-40B4-BE49-F238E27FC236}">
                <a16:creationId xmlns:a16="http://schemas.microsoft.com/office/drawing/2014/main" id="{0035D61C-A979-B545-8E35-9B2313CD59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267" y="3723398"/>
            <a:ext cx="4662735" cy="264748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4C58A5-F9EB-DA4C-9120-05279BEC115B}"/>
              </a:ext>
            </a:extLst>
          </p:cNvPr>
          <p:cNvSpPr txBox="1"/>
          <p:nvPr/>
        </p:nvSpPr>
        <p:spPr>
          <a:xfrm>
            <a:off x="167267" y="6370883"/>
            <a:ext cx="21547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r>
              <a:rPr kumimoji="0" lang="en-US" sz="1800" b="0" i="0" u="none" strike="noStrike" cap="none" spc="0" normalizeH="0" baseline="0" dirty="0" err="1">
                <a:ln>
                  <a:noFill/>
                </a:ln>
                <a:solidFill>
                  <a:srgbClr val="000000"/>
                </a:solidFill>
                <a:effectLst/>
                <a:uFillTx/>
                <a:latin typeface="+mn-lt"/>
                <a:ea typeface="+mn-ea"/>
                <a:cs typeface="+mn-cs"/>
                <a:sym typeface="Calibri"/>
              </a:rPr>
              <a:t>Harbecke</a:t>
            </a:r>
            <a:r>
              <a:rPr kumimoji="0" lang="en-US" sz="1800" b="0" i="0" u="none" strike="noStrike" cap="none" spc="0" normalizeH="0" baseline="0" dirty="0">
                <a:ln>
                  <a:noFill/>
                </a:ln>
                <a:solidFill>
                  <a:srgbClr val="000000"/>
                </a:solidFill>
                <a:effectLst/>
                <a:uFillTx/>
                <a:latin typeface="+mn-lt"/>
                <a:ea typeface="+mn-ea"/>
                <a:cs typeface="+mn-cs"/>
                <a:sym typeface="Calibri"/>
              </a:rPr>
              <a:t> et al, 2018]</a:t>
            </a:r>
          </a:p>
        </p:txBody>
      </p:sp>
      <p:pic>
        <p:nvPicPr>
          <p:cNvPr id="2056" name="Picture 8">
            <a:extLst>
              <a:ext uri="{FF2B5EF4-FFF2-40B4-BE49-F238E27FC236}">
                <a16:creationId xmlns:a16="http://schemas.microsoft.com/office/drawing/2014/main" id="{F3297F99-B3CB-1C4D-87CE-229C976841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5032" y="4244139"/>
            <a:ext cx="7029701" cy="160600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6D3A22-D323-5142-AD94-335EA7440286}"/>
              </a:ext>
            </a:extLst>
          </p:cNvPr>
          <p:cNvSpPr txBox="1"/>
          <p:nvPr/>
        </p:nvSpPr>
        <p:spPr>
          <a:xfrm>
            <a:off x="9856513" y="5830055"/>
            <a:ext cx="21682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i="0" u="none" strike="noStrike" cap="none" spc="0" normalizeH="0" baseline="0" dirty="0">
                <a:ln>
                  <a:noFill/>
                </a:ln>
                <a:solidFill>
                  <a:srgbClr val="000000"/>
                </a:solidFill>
                <a:effectLst/>
                <a:uFillTx/>
                <a:sym typeface="Calibri"/>
                <a:hlinkClick r:id="rId7"/>
              </a:rPr>
              <a:t>[</a:t>
            </a:r>
            <a:r>
              <a:rPr lang="en-US" dirty="0">
                <a:hlinkClick r:id="rId7"/>
              </a:rPr>
              <a:t>Garneau et al., 2018]</a:t>
            </a:r>
            <a:endParaRPr kumimoji="0" lang="en-US" sz="1800" i="0" u="none" strike="noStrike" cap="none" spc="0" normalizeH="0" baseline="0" dirty="0">
              <a:ln>
                <a:noFill/>
              </a:ln>
              <a:solidFill>
                <a:srgbClr val="000000"/>
              </a:solidFill>
              <a:effectLst/>
              <a:uFillTx/>
              <a:latin typeface="+mn-lt"/>
              <a:ea typeface="+mn-ea"/>
              <a:cs typeface="+mn-cs"/>
              <a:sym typeface="Calibri"/>
            </a:endParaRPr>
          </a:p>
        </p:txBody>
      </p:sp>
      <p:sp>
        <p:nvSpPr>
          <p:cNvPr id="8" name="Slide Number Placeholder 7">
            <a:extLst>
              <a:ext uri="{FF2B5EF4-FFF2-40B4-BE49-F238E27FC236}">
                <a16:creationId xmlns:a16="http://schemas.microsoft.com/office/drawing/2014/main" id="{9DD55C44-6633-9E49-94B2-CC43B03D9870}"/>
              </a:ext>
            </a:extLst>
          </p:cNvPr>
          <p:cNvSpPr>
            <a:spLocks noGrp="1"/>
          </p:cNvSpPr>
          <p:nvPr>
            <p:ph type="sldNum" sz="quarter" idx="2"/>
          </p:nvPr>
        </p:nvSpPr>
        <p:spPr/>
        <p:txBody>
          <a:bodyPr/>
          <a:lstStyle/>
          <a:p>
            <a:fld id="{86CB4B4D-7CA3-9044-876B-883B54F8677D}" type="slidenum">
              <a:rPr lang="en-US" smtClean="0"/>
              <a:t>101</a:t>
            </a:fld>
            <a:endParaRPr lang="en-US"/>
          </a:p>
        </p:txBody>
      </p:sp>
    </p:spTree>
    <p:extLst>
      <p:ext uri="{BB962C8B-B14F-4D97-AF65-F5344CB8AC3E}">
        <p14:creationId xmlns:p14="http://schemas.microsoft.com/office/powerpoint/2010/main" val="3621928432"/>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a:bodyPr>
          <a:lstStyle/>
          <a:p>
            <a:r>
              <a:rPr lang="en-US" sz="3000" dirty="0"/>
              <a:t>Visualization – Declarative Representations</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21" y="1033056"/>
            <a:ext cx="5941464" cy="5355869"/>
          </a:xfrm>
        </p:spPr>
        <p:txBody>
          <a:bodyPr>
            <a:normAutofit/>
          </a:bodyPr>
          <a:lstStyle/>
          <a:p>
            <a:r>
              <a:rPr lang="en-US" sz="2000" dirty="0">
                <a:solidFill>
                  <a:schemeClr val="tx1"/>
                </a:solidFill>
              </a:rPr>
              <a:t>Trees: </a:t>
            </a:r>
          </a:p>
          <a:p>
            <a:pPr marL="453953" lvl="1" indent="0">
              <a:buNone/>
            </a:pPr>
            <a:r>
              <a:rPr lang="en-US" sz="1600" dirty="0">
                <a:solidFill>
                  <a:srgbClr val="7030A0"/>
                </a:solidFill>
                <a:latin typeface="IBM Plex Sans" panose="020B0503050203000203" pitchFamily="34" charset="0"/>
                <a:hlinkClick r:id="rId3"/>
              </a:rPr>
              <a:t>[Jiang et al., ACL 2019</a:t>
            </a:r>
            <a:r>
              <a:rPr lang="en-US" sz="1600" dirty="0">
                <a:solidFill>
                  <a:srgbClr val="7030A0"/>
                </a:solidFill>
                <a:latin typeface="IBM Plex Sans" panose="020B0503050203000203" pitchFamily="34" charset="0"/>
              </a:rPr>
              <a:t>]</a:t>
            </a:r>
            <a:endParaRPr lang="en-US" sz="1600" dirty="0">
              <a:solidFill>
                <a:schemeClr val="tx1"/>
              </a:solidFill>
            </a:endParaRPr>
          </a:p>
          <a:p>
            <a:pPr lvl="1"/>
            <a:r>
              <a:rPr lang="en-US" sz="1600" dirty="0">
                <a:solidFill>
                  <a:schemeClr val="tx1"/>
                </a:solidFill>
              </a:rPr>
              <a:t>Different paths in the tree explain the possible reasoning paths that lead to the answer</a:t>
            </a:r>
          </a:p>
          <a:p>
            <a:pPr marL="0" indent="0">
              <a:buNone/>
            </a:pPr>
            <a:endParaRPr lang="en-US" dirty="0">
              <a:solidFill>
                <a:schemeClr val="tx1"/>
              </a:solidFill>
            </a:endParaRPr>
          </a:p>
          <a:p>
            <a:pPr marL="0" indent="0">
              <a:buNone/>
            </a:pPr>
            <a:endParaRPr lang="en-US" sz="1200" dirty="0">
              <a:solidFill>
                <a:schemeClr val="tx1"/>
              </a:solidFill>
            </a:endParaRPr>
          </a:p>
          <a:p>
            <a:r>
              <a:rPr lang="en-US" sz="2000" dirty="0">
                <a:solidFill>
                  <a:schemeClr val="tx1"/>
                </a:solidFill>
              </a:rPr>
              <a:t>Rules:</a:t>
            </a:r>
          </a:p>
          <a:p>
            <a:endParaRPr lang="en-US" sz="1000" dirty="0">
              <a:solidFill>
                <a:schemeClr val="tx1"/>
              </a:solidFill>
            </a:endParaRPr>
          </a:p>
          <a:p>
            <a:pPr marL="453953" lvl="1" indent="0">
              <a:buNone/>
            </a:pPr>
            <a:r>
              <a:rPr lang="en-US" sz="1600" dirty="0">
                <a:latin typeface="IBM Plex Sans" panose="020B0503050203000203" pitchFamily="34" charset="0"/>
                <a:hlinkClick r:id="rId4"/>
              </a:rPr>
              <a:t>[Pezeshkpour et al, NAACL 2019]</a:t>
            </a:r>
            <a:endParaRPr lang="en-US" sz="1600" dirty="0">
              <a:solidFill>
                <a:schemeClr val="tx1"/>
              </a:solidFill>
            </a:endParaRPr>
          </a:p>
          <a:p>
            <a:pPr lvl="1"/>
            <a:r>
              <a:rPr lang="en-US" sz="1600" dirty="0">
                <a:solidFill>
                  <a:schemeClr val="tx1"/>
                </a:solidFill>
              </a:rPr>
              <a:t>Logic rules to explain link prediction </a:t>
            </a:r>
          </a:p>
          <a:p>
            <a:pPr marL="863836" lvl="2" indent="0">
              <a:buNone/>
            </a:pPr>
            <a:r>
              <a:rPr lang="en-US" sz="1400" dirty="0">
                <a:solidFill>
                  <a:schemeClr val="tx1"/>
                </a:solidFill>
              </a:rPr>
              <a:t>(e.g., isConnected is often predicted because of transitivity rule, while hasChild is often predicted because of spouse rule)</a:t>
            </a:r>
            <a:endParaRPr lang="en-US" b="1" dirty="0">
              <a:solidFill>
                <a:schemeClr val="tx1"/>
              </a:solidFill>
            </a:endParaRPr>
          </a:p>
          <a:p>
            <a:pPr lvl="1"/>
            <a:endParaRPr lang="en-US" dirty="0">
              <a:solidFill>
                <a:schemeClr val="tx1"/>
              </a:solidFill>
            </a:endParaRPr>
          </a:p>
          <a:p>
            <a:pPr marL="453953" lvl="1" indent="0">
              <a:buNone/>
            </a:pPr>
            <a:endParaRPr lang="en-US" dirty="0">
              <a:solidFill>
                <a:schemeClr val="tx1"/>
              </a:solidFill>
            </a:endParaRPr>
          </a:p>
          <a:p>
            <a:pPr marL="453953" lvl="1" indent="0">
              <a:buNone/>
            </a:pPr>
            <a:r>
              <a:rPr lang="en-US" sz="1600" dirty="0">
                <a:solidFill>
                  <a:schemeClr val="tx1"/>
                </a:solidFill>
              </a:rPr>
              <a:t>[Sen et al, EMNLP 2020]</a:t>
            </a:r>
          </a:p>
          <a:p>
            <a:pPr lvl="1"/>
            <a:r>
              <a:rPr lang="en-US" sz="1600" dirty="0">
                <a:solidFill>
                  <a:schemeClr val="tx1"/>
                </a:solidFill>
              </a:rPr>
              <a:t>Linguistic rules for sentence classification:</a:t>
            </a:r>
            <a:endParaRPr lang="en-US" dirty="0">
              <a:solidFill>
                <a:schemeClr val="tx1"/>
              </a:solidFill>
            </a:endParaRPr>
          </a:p>
          <a:p>
            <a:pPr lvl="2"/>
            <a:r>
              <a:rPr lang="en-US" sz="1500" dirty="0">
                <a:solidFill>
                  <a:schemeClr val="tx1"/>
                </a:solidFill>
              </a:rPr>
              <a:t>More than just visualization/explanation </a:t>
            </a:r>
          </a:p>
          <a:p>
            <a:pPr lvl="2"/>
            <a:r>
              <a:rPr lang="en-US" sz="1500" dirty="0">
                <a:solidFill>
                  <a:schemeClr val="tx1"/>
                </a:solidFill>
              </a:rPr>
              <a:t>Advanced HCI system for </a:t>
            </a:r>
            <a:r>
              <a:rPr lang="en-US" sz="1500" b="1" dirty="0">
                <a:solidFill>
                  <a:schemeClr val="tx1"/>
                </a:solidFill>
              </a:rPr>
              <a:t>human-machine co-creation </a:t>
            </a:r>
            <a:r>
              <a:rPr lang="en-US" sz="1500" dirty="0">
                <a:solidFill>
                  <a:schemeClr val="tx1"/>
                </a:solidFill>
              </a:rPr>
              <a:t>of the final model, built on top of rules </a:t>
            </a:r>
          </a:p>
          <a:p>
            <a:pPr marL="914255" lvl="2" indent="0">
              <a:buNone/>
            </a:pPr>
            <a:r>
              <a:rPr lang="en-US" sz="1500" dirty="0">
                <a:solidFill>
                  <a:srgbClr val="0070C0"/>
                </a:solidFill>
              </a:rPr>
              <a:t>		</a:t>
            </a:r>
            <a:r>
              <a:rPr lang="en-US" sz="1500" b="1" dirty="0">
                <a:solidFill>
                  <a:srgbClr val="0070C0"/>
                </a:solidFill>
              </a:rPr>
              <a:t>(Next)</a:t>
            </a:r>
          </a:p>
        </p:txBody>
      </p:sp>
      <p:pic>
        <p:nvPicPr>
          <p:cNvPr id="5" name="Picture 4" descr="Diagram&#10;&#10;Description automatically generated">
            <a:extLst>
              <a:ext uri="{FF2B5EF4-FFF2-40B4-BE49-F238E27FC236}">
                <a16:creationId xmlns:a16="http://schemas.microsoft.com/office/drawing/2014/main" id="{6583FB0C-F694-884F-820B-D9F263BAB9A2}"/>
              </a:ext>
            </a:extLst>
          </p:cNvPr>
          <p:cNvPicPr>
            <a:picLocks noChangeAspect="1"/>
          </p:cNvPicPr>
          <p:nvPr/>
        </p:nvPicPr>
        <p:blipFill rotWithShape="1">
          <a:blip r:embed="rId5"/>
          <a:srcRect l="707" t="15197"/>
          <a:stretch/>
        </p:blipFill>
        <p:spPr>
          <a:xfrm>
            <a:off x="7076709" y="861950"/>
            <a:ext cx="3251649" cy="2358050"/>
          </a:xfrm>
          <a:prstGeom prst="rect">
            <a:avLst/>
          </a:prstGeom>
        </p:spPr>
      </p:pic>
      <p:sp>
        <p:nvSpPr>
          <p:cNvPr id="4" name="TextBox 3">
            <a:extLst>
              <a:ext uri="{FF2B5EF4-FFF2-40B4-BE49-F238E27FC236}">
                <a16:creationId xmlns:a16="http://schemas.microsoft.com/office/drawing/2014/main" id="{3F396033-3AFF-EA4B-AAC8-49C33A03BAD0}"/>
              </a:ext>
            </a:extLst>
          </p:cNvPr>
          <p:cNvSpPr txBox="1"/>
          <p:nvPr/>
        </p:nvSpPr>
        <p:spPr>
          <a:xfrm>
            <a:off x="7453099" y="3624859"/>
            <a:ext cx="4431660"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isConnected(</a:t>
            </a:r>
            <a:r>
              <a:rPr kumimoji="0" lang="en-US" sz="1300" b="0" i="0" u="none" strike="noStrike" kern="1200" cap="none" spc="0" normalizeH="0" baseline="0" noProof="0" dirty="0" err="1">
                <a:ln>
                  <a:noFill/>
                </a:ln>
                <a:solidFill>
                  <a:srgbClr val="000000"/>
                </a:solidFill>
                <a:effectLst/>
                <a:uLnTx/>
                <a:uFillTx/>
                <a:latin typeface="IBM Plex Sans" panose="020B0503050203000203" pitchFamily="34" charset="0"/>
                <a:cs typeface="Calibri"/>
                <a:sym typeface="Calibri"/>
              </a:rPr>
              <a:t>a,c</a:t>
            </a:r>
            <a:r>
              <a:rPr kumimoji="0" lang="en-US" sz="13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a:t>
            </a:r>
            <a:r>
              <a:rPr kumimoji="0" lang="en-US" sz="1300" b="0" i="0" u="none" strike="noStrike" kern="1200" cap="none" spc="0" normalizeH="0" baseline="0" noProof="0" dirty="0">
                <a:ln>
                  <a:noFill/>
                </a:ln>
                <a:solidFill>
                  <a:srgbClr val="FF0000"/>
                </a:solidFill>
                <a:effectLst/>
                <a:uLnTx/>
                <a:uFillTx/>
                <a:latin typeface="IBM Plex Sans" panose="020B0503050203000203" pitchFamily="34" charset="0"/>
                <a:cs typeface="Calibri"/>
                <a:sym typeface="Calibri"/>
              </a:rPr>
              <a:t>isConnected (</a:t>
            </a:r>
            <a:r>
              <a:rPr kumimoji="0" lang="en-US" sz="1300" b="0" i="0" u="none" strike="noStrike" kern="1200" cap="none" spc="0" normalizeH="0" baseline="0" noProof="0" dirty="0" err="1">
                <a:ln>
                  <a:noFill/>
                </a:ln>
                <a:solidFill>
                  <a:srgbClr val="FF0000"/>
                </a:solidFill>
                <a:effectLst/>
                <a:uLnTx/>
                <a:uFillTx/>
                <a:latin typeface="IBM Plex Sans" panose="020B0503050203000203" pitchFamily="34" charset="0"/>
                <a:cs typeface="Calibri"/>
                <a:sym typeface="Calibri"/>
              </a:rPr>
              <a:t>c,b</a:t>
            </a:r>
            <a:r>
              <a:rPr kumimoji="0" lang="en-US" sz="1300" b="0" i="0" u="none" strike="noStrike" kern="1200" cap="none" spc="0" normalizeH="0" baseline="0" noProof="0" dirty="0">
                <a:ln>
                  <a:noFill/>
                </a:ln>
                <a:solidFill>
                  <a:srgbClr val="FF0000"/>
                </a:solidFill>
                <a:effectLst/>
                <a:uLnTx/>
                <a:uFillTx/>
                <a:latin typeface="IBM Plex Sans" panose="020B0503050203000203" pitchFamily="34" charset="0"/>
                <a:cs typeface="Calibri"/>
                <a:sym typeface="Calibri"/>
              </a:rPr>
              <a:t>)</a:t>
            </a:r>
            <a:r>
              <a:rPr kumimoji="0" lang="en-US" sz="13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isConnected(</a:t>
            </a:r>
            <a:r>
              <a:rPr kumimoji="0" lang="en-US" sz="1300" b="0" i="0" u="none" strike="noStrike" kern="1200" cap="none" spc="0" normalizeH="0" baseline="0" noProof="0" dirty="0" err="1">
                <a:ln>
                  <a:noFill/>
                </a:ln>
                <a:solidFill>
                  <a:srgbClr val="000000"/>
                </a:solidFill>
                <a:effectLst/>
                <a:uLnTx/>
                <a:uFillTx/>
                <a:latin typeface="IBM Plex Sans" panose="020B0503050203000203" pitchFamily="34" charset="0"/>
                <a:cs typeface="Calibri"/>
                <a:sym typeface="Calibri"/>
              </a:rPr>
              <a:t>a,b</a:t>
            </a:r>
            <a:r>
              <a:rPr kumimoji="0" lang="en-US" sz="13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isMarriedTo (</a:t>
            </a:r>
            <a:r>
              <a:rPr kumimoji="0" lang="en-US" sz="1300" b="0" i="0" u="none" strike="noStrike" kern="1200" cap="none" spc="0" normalizeH="0" baseline="0" noProof="0" dirty="0" err="1">
                <a:ln>
                  <a:noFill/>
                </a:ln>
                <a:solidFill>
                  <a:srgbClr val="000000"/>
                </a:solidFill>
                <a:effectLst/>
                <a:uLnTx/>
                <a:uFillTx/>
                <a:latin typeface="IBM Plex Sans" panose="020B0503050203000203" pitchFamily="34" charset="0"/>
                <a:cs typeface="Calibri"/>
                <a:sym typeface="Calibri"/>
              </a:rPr>
              <a:t>a,c</a:t>
            </a:r>
            <a:r>
              <a:rPr kumimoji="0" lang="en-US" sz="13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a:t>
            </a:r>
            <a:r>
              <a:rPr kumimoji="0" lang="en-US" sz="1300" b="0" i="0" u="none" strike="noStrike" kern="1200" cap="none" spc="0" normalizeH="0" baseline="0" noProof="0" dirty="0">
                <a:ln>
                  <a:noFill/>
                </a:ln>
                <a:solidFill>
                  <a:srgbClr val="FF0000"/>
                </a:solidFill>
                <a:effectLst/>
                <a:uLnTx/>
                <a:uFillTx/>
                <a:latin typeface="IBM Plex Sans" panose="020B0503050203000203" pitchFamily="34" charset="0"/>
                <a:cs typeface="Calibri"/>
                <a:sym typeface="Calibri"/>
              </a:rPr>
              <a:t>hasChild (</a:t>
            </a:r>
            <a:r>
              <a:rPr kumimoji="0" lang="en-US" sz="1300" b="0" i="0" u="none" strike="noStrike" kern="1200" cap="none" spc="0" normalizeH="0" baseline="0" noProof="0" dirty="0" err="1">
                <a:ln>
                  <a:noFill/>
                </a:ln>
                <a:solidFill>
                  <a:srgbClr val="FF0000"/>
                </a:solidFill>
                <a:effectLst/>
                <a:uLnTx/>
                <a:uFillTx/>
                <a:latin typeface="IBM Plex Sans" panose="020B0503050203000203" pitchFamily="34" charset="0"/>
                <a:cs typeface="Calibri"/>
                <a:sym typeface="Calibri"/>
              </a:rPr>
              <a:t>c,b</a:t>
            </a:r>
            <a:r>
              <a:rPr kumimoji="0" lang="en-US" sz="1300" b="0" i="0" u="none" strike="noStrike" kern="1200" cap="none" spc="0" normalizeH="0" baseline="0" noProof="0" dirty="0">
                <a:ln>
                  <a:noFill/>
                </a:ln>
                <a:solidFill>
                  <a:srgbClr val="FF0000"/>
                </a:solidFill>
                <a:effectLst/>
                <a:uLnTx/>
                <a:uFillTx/>
                <a:latin typeface="IBM Plex Sans" panose="020B0503050203000203" pitchFamily="34" charset="0"/>
                <a:cs typeface="Calibri"/>
                <a:sym typeface="Calibri"/>
              </a:rPr>
              <a:t>)</a:t>
            </a:r>
            <a:r>
              <a:rPr kumimoji="0" lang="en-US" sz="13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hasChild(a,b)</a:t>
            </a:r>
          </a:p>
        </p:txBody>
      </p:sp>
      <p:cxnSp>
        <p:nvCxnSpPr>
          <p:cNvPr id="7" name="Straight Arrow Connector 6">
            <a:extLst>
              <a:ext uri="{FF2B5EF4-FFF2-40B4-BE49-F238E27FC236}">
                <a16:creationId xmlns:a16="http://schemas.microsoft.com/office/drawing/2014/main" id="{652F8745-90E6-7840-8E60-F1873C01F062}"/>
              </a:ext>
            </a:extLst>
          </p:cNvPr>
          <p:cNvCxnSpPr>
            <a:cxnSpLocks/>
          </p:cNvCxnSpPr>
          <p:nvPr/>
        </p:nvCxnSpPr>
        <p:spPr>
          <a:xfrm>
            <a:off x="6550985" y="3871357"/>
            <a:ext cx="743192" cy="0"/>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81BC821E-FC5E-224A-BF3C-670BE1C1F143}"/>
              </a:ext>
            </a:extLst>
          </p:cNvPr>
          <p:cNvCxnSpPr>
            <a:cxnSpLocks/>
          </p:cNvCxnSpPr>
          <p:nvPr/>
        </p:nvCxnSpPr>
        <p:spPr>
          <a:xfrm>
            <a:off x="5443722" y="2024049"/>
            <a:ext cx="1536871" cy="398568"/>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8" name="Picture 17">
            <a:extLst>
              <a:ext uri="{FF2B5EF4-FFF2-40B4-BE49-F238E27FC236}">
                <a16:creationId xmlns:a16="http://schemas.microsoft.com/office/drawing/2014/main" id="{3AA84624-45C1-C344-8194-B7CD312F2B29}"/>
              </a:ext>
            </a:extLst>
          </p:cNvPr>
          <p:cNvPicPr>
            <a:picLocks noChangeAspect="1"/>
          </p:cNvPicPr>
          <p:nvPr/>
        </p:nvPicPr>
        <p:blipFill rotWithShape="1">
          <a:blip r:embed="rId6"/>
          <a:srcRect l="9517" t="3835" r="9646" b="18356"/>
          <a:stretch/>
        </p:blipFill>
        <p:spPr>
          <a:xfrm>
            <a:off x="7270427" y="5242499"/>
            <a:ext cx="789140" cy="759575"/>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0FF6C39-9A01-3F46-BD45-AD6970C7026F}"/>
                  </a:ext>
                </a:extLst>
              </p:cNvPr>
              <p:cNvSpPr txBox="1"/>
              <p:nvPr/>
            </p:nvSpPr>
            <p:spPr>
              <a:xfrm>
                <a:off x="8049401" y="5240647"/>
                <a:ext cx="2722220" cy="761427"/>
              </a:xfrm>
              <a:prstGeom prst="rect">
                <a:avLst/>
              </a:prstGeom>
              <a:noFill/>
            </p:spPr>
            <p:txBody>
              <a:bodyPr wrap="none" rtlCol="0">
                <a:spAutoFit/>
              </a:bodyPr>
              <a:lstStyle/>
              <a:p>
                <a:pPr marL="0" marR="0" lvl="0" indent="0" algn="l" defTabSz="914400" rtl="0" eaLnBrk="1" fontAlgn="auto" latinLnBrk="0" hangingPunct="1">
                  <a:lnSpc>
                    <a:spcPts val="1280"/>
                  </a:lnSpc>
                  <a:spcBef>
                    <a:spcPts val="0"/>
                  </a:spcBef>
                  <a:spcAft>
                    <a:spcPts val="0"/>
                  </a:spcAft>
                  <a:buClrTx/>
                  <a:buSzTx/>
                  <a:buFontTx/>
                  <a:buNone/>
                  <a:tabLst/>
                  <a:defRPr/>
                </a:pPr>
                <a14:m>
                  <m:oMath xmlns:m="http://schemas.openxmlformats.org/officeDocument/2006/math">
                    <m:r>
                      <a:rPr kumimoji="0" lang="en-US" sz="12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m:t>
                    </m:r>
                  </m:oMath>
                </a14:m>
                <a:r>
                  <a:rPr kumimoji="0" lang="en-US" sz="1200" b="0" i="0" u="none" strike="noStrike" kern="1200" cap="none" spc="0" normalizeH="0" baseline="0" noProof="0" dirty="0">
                    <a:ln>
                      <a:noFill/>
                    </a:ln>
                    <a:solidFill>
                      <a:srgbClr val="0070C0"/>
                    </a:solidFill>
                    <a:effectLst/>
                    <a:uLnTx/>
                    <a:uFillTx/>
                    <a:latin typeface="Courier" pitchFamily="2" charset="0"/>
                    <a:ea typeface="Cambria Math" panose="02040503050406030204" pitchFamily="18" charset="0"/>
                    <a:cs typeface="Calibri"/>
                  </a:rPr>
                  <a:t> verb </a:t>
                </a:r>
                <a14:m>
                  <m:oMath xmlns:m="http://schemas.openxmlformats.org/officeDocument/2006/math">
                    <m:r>
                      <a:rPr kumimoji="0" lang="en-US" sz="12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m:t>
                    </m:r>
                    <m:r>
                      <a:rPr kumimoji="0" lang="en-US" sz="12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𝑆</m:t>
                    </m:r>
                    <m:r>
                      <a:rPr kumimoji="0" lang="en-US" sz="12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m:t>
                    </m:r>
                  </m:oMath>
                </a14:m>
                <a:r>
                  <a:rPr kumimoji="0" lang="en-US" sz="1200" b="0" i="0" u="none" strike="noStrike" kern="1200" cap="none" spc="0" normalizeH="0" baseline="0" noProof="0" dirty="0">
                    <a:ln>
                      <a:noFill/>
                    </a:ln>
                    <a:solidFill>
                      <a:srgbClr val="0070C0"/>
                    </a:solidFill>
                    <a:effectLst/>
                    <a:uLnTx/>
                    <a:uFillTx/>
                    <a:latin typeface="Courier" pitchFamily="2" charset="0"/>
                    <a:cs typeface="Calibri"/>
                  </a:rPr>
                  <a:t> </a:t>
                </a:r>
              </a:p>
              <a:p>
                <a:pPr marL="0" marR="0" lvl="0" indent="0" algn="l" defTabSz="914400" rtl="0" eaLnBrk="1" fontAlgn="auto" latinLnBrk="0" hangingPunct="1">
                  <a:lnSpc>
                    <a:spcPts val="128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Courier" pitchFamily="2" charset="0"/>
                    <a:cs typeface="Calibri"/>
                  </a:rPr>
                  <a:t>    verb.theme</a:t>
                </a:r>
                <a:r>
                  <a:rPr kumimoji="0" lang="en-US" sz="1200" b="0" i="0" u="none" strike="noStrike" kern="1200" cap="none" spc="0" normalizeH="0" baseline="0" noProof="0" dirty="0">
                    <a:ln>
                      <a:noFill/>
                    </a:ln>
                    <a:solidFill>
                      <a:srgbClr val="0070C0"/>
                    </a:solidFill>
                    <a:effectLst/>
                    <a:uLnTx/>
                    <a:uFillTx/>
                    <a:latin typeface="Courier" pitchFamily="2" charset="0"/>
                    <a:ea typeface="Cambria Math" panose="02040503050406030204" pitchFamily="18" charset="0"/>
                    <a:cs typeface="Calibri"/>
                  </a:rPr>
                  <a:t> </a:t>
                </a:r>
                <a14:m>
                  <m:oMath xmlns:m="http://schemas.openxmlformats.org/officeDocument/2006/math">
                    <m:r>
                      <a:rPr kumimoji="0" lang="en-US" sz="12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rPr>
                      <m:t>∈</m:t>
                    </m:r>
                  </m:oMath>
                </a14:m>
                <a:r>
                  <a:rPr kumimoji="0" lang="en-US" sz="1200" b="0" i="0" u="none" strike="noStrike" kern="1200" cap="none" spc="0" normalizeH="0" baseline="0" noProof="0" dirty="0">
                    <a:ln>
                      <a:noFill/>
                    </a:ln>
                    <a:solidFill>
                      <a:srgbClr val="0070C0"/>
                    </a:solidFill>
                    <a:effectLst/>
                    <a:uLnTx/>
                    <a:uFillTx/>
                    <a:latin typeface="Courier" pitchFamily="2" charset="0"/>
                    <a:cs typeface="Calibri"/>
                  </a:rPr>
                  <a:t> ThemeDict </a:t>
                </a:r>
              </a:p>
              <a:p>
                <a:pPr marL="0" marR="0" lvl="0" indent="0" algn="l" defTabSz="914400" rtl="0" eaLnBrk="1" fontAlgn="auto" latinLnBrk="0" hangingPunct="1">
                  <a:lnSpc>
                    <a:spcPts val="1280"/>
                  </a:lnSpc>
                  <a:spcBef>
                    <a:spcPts val="0"/>
                  </a:spcBef>
                  <a:spcAft>
                    <a:spcPts val="0"/>
                  </a:spcAft>
                  <a:buClrTx/>
                  <a:buSzTx/>
                  <a:buFontTx/>
                  <a:buNone/>
                  <a:tabLst/>
                  <a:defRPr/>
                </a:pPr>
                <a:r>
                  <a:rPr kumimoji="0" lang="en-US" altLang="en-US" sz="1200" b="1" i="0" u="none" strike="noStrike" kern="1200" cap="none" spc="0" normalizeH="0" baseline="0" noProof="1">
                    <a:ln>
                      <a:noFill/>
                    </a:ln>
                    <a:solidFill>
                      <a:srgbClr val="2F2B20"/>
                    </a:solidFill>
                    <a:effectLst/>
                    <a:uLnTx/>
                    <a:uFillTx/>
                    <a:latin typeface="IBM Plex Sans" charset="0"/>
                    <a:ea typeface="IBM Plex Sans" charset="0"/>
                    <a:cs typeface="IBM Plex Sans" charset="0"/>
                  </a:rPr>
                  <a:t>          an</a:t>
                </a:r>
                <a:r>
                  <a:rPr kumimoji="0" lang="en-US" altLang="en-US" sz="1200" b="1" i="0" u="none" strike="noStrike" kern="1200" cap="none" spc="0" normalizeH="0" baseline="0" noProof="0" dirty="0">
                    <a:ln>
                      <a:noFill/>
                    </a:ln>
                    <a:solidFill>
                      <a:srgbClr val="2F2B20"/>
                    </a:solidFill>
                    <a:effectLst/>
                    <a:uLnTx/>
                    <a:uFillTx/>
                    <a:latin typeface="IBM Plex Sans" charset="0"/>
                    <a:ea typeface="IBM Plex Sans" charset="0"/>
                    <a:cs typeface="IBM Plex Sans" charset="0"/>
                  </a:rPr>
                  <a:t>d </a:t>
                </a:r>
                <a:r>
                  <a:rPr kumimoji="0" lang="en-US" sz="1200" b="0" i="0" u="none" strike="noStrike" kern="1200" cap="none" spc="0" normalizeH="0" baseline="0" noProof="0" dirty="0">
                    <a:ln>
                      <a:noFill/>
                    </a:ln>
                    <a:solidFill>
                      <a:srgbClr val="0070C0"/>
                    </a:solidFill>
                    <a:effectLst/>
                    <a:uLnTx/>
                    <a:uFillTx/>
                    <a:latin typeface="Courier" pitchFamily="2" charset="0"/>
                    <a:cs typeface="Calibri"/>
                  </a:rPr>
                  <a:t>verb.voice = passive</a:t>
                </a:r>
              </a:p>
              <a:p>
                <a:pPr marL="0" marR="0" lvl="0" indent="0" algn="l" defTabSz="914400" rtl="0" eaLnBrk="1" fontAlgn="auto" latinLnBrk="0" hangingPunct="1">
                  <a:lnSpc>
                    <a:spcPts val="1280"/>
                  </a:lnSpc>
                  <a:spcBef>
                    <a:spcPts val="0"/>
                  </a:spcBef>
                  <a:spcAft>
                    <a:spcPts val="0"/>
                  </a:spcAft>
                  <a:buClrTx/>
                  <a:buSzTx/>
                  <a:buFontTx/>
                  <a:buNone/>
                  <a:tabLst/>
                  <a:defRPr/>
                </a:pPr>
                <a:r>
                  <a:rPr kumimoji="0" lang="en-US" altLang="en-US" sz="1200" b="1" i="0" u="none" strike="noStrike" kern="1200" cap="none" spc="0" normalizeH="0" baseline="0" noProof="1">
                    <a:ln>
                      <a:noFill/>
                    </a:ln>
                    <a:solidFill>
                      <a:srgbClr val="2F2B20"/>
                    </a:solidFill>
                    <a:effectLst/>
                    <a:uLnTx/>
                    <a:uFillTx/>
                    <a:latin typeface="IBM Plex Sans" charset="0"/>
                    <a:ea typeface="IBM Plex Sans" charset="0"/>
                    <a:cs typeface="IBM Plex Sans" charset="0"/>
                  </a:rPr>
                  <a:t>          an</a:t>
                </a:r>
                <a:r>
                  <a:rPr kumimoji="0" lang="en-US" altLang="en-US" sz="1200" b="1" i="0" u="none" strike="noStrike" kern="1200" cap="none" spc="0" normalizeH="0" baseline="0" noProof="0" dirty="0">
                    <a:ln>
                      <a:noFill/>
                    </a:ln>
                    <a:solidFill>
                      <a:srgbClr val="2F2B20"/>
                    </a:solidFill>
                    <a:effectLst/>
                    <a:uLnTx/>
                    <a:uFillTx/>
                    <a:latin typeface="IBM Plex Sans" charset="0"/>
                    <a:ea typeface="IBM Plex Sans" charset="0"/>
                    <a:cs typeface="IBM Plex Sans" charset="0"/>
                  </a:rPr>
                  <a:t>d </a:t>
                </a:r>
                <a:r>
                  <a:rPr kumimoji="0" lang="en-US" sz="1200" b="0" i="0" u="none" strike="noStrike" kern="1200" cap="none" spc="0" normalizeH="0" baseline="0" noProof="0" dirty="0">
                    <a:ln>
                      <a:noFill/>
                    </a:ln>
                    <a:solidFill>
                      <a:srgbClr val="0070C0"/>
                    </a:solidFill>
                    <a:effectLst/>
                    <a:uLnTx/>
                    <a:uFillTx/>
                    <a:latin typeface="Courier" pitchFamily="2" charset="0"/>
                    <a:cs typeface="Calibri"/>
                  </a:rPr>
                  <a:t>verb.tense = future</a:t>
                </a:r>
              </a:p>
            </p:txBody>
          </p:sp>
        </mc:Choice>
        <mc:Fallback xmlns="">
          <p:sp>
            <p:nvSpPr>
              <p:cNvPr id="21" name="TextBox 20">
                <a:extLst>
                  <a:ext uri="{FF2B5EF4-FFF2-40B4-BE49-F238E27FC236}">
                    <a16:creationId xmlns:a16="http://schemas.microsoft.com/office/drawing/2014/main" id="{50FF6C39-9A01-3F46-BD45-AD6970C7026F}"/>
                  </a:ext>
                </a:extLst>
              </p:cNvPr>
              <p:cNvSpPr txBox="1">
                <a:spLocks noRot="1" noChangeAspect="1" noMove="1" noResize="1" noEditPoints="1" noAdjustHandles="1" noChangeArrowheads="1" noChangeShapeType="1" noTextEdit="1"/>
              </p:cNvSpPr>
              <p:nvPr/>
            </p:nvSpPr>
            <p:spPr>
              <a:xfrm>
                <a:off x="8049401" y="5240647"/>
                <a:ext cx="2722220" cy="761427"/>
              </a:xfrm>
              <a:prstGeom prst="rect">
                <a:avLst/>
              </a:prstGeom>
              <a:blipFill>
                <a:blip r:embed="rId7"/>
                <a:stretch>
                  <a:fillRect t="-1639" b="-6557"/>
                </a:stretch>
              </a:blipFill>
            </p:spPr>
            <p:txBody>
              <a:bodyPr/>
              <a:lstStyle/>
              <a:p>
                <a:r>
                  <a:rPr lang="en-US">
                    <a:noFill/>
                  </a:rPr>
                  <a:t> </a:t>
                </a:r>
              </a:p>
            </p:txBody>
          </p:sp>
        </mc:Fallback>
      </mc:AlternateContent>
      <p:sp>
        <p:nvSpPr>
          <p:cNvPr id="24" name="Curved Left Arrow 23">
            <a:extLst>
              <a:ext uri="{FF2B5EF4-FFF2-40B4-BE49-F238E27FC236}">
                <a16:creationId xmlns:a16="http://schemas.microsoft.com/office/drawing/2014/main" id="{4FC82DB7-68AD-604C-B952-F787AD0F3D4E}"/>
              </a:ext>
            </a:extLst>
          </p:cNvPr>
          <p:cNvSpPr/>
          <p:nvPr/>
        </p:nvSpPr>
        <p:spPr>
          <a:xfrm>
            <a:off x="10915833" y="5181974"/>
            <a:ext cx="547100" cy="759575"/>
          </a:xfrm>
          <a:prstGeom prst="curved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26" name="Graphic 25" descr="Scientific Thought">
            <a:extLst>
              <a:ext uri="{FF2B5EF4-FFF2-40B4-BE49-F238E27FC236}">
                <a16:creationId xmlns:a16="http://schemas.microsoft.com/office/drawing/2014/main" id="{8B1B7E89-8B63-D846-A087-F867095B7E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0005005" y="4526504"/>
            <a:ext cx="815392" cy="785393"/>
          </a:xfrm>
          <a:prstGeom prst="rect">
            <a:avLst/>
          </a:prstGeom>
        </p:spPr>
      </p:pic>
      <p:sp>
        <p:nvSpPr>
          <p:cNvPr id="33" name="TextBox 32">
            <a:extLst>
              <a:ext uri="{FF2B5EF4-FFF2-40B4-BE49-F238E27FC236}">
                <a16:creationId xmlns:a16="http://schemas.microsoft.com/office/drawing/2014/main" id="{1F6394F8-43F8-A74C-BEDA-42D315C550CC}"/>
              </a:ext>
            </a:extLst>
          </p:cNvPr>
          <p:cNvSpPr txBox="1"/>
          <p:nvPr/>
        </p:nvSpPr>
        <p:spPr>
          <a:xfrm>
            <a:off x="8245746" y="6110228"/>
            <a:ext cx="21073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Machine-generated rules</a:t>
            </a:r>
          </a:p>
        </p:txBody>
      </p:sp>
      <p:sp>
        <p:nvSpPr>
          <p:cNvPr id="34" name="TextBox 33">
            <a:extLst>
              <a:ext uri="{FF2B5EF4-FFF2-40B4-BE49-F238E27FC236}">
                <a16:creationId xmlns:a16="http://schemas.microsoft.com/office/drawing/2014/main" id="{C9F4F420-502B-A844-8BDB-61FF9DF887B6}"/>
              </a:ext>
            </a:extLst>
          </p:cNvPr>
          <p:cNvSpPr txBox="1"/>
          <p:nvPr/>
        </p:nvSpPr>
        <p:spPr>
          <a:xfrm>
            <a:off x="10931163" y="4566653"/>
            <a:ext cx="94932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Human feedback</a:t>
            </a:r>
          </a:p>
        </p:txBody>
      </p:sp>
      <p:cxnSp>
        <p:nvCxnSpPr>
          <p:cNvPr id="37" name="Straight Arrow Connector 36">
            <a:extLst>
              <a:ext uri="{FF2B5EF4-FFF2-40B4-BE49-F238E27FC236}">
                <a16:creationId xmlns:a16="http://schemas.microsoft.com/office/drawing/2014/main" id="{623221FD-D7B2-3A45-91C2-0D3CA2806114}"/>
              </a:ext>
            </a:extLst>
          </p:cNvPr>
          <p:cNvCxnSpPr>
            <a:cxnSpLocks/>
          </p:cNvCxnSpPr>
          <p:nvPr/>
        </p:nvCxnSpPr>
        <p:spPr>
          <a:xfrm>
            <a:off x="6345393" y="5662552"/>
            <a:ext cx="743192" cy="0"/>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 name="Slide Number Placeholder 5">
            <a:extLst>
              <a:ext uri="{FF2B5EF4-FFF2-40B4-BE49-F238E27FC236}">
                <a16:creationId xmlns:a16="http://schemas.microsoft.com/office/drawing/2014/main" id="{50DBEA77-D116-CE41-91C3-532DCF246D22}"/>
              </a:ext>
            </a:extLst>
          </p:cNvPr>
          <p:cNvSpPr>
            <a:spLocks noGrp="1"/>
          </p:cNvSpPr>
          <p:nvPr>
            <p:ph type="sldNum" sz="quarter" idx="2"/>
          </p:nvPr>
        </p:nvSpPr>
        <p:spPr/>
        <p:txBody>
          <a:bodyPr/>
          <a:lstStyle/>
          <a:p>
            <a:fld id="{86CB4B4D-7CA3-9044-876B-883B54F8677D}" type="slidenum">
              <a:rPr lang="en-US" smtClean="0"/>
              <a:t>102</a:t>
            </a:fld>
            <a:endParaRPr lang="en-US"/>
          </a:p>
        </p:txBody>
      </p:sp>
    </p:spTree>
    <p:extLst>
      <p:ext uri="{BB962C8B-B14F-4D97-AF65-F5344CB8AC3E}">
        <p14:creationId xmlns:p14="http://schemas.microsoft.com/office/powerpoint/2010/main" val="311463398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5FE71-B28B-3A44-ABC8-07BAA7C9E869}"/>
              </a:ext>
            </a:extLst>
          </p:cNvPr>
          <p:cNvSpPr>
            <a:spLocks noGrp="1"/>
          </p:cNvSpPr>
          <p:nvPr>
            <p:ph type="title"/>
          </p:nvPr>
        </p:nvSpPr>
        <p:spPr>
          <a:xfrm>
            <a:off x="609518" y="266702"/>
            <a:ext cx="10972167" cy="571498"/>
          </a:xfrm>
        </p:spPr>
        <p:txBody>
          <a:bodyPr>
            <a:normAutofit/>
          </a:bodyPr>
          <a:lstStyle/>
          <a:p>
            <a:r>
              <a:rPr lang="en-US" sz="2800" dirty="0"/>
              <a:t>Linguistic Rules: Visualization and Customization by the Expert</a:t>
            </a:r>
          </a:p>
        </p:txBody>
      </p:sp>
      <p:grpSp>
        <p:nvGrpSpPr>
          <p:cNvPr id="5" name="Group 4">
            <a:extLst>
              <a:ext uri="{FF2B5EF4-FFF2-40B4-BE49-F238E27FC236}">
                <a16:creationId xmlns:a16="http://schemas.microsoft.com/office/drawing/2014/main" id="{48D56D8F-9AD6-C64D-B812-B55ACC797C57}"/>
              </a:ext>
            </a:extLst>
          </p:cNvPr>
          <p:cNvGrpSpPr/>
          <p:nvPr/>
        </p:nvGrpSpPr>
        <p:grpSpPr>
          <a:xfrm>
            <a:off x="2326409" y="1668654"/>
            <a:ext cx="9027391" cy="4050476"/>
            <a:chOff x="2326409" y="1690688"/>
            <a:chExt cx="9027391" cy="4050476"/>
          </a:xfrm>
        </p:grpSpPr>
        <p:pic>
          <p:nvPicPr>
            <p:cNvPr id="6" name="Picture 5">
              <a:extLst>
                <a:ext uri="{FF2B5EF4-FFF2-40B4-BE49-F238E27FC236}">
                  <a16:creationId xmlns:a16="http://schemas.microsoft.com/office/drawing/2014/main" id="{36359BBF-AF3C-9C45-86F1-69580D607929}"/>
                </a:ext>
              </a:extLst>
            </p:cNvPr>
            <p:cNvPicPr>
              <a:picLocks noChangeAspect="1"/>
            </p:cNvPicPr>
            <p:nvPr/>
          </p:nvPicPr>
          <p:blipFill>
            <a:blip r:embed="rId4"/>
            <a:stretch>
              <a:fillRect/>
            </a:stretch>
          </p:blipFill>
          <p:spPr>
            <a:xfrm>
              <a:off x="2326409" y="1690688"/>
              <a:ext cx="9027391" cy="4050476"/>
            </a:xfrm>
            <a:prstGeom prst="rect">
              <a:avLst/>
            </a:prstGeom>
          </p:spPr>
        </p:pic>
        <p:sp>
          <p:nvSpPr>
            <p:cNvPr id="7" name="TextBox 6">
              <a:extLst>
                <a:ext uri="{FF2B5EF4-FFF2-40B4-BE49-F238E27FC236}">
                  <a16:creationId xmlns:a16="http://schemas.microsoft.com/office/drawing/2014/main" id="{9E1985E2-799F-3D41-B6CA-8E94E3682C14}"/>
                </a:ext>
              </a:extLst>
            </p:cNvPr>
            <p:cNvSpPr txBox="1"/>
            <p:nvPr/>
          </p:nvSpPr>
          <p:spPr>
            <a:xfrm>
              <a:off x="4167288" y="2690141"/>
              <a:ext cx="651108" cy="141577"/>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alibri"/>
                  <a:cs typeface="Calibri"/>
                </a:rPr>
                <a:t>Passive-Voice</a:t>
              </a:r>
            </a:p>
          </p:txBody>
        </p:sp>
        <p:sp>
          <p:nvSpPr>
            <p:cNvPr id="8" name="TextBox 7">
              <a:extLst>
                <a:ext uri="{FF2B5EF4-FFF2-40B4-BE49-F238E27FC236}">
                  <a16:creationId xmlns:a16="http://schemas.microsoft.com/office/drawing/2014/main" id="{0691977F-4760-7545-B088-DE508D8A6435}"/>
                </a:ext>
              </a:extLst>
            </p:cNvPr>
            <p:cNvSpPr txBox="1"/>
            <p:nvPr/>
          </p:nvSpPr>
          <p:spPr>
            <a:xfrm>
              <a:off x="4167288" y="3464609"/>
              <a:ext cx="1078992" cy="132344"/>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alibri"/>
                  <a:cs typeface="Calibri"/>
                </a:rPr>
                <a:t>Possibility-</a:t>
              </a:r>
              <a:r>
                <a:rPr kumimoji="0" lang="en-US" sz="800" b="1" i="0" u="none" strike="noStrike" kern="1200" cap="none" spc="0" normalizeH="0" baseline="0" noProof="0" dirty="0" err="1">
                  <a:ln>
                    <a:noFill/>
                  </a:ln>
                  <a:solidFill>
                    <a:srgbClr val="000000"/>
                  </a:solidFill>
                  <a:effectLst/>
                  <a:uLnTx/>
                  <a:uFillTx/>
                  <a:latin typeface="Calibri"/>
                  <a:cs typeface="Calibri"/>
                </a:rPr>
                <a:t>ModalClass</a:t>
              </a:r>
              <a:endParaRPr kumimoji="0" lang="en-US" sz="800" b="1" i="0" u="none" strike="noStrike" kern="1200" cap="none" spc="0" normalizeH="0" baseline="0" noProof="0" dirty="0">
                <a:ln>
                  <a:noFill/>
                </a:ln>
                <a:solidFill>
                  <a:srgbClr val="000000"/>
                </a:solidFill>
                <a:effectLst/>
                <a:uLnTx/>
                <a:uFillTx/>
                <a:latin typeface="Calibri"/>
                <a:cs typeface="Calibri"/>
              </a:endParaRPr>
            </a:p>
          </p:txBody>
        </p:sp>
        <p:sp>
          <p:nvSpPr>
            <p:cNvPr id="9" name="TextBox 8">
              <a:extLst>
                <a:ext uri="{FF2B5EF4-FFF2-40B4-BE49-F238E27FC236}">
                  <a16:creationId xmlns:a16="http://schemas.microsoft.com/office/drawing/2014/main" id="{56AE7F52-9DC8-5141-BB12-A3AFE0C7D724}"/>
                </a:ext>
              </a:extLst>
            </p:cNvPr>
            <p:cNvSpPr txBox="1"/>
            <p:nvPr/>
          </p:nvSpPr>
          <p:spPr>
            <a:xfrm>
              <a:off x="4159567" y="5282455"/>
              <a:ext cx="651108" cy="141577"/>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alibri"/>
                  <a:cs typeface="Calibri"/>
                </a:rPr>
                <a:t>Passive-Voice</a:t>
              </a:r>
            </a:p>
          </p:txBody>
        </p:sp>
        <p:sp>
          <p:nvSpPr>
            <p:cNvPr id="10" name="TextBox 9">
              <a:extLst>
                <a:ext uri="{FF2B5EF4-FFF2-40B4-BE49-F238E27FC236}">
                  <a16:creationId xmlns:a16="http://schemas.microsoft.com/office/drawing/2014/main" id="{F54F0E0A-9CB6-C54F-93B7-DE87C8E90BDD}"/>
                </a:ext>
              </a:extLst>
            </p:cNvPr>
            <p:cNvSpPr txBox="1"/>
            <p:nvPr/>
          </p:nvSpPr>
          <p:spPr>
            <a:xfrm>
              <a:off x="4170453" y="3295797"/>
              <a:ext cx="2339204" cy="132344"/>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000000"/>
                  </a:solidFill>
                  <a:effectLst/>
                  <a:uLnTx/>
                  <a:uFillTx/>
                  <a:latin typeface="Calibri"/>
                  <a:cs typeface="Calibri"/>
                </a:rPr>
                <a:t>VerbBase-MatchesDictionary-SectionTitleClues</a:t>
              </a:r>
              <a:endParaRPr kumimoji="0" lang="en-US" sz="800" b="1" i="0" u="none" strike="noStrike" kern="1200" cap="none" spc="0" normalizeH="0" baseline="0" noProof="0" dirty="0">
                <a:ln>
                  <a:noFill/>
                </a:ln>
                <a:solidFill>
                  <a:srgbClr val="000000"/>
                </a:solidFill>
                <a:effectLst/>
                <a:uLnTx/>
                <a:uFillTx/>
                <a:latin typeface="Calibri"/>
                <a:cs typeface="Calibri"/>
              </a:endParaRPr>
            </a:p>
          </p:txBody>
        </p:sp>
        <p:sp>
          <p:nvSpPr>
            <p:cNvPr id="11" name="TextBox 10">
              <a:extLst>
                <a:ext uri="{FF2B5EF4-FFF2-40B4-BE49-F238E27FC236}">
                  <a16:creationId xmlns:a16="http://schemas.microsoft.com/office/drawing/2014/main" id="{C410CCDF-0508-6E4E-A61D-0285078EC258}"/>
                </a:ext>
              </a:extLst>
            </p:cNvPr>
            <p:cNvSpPr txBox="1"/>
            <p:nvPr/>
          </p:nvSpPr>
          <p:spPr>
            <a:xfrm>
              <a:off x="4170453" y="4681619"/>
              <a:ext cx="2339204" cy="132344"/>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000000"/>
                  </a:solidFill>
                  <a:effectLst/>
                  <a:uLnTx/>
                  <a:uFillTx/>
                  <a:latin typeface="Calibri"/>
                  <a:cs typeface="Calibri"/>
                </a:rPr>
                <a:t>VerbBase-MatchesDictionary-SectionTitleClues</a:t>
              </a:r>
              <a:endParaRPr kumimoji="0" lang="en-US" sz="800" b="1" i="0" u="none" strike="noStrike" kern="1200" cap="none" spc="0" normalizeH="0" baseline="0" noProof="0" dirty="0">
                <a:ln>
                  <a:noFill/>
                </a:ln>
                <a:solidFill>
                  <a:srgbClr val="000000"/>
                </a:solidFill>
                <a:effectLst/>
                <a:uLnTx/>
                <a:uFillTx/>
                <a:latin typeface="Calibri"/>
                <a:cs typeface="Calibri"/>
              </a:endParaRPr>
            </a:p>
          </p:txBody>
        </p:sp>
        <p:sp>
          <p:nvSpPr>
            <p:cNvPr id="12" name="TextBox 11">
              <a:extLst>
                <a:ext uri="{FF2B5EF4-FFF2-40B4-BE49-F238E27FC236}">
                  <a16:creationId xmlns:a16="http://schemas.microsoft.com/office/drawing/2014/main" id="{8AF7D080-8C08-1F44-85FE-511D542CF701}"/>
                </a:ext>
              </a:extLst>
            </p:cNvPr>
            <p:cNvSpPr txBox="1"/>
            <p:nvPr/>
          </p:nvSpPr>
          <p:spPr>
            <a:xfrm>
              <a:off x="4170453" y="2101264"/>
              <a:ext cx="2644004" cy="132344"/>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alibri"/>
                  <a:cs typeface="Calibri"/>
                </a:rPr>
                <a:t>Theme-</a:t>
              </a:r>
              <a:r>
                <a:rPr kumimoji="0" lang="en-US" sz="800" b="1" i="0" u="none" strike="noStrike" kern="1200" cap="none" spc="0" normalizeH="0" baseline="0" noProof="0" dirty="0" err="1">
                  <a:ln>
                    <a:noFill/>
                  </a:ln>
                  <a:solidFill>
                    <a:srgbClr val="000000"/>
                  </a:solidFill>
                  <a:effectLst/>
                  <a:uLnTx/>
                  <a:uFillTx/>
                  <a:latin typeface="Calibri"/>
                  <a:cs typeface="Calibri"/>
                </a:rPr>
                <a:t>MatchesDictionary</a:t>
              </a:r>
              <a:r>
                <a:rPr kumimoji="0" lang="en-US" sz="800" b="1" i="0" u="none" strike="noStrike" kern="1200" cap="none" spc="0" normalizeH="0" baseline="0" noProof="0" dirty="0">
                  <a:ln>
                    <a:noFill/>
                  </a:ln>
                  <a:solidFill>
                    <a:srgbClr val="000000"/>
                  </a:solidFill>
                  <a:effectLst/>
                  <a:uLnTx/>
                  <a:uFillTx/>
                  <a:latin typeface="Calibri"/>
                  <a:cs typeface="Calibri"/>
                </a:rPr>
                <a:t>-</a:t>
              </a:r>
              <a:r>
                <a:rPr kumimoji="0" lang="en-US" sz="800" b="1" i="0" u="none" strike="noStrike" kern="1200" cap="none" spc="0" normalizeH="0" baseline="0" noProof="0" dirty="0" err="1">
                  <a:ln>
                    <a:noFill/>
                  </a:ln>
                  <a:solidFill>
                    <a:srgbClr val="000000"/>
                  </a:solidFill>
                  <a:effectLst/>
                  <a:uLnTx/>
                  <a:uFillTx/>
                  <a:latin typeface="Calibri"/>
                  <a:cs typeface="Calibri"/>
                </a:rPr>
                <a:t>NonAgentSectionTitleClues</a:t>
              </a:r>
              <a:endParaRPr kumimoji="0" lang="en-US" sz="800" b="1" i="0" u="none" strike="noStrike" kern="1200" cap="none" spc="0" normalizeH="0" baseline="0" noProof="0" dirty="0">
                <a:ln>
                  <a:noFill/>
                </a:ln>
                <a:solidFill>
                  <a:srgbClr val="000000"/>
                </a:solidFill>
                <a:effectLst/>
                <a:uLnTx/>
                <a:uFillTx/>
                <a:latin typeface="Calibri"/>
                <a:cs typeface="Calibri"/>
              </a:endParaRPr>
            </a:p>
          </p:txBody>
        </p:sp>
        <p:sp>
          <p:nvSpPr>
            <p:cNvPr id="13" name="TextBox 12">
              <a:extLst>
                <a:ext uri="{FF2B5EF4-FFF2-40B4-BE49-F238E27FC236}">
                  <a16:creationId xmlns:a16="http://schemas.microsoft.com/office/drawing/2014/main" id="{6933E80C-CA5B-1D4E-A606-3563F186489C}"/>
                </a:ext>
              </a:extLst>
            </p:cNvPr>
            <p:cNvSpPr txBox="1"/>
            <p:nvPr/>
          </p:nvSpPr>
          <p:spPr>
            <a:xfrm>
              <a:off x="4170453" y="3897380"/>
              <a:ext cx="2644004" cy="132344"/>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alibri"/>
                  <a:cs typeface="Calibri"/>
                </a:rPr>
                <a:t>Theme-</a:t>
              </a:r>
              <a:r>
                <a:rPr kumimoji="0" lang="en-US" sz="800" b="1" i="0" u="none" strike="noStrike" kern="1200" cap="none" spc="0" normalizeH="0" baseline="0" noProof="0" dirty="0" err="1">
                  <a:ln>
                    <a:noFill/>
                  </a:ln>
                  <a:solidFill>
                    <a:srgbClr val="000000"/>
                  </a:solidFill>
                  <a:effectLst/>
                  <a:uLnTx/>
                  <a:uFillTx/>
                  <a:latin typeface="Calibri"/>
                  <a:cs typeface="Calibri"/>
                </a:rPr>
                <a:t>MatchesDictionary</a:t>
              </a:r>
              <a:r>
                <a:rPr kumimoji="0" lang="en-US" sz="800" b="1" i="0" u="none" strike="noStrike" kern="1200" cap="none" spc="0" normalizeH="0" baseline="0" noProof="0" dirty="0">
                  <a:ln>
                    <a:noFill/>
                  </a:ln>
                  <a:solidFill>
                    <a:srgbClr val="000000"/>
                  </a:solidFill>
                  <a:effectLst/>
                  <a:uLnTx/>
                  <a:uFillTx/>
                  <a:latin typeface="Calibri"/>
                  <a:cs typeface="Calibri"/>
                </a:rPr>
                <a:t>-</a:t>
              </a:r>
              <a:r>
                <a:rPr kumimoji="0" lang="en-US" sz="800" b="1" i="0" u="none" strike="noStrike" kern="1200" cap="none" spc="0" normalizeH="0" baseline="0" noProof="0" dirty="0" err="1">
                  <a:ln>
                    <a:noFill/>
                  </a:ln>
                  <a:solidFill>
                    <a:srgbClr val="000000"/>
                  </a:solidFill>
                  <a:effectLst/>
                  <a:uLnTx/>
                  <a:uFillTx/>
                  <a:latin typeface="Calibri"/>
                  <a:cs typeface="Calibri"/>
                </a:rPr>
                <a:t>NonAgentSectionTitleClues</a:t>
              </a:r>
              <a:endParaRPr kumimoji="0" lang="en-US" sz="800" b="1" i="0" u="none" strike="noStrike" kern="1200" cap="none" spc="0" normalizeH="0" baseline="0" noProof="0" dirty="0">
                <a:ln>
                  <a:noFill/>
                </a:ln>
                <a:solidFill>
                  <a:srgbClr val="000000"/>
                </a:solidFill>
                <a:effectLst/>
                <a:uLnTx/>
                <a:uFillTx/>
                <a:latin typeface="Calibri"/>
                <a:cs typeface="Calibri"/>
              </a:endParaRPr>
            </a:p>
          </p:txBody>
        </p:sp>
        <p:sp>
          <p:nvSpPr>
            <p:cNvPr id="14" name="TextBox 13">
              <a:extLst>
                <a:ext uri="{FF2B5EF4-FFF2-40B4-BE49-F238E27FC236}">
                  <a16:creationId xmlns:a16="http://schemas.microsoft.com/office/drawing/2014/main" id="{B9AF9C40-DE6A-844C-8962-4BF900272EC4}"/>
                </a:ext>
              </a:extLst>
            </p:cNvPr>
            <p:cNvSpPr txBox="1"/>
            <p:nvPr/>
          </p:nvSpPr>
          <p:spPr>
            <a:xfrm>
              <a:off x="4170452" y="2893217"/>
              <a:ext cx="2774633" cy="132344"/>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alibri"/>
                  <a:cs typeface="Calibri"/>
                </a:rPr>
                <a:t>Manner-</a:t>
              </a:r>
              <a:r>
                <a:rPr kumimoji="0" lang="en-US" sz="800" b="1" i="0" u="none" strike="noStrike" kern="1200" cap="none" spc="0" normalizeH="0" baseline="0" noProof="0" dirty="0" err="1">
                  <a:ln>
                    <a:noFill/>
                  </a:ln>
                  <a:solidFill>
                    <a:srgbClr val="000000"/>
                  </a:solidFill>
                  <a:effectLst/>
                  <a:uLnTx/>
                  <a:uFillTx/>
                  <a:latin typeface="Calibri"/>
                  <a:cs typeface="Calibri"/>
                </a:rPr>
                <a:t>MatchesDictionary</a:t>
              </a:r>
              <a:r>
                <a:rPr kumimoji="0" lang="en-US" sz="800" b="1" i="0" u="none" strike="noStrike" kern="1200" cap="none" spc="0" normalizeH="0" baseline="0" noProof="0" dirty="0">
                  <a:ln>
                    <a:noFill/>
                  </a:ln>
                  <a:solidFill>
                    <a:srgbClr val="000000"/>
                  </a:solidFill>
                  <a:effectLst/>
                  <a:uLnTx/>
                  <a:uFillTx/>
                  <a:latin typeface="Calibri"/>
                  <a:cs typeface="Calibri"/>
                </a:rPr>
                <a:t>-</a:t>
              </a:r>
              <a:r>
                <a:rPr kumimoji="0" lang="en-US" sz="800" b="1" i="0" u="none" strike="noStrike" kern="1200" cap="none" spc="0" normalizeH="0" baseline="0" noProof="0" dirty="0" err="1">
                  <a:ln>
                    <a:noFill/>
                  </a:ln>
                  <a:solidFill>
                    <a:srgbClr val="000000"/>
                  </a:solidFill>
                  <a:effectLst/>
                  <a:uLnTx/>
                  <a:uFillTx/>
                  <a:latin typeface="Calibri"/>
                  <a:cs typeface="Calibri"/>
                </a:rPr>
                <a:t>MannerContextClues</a:t>
              </a:r>
              <a:endParaRPr kumimoji="0" lang="en-US" sz="800" b="1" i="0" u="none" strike="noStrike" kern="1200" cap="none" spc="0" normalizeH="0" baseline="0" noProof="0" dirty="0">
                <a:ln>
                  <a:noFill/>
                </a:ln>
                <a:solidFill>
                  <a:srgbClr val="000000"/>
                </a:solidFill>
                <a:effectLst/>
                <a:uLnTx/>
                <a:uFillTx/>
                <a:latin typeface="Calibri"/>
                <a:cs typeface="Calibri"/>
              </a:endParaRPr>
            </a:p>
          </p:txBody>
        </p:sp>
        <p:sp>
          <p:nvSpPr>
            <p:cNvPr id="15" name="TextBox 14">
              <a:extLst>
                <a:ext uri="{FF2B5EF4-FFF2-40B4-BE49-F238E27FC236}">
                  <a16:creationId xmlns:a16="http://schemas.microsoft.com/office/drawing/2014/main" id="{7BDAF7E8-BA93-2144-877A-F70669FB13E6}"/>
                </a:ext>
              </a:extLst>
            </p:cNvPr>
            <p:cNvSpPr txBox="1"/>
            <p:nvPr/>
          </p:nvSpPr>
          <p:spPr>
            <a:xfrm>
              <a:off x="4170453" y="2294440"/>
              <a:ext cx="2774633" cy="132344"/>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alibri"/>
                  <a:cs typeface="Calibri"/>
                </a:rPr>
                <a:t>Manner-</a:t>
              </a:r>
              <a:r>
                <a:rPr kumimoji="0" lang="en-US" sz="800" b="1" i="0" u="none" strike="noStrike" kern="1200" cap="none" spc="0" normalizeH="0" baseline="0" noProof="0" dirty="0" err="1">
                  <a:ln>
                    <a:noFill/>
                  </a:ln>
                  <a:solidFill>
                    <a:srgbClr val="000000"/>
                  </a:solidFill>
                  <a:effectLst/>
                  <a:uLnTx/>
                  <a:uFillTx/>
                  <a:latin typeface="Calibri"/>
                  <a:cs typeface="Calibri"/>
                </a:rPr>
                <a:t>MatchesDictionary</a:t>
              </a:r>
              <a:r>
                <a:rPr kumimoji="0" lang="en-US" sz="800" b="1" i="0" u="none" strike="noStrike" kern="1200" cap="none" spc="0" normalizeH="0" baseline="0" noProof="0" dirty="0">
                  <a:ln>
                    <a:noFill/>
                  </a:ln>
                  <a:solidFill>
                    <a:srgbClr val="000000"/>
                  </a:solidFill>
                  <a:effectLst/>
                  <a:uLnTx/>
                  <a:uFillTx/>
                  <a:latin typeface="Calibri"/>
                  <a:cs typeface="Calibri"/>
                </a:rPr>
                <a:t>-</a:t>
              </a:r>
              <a:r>
                <a:rPr kumimoji="0" lang="en-US" sz="800" b="1" i="0" u="none" strike="noStrike" kern="1200" cap="none" spc="0" normalizeH="0" baseline="0" noProof="0" dirty="0" err="1">
                  <a:ln>
                    <a:noFill/>
                  </a:ln>
                  <a:solidFill>
                    <a:srgbClr val="000000"/>
                  </a:solidFill>
                  <a:effectLst/>
                  <a:uLnTx/>
                  <a:uFillTx/>
                  <a:latin typeface="Calibri"/>
                  <a:cs typeface="Calibri"/>
                </a:rPr>
                <a:t>MannerContextClues</a:t>
              </a:r>
              <a:endParaRPr kumimoji="0" lang="en-US" sz="800" b="1" i="0" u="none" strike="noStrike" kern="1200" cap="none" spc="0" normalizeH="0" baseline="0" noProof="0" dirty="0">
                <a:ln>
                  <a:noFill/>
                </a:ln>
                <a:solidFill>
                  <a:srgbClr val="000000"/>
                </a:solidFill>
                <a:effectLst/>
                <a:uLnTx/>
                <a:uFillTx/>
                <a:latin typeface="Calibri"/>
                <a:cs typeface="Calibri"/>
              </a:endParaRPr>
            </a:p>
          </p:txBody>
        </p:sp>
        <p:sp>
          <p:nvSpPr>
            <p:cNvPr id="16" name="TextBox 15">
              <a:extLst>
                <a:ext uri="{FF2B5EF4-FFF2-40B4-BE49-F238E27FC236}">
                  <a16:creationId xmlns:a16="http://schemas.microsoft.com/office/drawing/2014/main" id="{46C04746-0017-8D4E-A0DE-E2D6E0B1D794}"/>
                </a:ext>
              </a:extLst>
            </p:cNvPr>
            <p:cNvSpPr txBox="1"/>
            <p:nvPr/>
          </p:nvSpPr>
          <p:spPr>
            <a:xfrm>
              <a:off x="4169642" y="4084478"/>
              <a:ext cx="2339204" cy="132344"/>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000000"/>
                  </a:solidFill>
                  <a:effectLst/>
                  <a:uLnTx/>
                  <a:uFillTx/>
                  <a:latin typeface="Calibri"/>
                  <a:cs typeface="Calibri"/>
                </a:rPr>
                <a:t>VerbBase-MatchesDictionary-SectionTitleClues</a:t>
              </a:r>
              <a:endParaRPr kumimoji="0" lang="en-US" sz="800" b="1" i="0" u="none" strike="noStrike" kern="1200" cap="none" spc="0" normalizeH="0" baseline="0" noProof="0" dirty="0">
                <a:ln>
                  <a:noFill/>
                </a:ln>
                <a:solidFill>
                  <a:srgbClr val="000000"/>
                </a:solidFill>
                <a:effectLst/>
                <a:uLnTx/>
                <a:uFillTx/>
                <a:latin typeface="Calibri"/>
                <a:cs typeface="Calibri"/>
              </a:endParaRPr>
            </a:p>
          </p:txBody>
        </p:sp>
        <p:sp>
          <p:nvSpPr>
            <p:cNvPr id="17" name="TextBox 16">
              <a:extLst>
                <a:ext uri="{FF2B5EF4-FFF2-40B4-BE49-F238E27FC236}">
                  <a16:creationId xmlns:a16="http://schemas.microsoft.com/office/drawing/2014/main" id="{B1EDFE5A-F112-704E-BC63-7E0BC01A4803}"/>
                </a:ext>
              </a:extLst>
            </p:cNvPr>
            <p:cNvSpPr txBox="1"/>
            <p:nvPr/>
          </p:nvSpPr>
          <p:spPr>
            <a:xfrm>
              <a:off x="4170454" y="5084002"/>
              <a:ext cx="2468880" cy="132344"/>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000000"/>
                  </a:solidFill>
                  <a:effectLst/>
                  <a:uLnTx/>
                  <a:uFillTx/>
                  <a:latin typeface="Calibri"/>
                  <a:cs typeface="Calibri"/>
                </a:rPr>
                <a:t>NounPhrase-MatchesDictionary-SectionTitleClues</a:t>
              </a:r>
              <a:endParaRPr kumimoji="0" lang="en-US" sz="800" b="1" i="0" u="none" strike="noStrike" kern="1200" cap="none" spc="0" normalizeH="0" baseline="0" noProof="0" dirty="0">
                <a:ln>
                  <a:noFill/>
                </a:ln>
                <a:solidFill>
                  <a:srgbClr val="000000"/>
                </a:solidFill>
                <a:effectLst/>
                <a:uLnTx/>
                <a:uFillTx/>
                <a:latin typeface="Calibri"/>
                <a:cs typeface="Calibri"/>
              </a:endParaRPr>
            </a:p>
          </p:txBody>
        </p:sp>
        <p:sp>
          <p:nvSpPr>
            <p:cNvPr id="18" name="TextBox 17">
              <a:extLst>
                <a:ext uri="{FF2B5EF4-FFF2-40B4-BE49-F238E27FC236}">
                  <a16:creationId xmlns:a16="http://schemas.microsoft.com/office/drawing/2014/main" id="{3472376C-F901-E649-A711-6B0C23E51D70}"/>
                </a:ext>
              </a:extLst>
            </p:cNvPr>
            <p:cNvSpPr txBox="1"/>
            <p:nvPr/>
          </p:nvSpPr>
          <p:spPr>
            <a:xfrm>
              <a:off x="4170454" y="4485248"/>
              <a:ext cx="2468880" cy="132344"/>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000000"/>
                  </a:solidFill>
                  <a:effectLst/>
                  <a:uLnTx/>
                  <a:uFillTx/>
                  <a:latin typeface="Calibri"/>
                  <a:cs typeface="Calibri"/>
                </a:rPr>
                <a:t>NounPhrase-MatchesDictionary-SectionTitleClues</a:t>
              </a:r>
              <a:endParaRPr kumimoji="0" lang="en-US" sz="800" b="1" i="0" u="none" strike="noStrike" kern="1200" cap="none" spc="0" normalizeH="0" baseline="0" noProof="0" dirty="0">
                <a:ln>
                  <a:noFill/>
                </a:ln>
                <a:solidFill>
                  <a:srgbClr val="000000"/>
                </a:solidFill>
                <a:effectLst/>
                <a:uLnTx/>
                <a:uFillTx/>
                <a:latin typeface="Calibri"/>
                <a:cs typeface="Calibri"/>
              </a:endParaRPr>
            </a:p>
          </p:txBody>
        </p:sp>
      </p:grpSp>
      <p:sp>
        <p:nvSpPr>
          <p:cNvPr id="19" name="TextBox 18">
            <a:extLst>
              <a:ext uri="{FF2B5EF4-FFF2-40B4-BE49-F238E27FC236}">
                <a16:creationId xmlns:a16="http://schemas.microsoft.com/office/drawing/2014/main" id="{58D36FCF-8009-FA48-B727-01A6F70FA7C0}"/>
              </a:ext>
            </a:extLst>
          </p:cNvPr>
          <p:cNvSpPr txBox="1"/>
          <p:nvPr/>
        </p:nvSpPr>
        <p:spPr>
          <a:xfrm>
            <a:off x="8317735" y="1254259"/>
            <a:ext cx="191138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Label being assigned</a:t>
            </a:r>
          </a:p>
        </p:txBody>
      </p:sp>
      <p:sp>
        <p:nvSpPr>
          <p:cNvPr id="21" name="TextBox 20">
            <a:extLst>
              <a:ext uri="{FF2B5EF4-FFF2-40B4-BE49-F238E27FC236}">
                <a16:creationId xmlns:a16="http://schemas.microsoft.com/office/drawing/2014/main" id="{00F4B65D-E771-1740-9084-8865B651F284}"/>
              </a:ext>
            </a:extLst>
          </p:cNvPr>
          <p:cNvSpPr txBox="1"/>
          <p:nvPr/>
        </p:nvSpPr>
        <p:spPr>
          <a:xfrm>
            <a:off x="333117" y="2284512"/>
            <a:ext cx="194143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Various ways of selecting/ranking rules</a:t>
            </a:r>
          </a:p>
        </p:txBody>
      </p:sp>
      <p:sp>
        <p:nvSpPr>
          <p:cNvPr id="23" name="Rectangle 22">
            <a:extLst>
              <a:ext uri="{FF2B5EF4-FFF2-40B4-BE49-F238E27FC236}">
                <a16:creationId xmlns:a16="http://schemas.microsoft.com/office/drawing/2014/main" id="{D15E792B-F093-8140-AE80-256FE7C53BC3}"/>
              </a:ext>
            </a:extLst>
          </p:cNvPr>
          <p:cNvSpPr/>
          <p:nvPr/>
        </p:nvSpPr>
        <p:spPr>
          <a:xfrm>
            <a:off x="4015408" y="3609179"/>
            <a:ext cx="3128342" cy="1891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24" name="Left Brace 23">
            <a:extLst>
              <a:ext uri="{FF2B5EF4-FFF2-40B4-BE49-F238E27FC236}">
                <a16:creationId xmlns:a16="http://schemas.microsoft.com/office/drawing/2014/main" id="{64429557-D246-7A46-BE69-C34DAB3B3C8C}"/>
              </a:ext>
            </a:extLst>
          </p:cNvPr>
          <p:cNvSpPr/>
          <p:nvPr/>
        </p:nvSpPr>
        <p:spPr>
          <a:xfrm>
            <a:off x="1996966" y="1903409"/>
            <a:ext cx="228246" cy="15035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cxnSp>
        <p:nvCxnSpPr>
          <p:cNvPr id="26" name="Elbow Connector 25">
            <a:extLst>
              <a:ext uri="{FF2B5EF4-FFF2-40B4-BE49-F238E27FC236}">
                <a16:creationId xmlns:a16="http://schemas.microsoft.com/office/drawing/2014/main" id="{FF06820E-FDD5-6847-BE0A-2F7C6321E073}"/>
              </a:ext>
            </a:extLst>
          </p:cNvPr>
          <p:cNvCxnSpPr>
            <a:cxnSpLocks/>
            <a:stCxn id="29" idx="0"/>
            <a:endCxn id="19" idx="3"/>
          </p:cNvCxnSpPr>
          <p:nvPr/>
        </p:nvCxnSpPr>
        <p:spPr>
          <a:xfrm rot="16200000" flipV="1">
            <a:off x="10188895" y="1448372"/>
            <a:ext cx="234199" cy="1537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189D87F-E563-A840-80B2-B1C4754820B1}"/>
              </a:ext>
            </a:extLst>
          </p:cNvPr>
          <p:cNvSpPr txBox="1"/>
          <p:nvPr/>
        </p:nvSpPr>
        <p:spPr>
          <a:xfrm>
            <a:off x="1815318" y="4142435"/>
            <a:ext cx="194143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Rule-specific performance metrics</a:t>
            </a:r>
          </a:p>
        </p:txBody>
      </p:sp>
      <p:cxnSp>
        <p:nvCxnSpPr>
          <p:cNvPr id="28" name="Straight Arrow Connector 27">
            <a:extLst>
              <a:ext uri="{FF2B5EF4-FFF2-40B4-BE49-F238E27FC236}">
                <a16:creationId xmlns:a16="http://schemas.microsoft.com/office/drawing/2014/main" id="{560D3D82-F90D-1E41-A79C-2CE21D0E84BC}"/>
              </a:ext>
            </a:extLst>
          </p:cNvPr>
          <p:cNvCxnSpPr>
            <a:cxnSpLocks/>
            <a:stCxn id="23" idx="1"/>
            <a:endCxn id="27" idx="0"/>
          </p:cNvCxnSpPr>
          <p:nvPr/>
        </p:nvCxnSpPr>
        <p:spPr>
          <a:xfrm flipH="1">
            <a:off x="2786035" y="3703765"/>
            <a:ext cx="1229373" cy="43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767D665-7416-F44F-BA8A-86949417E420}"/>
              </a:ext>
            </a:extLst>
          </p:cNvPr>
          <p:cNvSpPr/>
          <p:nvPr/>
        </p:nvSpPr>
        <p:spPr>
          <a:xfrm>
            <a:off x="10001869" y="1642347"/>
            <a:ext cx="762000" cy="26106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31" name="Rectangle 30">
            <a:extLst>
              <a:ext uri="{FF2B5EF4-FFF2-40B4-BE49-F238E27FC236}">
                <a16:creationId xmlns:a16="http://schemas.microsoft.com/office/drawing/2014/main" id="{A4A7C477-ABF9-1540-ADEE-8052931AF869}"/>
              </a:ext>
            </a:extLst>
          </p:cNvPr>
          <p:cNvSpPr/>
          <p:nvPr/>
        </p:nvSpPr>
        <p:spPr>
          <a:xfrm>
            <a:off x="3299122" y="6012687"/>
            <a:ext cx="5592958" cy="491994"/>
          </a:xfrm>
          <a:prstGeom prst="rect">
            <a:avLst/>
          </a:prstGeom>
          <a:solidFill>
            <a:schemeClr val="bg1"/>
          </a:solidFill>
          <a:ln>
            <a:solidFill>
              <a:schemeClr val="bg2"/>
            </a:solidFill>
          </a:ln>
        </p:spPr>
        <p:txBody>
          <a:bodyPr wrap="square">
            <a:spAutoFit/>
          </a:bodyPr>
          <a:lstStyle/>
          <a:p>
            <a:pPr marL="0" marR="0" lvl="0" indent="0" algn="l" defTabSz="914400" rtl="0" eaLnBrk="1" fontAlgn="auto" latinLnBrk="0" hangingPunct="1">
              <a:lnSpc>
                <a:spcPts val="158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cs typeface="Calibri"/>
              </a:rPr>
              <a:t>Y. Yang, E. Kandogan, Y. Li, W. S. Lasecki, P. Sen. </a:t>
            </a:r>
            <a:r>
              <a:rPr kumimoji="0" lang="en-US" sz="1200" b="1" i="1" u="none" strike="noStrike" kern="1200" cap="none" spc="0" normalizeH="0" baseline="0" noProof="0" dirty="0">
                <a:ln>
                  <a:noFill/>
                </a:ln>
                <a:solidFill>
                  <a:srgbClr val="0070C0"/>
                </a:solidFill>
                <a:effectLst/>
                <a:uLnTx/>
                <a:uFillTx/>
                <a:latin typeface="Calibri"/>
                <a:cs typeface="Calibri"/>
              </a:rPr>
              <a:t>HEIDL: Learning Linguistic Expressions with Deep Learning and Human-in-the-Loop. </a:t>
            </a:r>
            <a:r>
              <a:rPr kumimoji="0" lang="en-US" sz="1200" b="1" i="0" u="none" strike="noStrike" kern="1200" cap="none" spc="0" normalizeH="0" baseline="0" noProof="0" dirty="0">
                <a:ln>
                  <a:noFill/>
                </a:ln>
                <a:solidFill>
                  <a:srgbClr val="535353"/>
                </a:solidFill>
                <a:effectLst/>
                <a:uLnTx/>
                <a:uFillTx/>
                <a:latin typeface="Calibri"/>
                <a:cs typeface="Calibri"/>
              </a:rPr>
              <a:t>ACL, System Demonstration, 2019.</a:t>
            </a:r>
            <a:endParaRPr kumimoji="0" lang="en-US" sz="1200" b="0" i="0" u="none" strike="noStrike" kern="1200" cap="none" spc="0" normalizeH="0" baseline="0" noProof="0" dirty="0">
              <a:ln>
                <a:noFill/>
              </a:ln>
              <a:solidFill>
                <a:srgbClr val="535353"/>
              </a:solidFill>
              <a:effectLst/>
              <a:uLnTx/>
              <a:uFillTx/>
              <a:latin typeface="Calibri"/>
              <a:cs typeface="Calibri"/>
            </a:endParaRPr>
          </a:p>
        </p:txBody>
      </p:sp>
      <p:sp>
        <p:nvSpPr>
          <p:cNvPr id="4" name="Rectangle 3">
            <a:extLst>
              <a:ext uri="{FF2B5EF4-FFF2-40B4-BE49-F238E27FC236}">
                <a16:creationId xmlns:a16="http://schemas.microsoft.com/office/drawing/2014/main" id="{6A3A728D-75BB-6E43-91D1-E84550F16996}"/>
              </a:ext>
            </a:extLst>
          </p:cNvPr>
          <p:cNvSpPr/>
          <p:nvPr/>
        </p:nvSpPr>
        <p:spPr>
          <a:xfrm>
            <a:off x="528809" y="909418"/>
            <a:ext cx="6698256" cy="490455"/>
          </a:xfrm>
          <a:prstGeom prst="rect">
            <a:avLst/>
          </a:prstGeom>
        </p:spPr>
        <p:txBody>
          <a:bodyPr wrap="square">
            <a:spAutoFit/>
          </a:bodyPr>
          <a:lstStyle/>
          <a:p>
            <a:pPr marL="0" marR="0" lvl="0" indent="0" algn="l" defTabSz="914400" rtl="0" eaLnBrk="1" fontAlgn="auto" latinLnBrk="0" hangingPunct="1">
              <a:lnSpc>
                <a:spcPts val="158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Sentence classification rules learned by </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[Sen et al, </a:t>
            </a:r>
            <a:r>
              <a:rPr kumimoji="0" lang="en-US" sz="12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Learning Explainable Linguistic Expressions with Neural Inductive Logic Programming for Sentence Classification. </a:t>
            </a:r>
            <a:r>
              <a:rPr kumimoji="0" lang="en-US" sz="1200" b="0" i="0" u="none" strike="noStrike" kern="1200" cap="none" spc="0" normalizeH="0" baseline="0" noProof="0" dirty="0">
                <a:ln>
                  <a:noFill/>
                </a:ln>
                <a:solidFill>
                  <a:srgbClr val="535353"/>
                </a:solidFill>
                <a:effectLst/>
                <a:uLnTx/>
                <a:uFillTx/>
                <a:latin typeface="IBM Plex Sans" panose="020B0503050203000203" pitchFamily="34" charset="0"/>
                <a:cs typeface="Calibri"/>
              </a:rPr>
              <a:t>EMNLP 2020</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a:t>
            </a:r>
            <a:endPar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p:txBody>
      </p:sp>
      <p:sp>
        <p:nvSpPr>
          <p:cNvPr id="2" name="Slide Number Placeholder 1">
            <a:extLst>
              <a:ext uri="{FF2B5EF4-FFF2-40B4-BE49-F238E27FC236}">
                <a16:creationId xmlns:a16="http://schemas.microsoft.com/office/drawing/2014/main" id="{F554368A-2298-FB41-BAB9-91E9A3E58DDB}"/>
              </a:ext>
            </a:extLst>
          </p:cNvPr>
          <p:cNvSpPr>
            <a:spLocks noGrp="1"/>
          </p:cNvSpPr>
          <p:nvPr>
            <p:ph type="sldNum" sz="quarter" idx="2"/>
          </p:nvPr>
        </p:nvSpPr>
        <p:spPr/>
        <p:txBody>
          <a:bodyPr/>
          <a:lstStyle/>
          <a:p>
            <a:fld id="{86CB4B4D-7CA3-9044-876B-883B54F8677D}" type="slidenum">
              <a:rPr lang="en-US" smtClean="0"/>
              <a:t>103</a:t>
            </a:fld>
            <a:endParaRPr lang="en-US"/>
          </a:p>
        </p:txBody>
      </p:sp>
    </p:spTree>
    <p:custDataLst>
      <p:tags r:id="rId1"/>
    </p:custDataLst>
    <p:extLst>
      <p:ext uri="{BB962C8B-B14F-4D97-AF65-F5344CB8AC3E}">
        <p14:creationId xmlns:p14="http://schemas.microsoft.com/office/powerpoint/2010/main" val="892639209"/>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Left Brace 19">
            <a:extLst>
              <a:ext uri="{FF2B5EF4-FFF2-40B4-BE49-F238E27FC236}">
                <a16:creationId xmlns:a16="http://schemas.microsoft.com/office/drawing/2014/main" id="{6A7ECA0A-EEBA-BC45-A91A-B76E821246DA}"/>
              </a:ext>
            </a:extLst>
          </p:cNvPr>
          <p:cNvSpPr/>
          <p:nvPr/>
        </p:nvSpPr>
        <p:spPr>
          <a:xfrm rot="16200000">
            <a:off x="6192902" y="2646891"/>
            <a:ext cx="387919" cy="47429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23" name="Rectangle 22">
            <a:extLst>
              <a:ext uri="{FF2B5EF4-FFF2-40B4-BE49-F238E27FC236}">
                <a16:creationId xmlns:a16="http://schemas.microsoft.com/office/drawing/2014/main" id="{D15E792B-F093-8140-AE80-256FE7C53BC3}"/>
              </a:ext>
            </a:extLst>
          </p:cNvPr>
          <p:cNvSpPr/>
          <p:nvPr/>
        </p:nvSpPr>
        <p:spPr>
          <a:xfrm>
            <a:off x="4015408" y="2837996"/>
            <a:ext cx="3128342" cy="1891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cxnSp>
        <p:nvCxnSpPr>
          <p:cNvPr id="28" name="Straight Arrow Connector 27">
            <a:extLst>
              <a:ext uri="{FF2B5EF4-FFF2-40B4-BE49-F238E27FC236}">
                <a16:creationId xmlns:a16="http://schemas.microsoft.com/office/drawing/2014/main" id="{560D3D82-F90D-1E41-A79C-2CE21D0E84BC}"/>
              </a:ext>
            </a:extLst>
          </p:cNvPr>
          <p:cNvCxnSpPr>
            <a:cxnSpLocks/>
            <a:stCxn id="23" idx="1"/>
          </p:cNvCxnSpPr>
          <p:nvPr/>
        </p:nvCxnSpPr>
        <p:spPr>
          <a:xfrm flipH="1">
            <a:off x="2585543" y="2932582"/>
            <a:ext cx="1429865" cy="673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C22040-6A60-DF41-A642-0082F9A87CBD}"/>
              </a:ext>
            </a:extLst>
          </p:cNvPr>
          <p:cNvSpPr txBox="1"/>
          <p:nvPr/>
        </p:nvSpPr>
        <p:spPr>
          <a:xfrm>
            <a:off x="296722" y="2804959"/>
            <a:ext cx="184368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Visualization of examples per rule</a:t>
            </a:r>
          </a:p>
        </p:txBody>
      </p:sp>
      <p:grpSp>
        <p:nvGrpSpPr>
          <p:cNvPr id="32" name="Group 31">
            <a:extLst>
              <a:ext uri="{FF2B5EF4-FFF2-40B4-BE49-F238E27FC236}">
                <a16:creationId xmlns:a16="http://schemas.microsoft.com/office/drawing/2014/main" id="{78A18092-FCAA-AA40-A2FC-E49262CA348A}"/>
              </a:ext>
            </a:extLst>
          </p:cNvPr>
          <p:cNvGrpSpPr/>
          <p:nvPr/>
        </p:nvGrpSpPr>
        <p:grpSpPr>
          <a:xfrm>
            <a:off x="2341258" y="936430"/>
            <a:ext cx="7794260" cy="4781319"/>
            <a:chOff x="2516371" y="1617674"/>
            <a:chExt cx="7148645" cy="4555778"/>
          </a:xfrm>
        </p:grpSpPr>
        <p:pic>
          <p:nvPicPr>
            <p:cNvPr id="33" name="Picture 32">
              <a:extLst>
                <a:ext uri="{FF2B5EF4-FFF2-40B4-BE49-F238E27FC236}">
                  <a16:creationId xmlns:a16="http://schemas.microsoft.com/office/drawing/2014/main" id="{2E57E91E-A8A6-7A4F-BA3B-6EFDC85CDD14}"/>
                </a:ext>
              </a:extLst>
            </p:cNvPr>
            <p:cNvPicPr>
              <a:picLocks noChangeAspect="1"/>
            </p:cNvPicPr>
            <p:nvPr/>
          </p:nvPicPr>
          <p:blipFill>
            <a:blip r:embed="rId3"/>
            <a:stretch>
              <a:fillRect/>
            </a:stretch>
          </p:blipFill>
          <p:spPr>
            <a:xfrm>
              <a:off x="2516371" y="1617674"/>
              <a:ext cx="7148645" cy="4555778"/>
            </a:xfrm>
            <a:prstGeom prst="rect">
              <a:avLst/>
            </a:prstGeom>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058DA542-E41E-6D4C-8F42-7332562AD71A}"/>
                </a:ext>
              </a:extLst>
            </p:cNvPr>
            <p:cNvSpPr txBox="1"/>
            <p:nvPr/>
          </p:nvSpPr>
          <p:spPr>
            <a:xfrm>
              <a:off x="2823293" y="3081673"/>
              <a:ext cx="751114" cy="156966"/>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Passive-Voice</a:t>
              </a:r>
            </a:p>
          </p:txBody>
        </p:sp>
        <p:sp>
          <p:nvSpPr>
            <p:cNvPr id="35" name="TextBox 34">
              <a:extLst>
                <a:ext uri="{FF2B5EF4-FFF2-40B4-BE49-F238E27FC236}">
                  <a16:creationId xmlns:a16="http://schemas.microsoft.com/office/drawing/2014/main" id="{0ADF4D5A-6BA2-D548-90E1-D0AF2C05B562}"/>
                </a:ext>
              </a:extLst>
            </p:cNvPr>
            <p:cNvSpPr txBox="1"/>
            <p:nvPr/>
          </p:nvSpPr>
          <p:spPr>
            <a:xfrm>
              <a:off x="2823292" y="3519692"/>
              <a:ext cx="751115" cy="156966"/>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Present-Tense</a:t>
              </a:r>
            </a:p>
          </p:txBody>
        </p:sp>
        <p:sp>
          <p:nvSpPr>
            <p:cNvPr id="36" name="TextBox 35">
              <a:extLst>
                <a:ext uri="{FF2B5EF4-FFF2-40B4-BE49-F238E27FC236}">
                  <a16:creationId xmlns:a16="http://schemas.microsoft.com/office/drawing/2014/main" id="{4CE730F6-5305-B241-9522-CB81D436E4B5}"/>
                </a:ext>
              </a:extLst>
            </p:cNvPr>
            <p:cNvSpPr txBox="1"/>
            <p:nvPr/>
          </p:nvSpPr>
          <p:spPr>
            <a:xfrm>
              <a:off x="2819700" y="2368883"/>
              <a:ext cx="978408" cy="156966"/>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Negative-Polarity</a:t>
              </a:r>
            </a:p>
          </p:txBody>
        </p:sp>
        <p:sp>
          <p:nvSpPr>
            <p:cNvPr id="37" name="TextBox 36">
              <a:extLst>
                <a:ext uri="{FF2B5EF4-FFF2-40B4-BE49-F238E27FC236}">
                  <a16:creationId xmlns:a16="http://schemas.microsoft.com/office/drawing/2014/main" id="{CC6846D3-866E-DA4F-A2CA-0323F17720B0}"/>
                </a:ext>
              </a:extLst>
            </p:cNvPr>
            <p:cNvSpPr txBox="1"/>
            <p:nvPr/>
          </p:nvSpPr>
          <p:spPr>
            <a:xfrm>
              <a:off x="2805183" y="2580996"/>
              <a:ext cx="1280160" cy="156966"/>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Possibility-</a:t>
              </a:r>
              <a:r>
                <a:rPr kumimoji="0" lang="en-US" sz="900" b="1" i="0" u="none" strike="noStrike" kern="1200" cap="none" spc="0" normalizeH="0" baseline="0" noProof="0" dirty="0" err="1">
                  <a:ln>
                    <a:noFill/>
                  </a:ln>
                  <a:solidFill>
                    <a:srgbClr val="000000"/>
                  </a:solidFill>
                  <a:effectLst/>
                  <a:uLnTx/>
                  <a:uFillTx/>
                  <a:latin typeface="Calibri"/>
                  <a:cs typeface="Calibri"/>
                </a:rPr>
                <a:t>ModalClass</a:t>
              </a:r>
              <a:endParaRPr kumimoji="0" lang="en-US" sz="900" b="1" i="0" u="none" strike="noStrike" kern="1200" cap="none" spc="0" normalizeH="0" baseline="0" noProof="0" dirty="0">
                <a:ln>
                  <a:noFill/>
                </a:ln>
                <a:solidFill>
                  <a:srgbClr val="000000"/>
                </a:solidFill>
                <a:effectLst/>
                <a:uLnTx/>
                <a:uFillTx/>
                <a:latin typeface="Calibri"/>
                <a:cs typeface="Calibri"/>
              </a:endParaRPr>
            </a:p>
          </p:txBody>
        </p:sp>
        <p:sp>
          <p:nvSpPr>
            <p:cNvPr id="38" name="TextBox 37">
              <a:extLst>
                <a:ext uri="{FF2B5EF4-FFF2-40B4-BE49-F238E27FC236}">
                  <a16:creationId xmlns:a16="http://schemas.microsoft.com/office/drawing/2014/main" id="{ABDE837B-CBDD-BC4A-A0A7-65B99CBDC967}"/>
                </a:ext>
              </a:extLst>
            </p:cNvPr>
            <p:cNvSpPr txBox="1"/>
            <p:nvPr/>
          </p:nvSpPr>
          <p:spPr>
            <a:xfrm>
              <a:off x="2812163" y="4008133"/>
              <a:ext cx="879832" cy="156966"/>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Imperative-Mood</a:t>
              </a:r>
            </a:p>
          </p:txBody>
        </p:sp>
        <p:sp>
          <p:nvSpPr>
            <p:cNvPr id="39" name="TextBox 38">
              <a:extLst>
                <a:ext uri="{FF2B5EF4-FFF2-40B4-BE49-F238E27FC236}">
                  <a16:creationId xmlns:a16="http://schemas.microsoft.com/office/drawing/2014/main" id="{E70B736A-4E26-194F-BE67-74BB65A204F8}"/>
                </a:ext>
              </a:extLst>
            </p:cNvPr>
            <p:cNvSpPr txBox="1"/>
            <p:nvPr/>
          </p:nvSpPr>
          <p:spPr>
            <a:xfrm>
              <a:off x="2809153" y="5446076"/>
              <a:ext cx="879832" cy="156966"/>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Imperative-Mood</a:t>
              </a:r>
            </a:p>
          </p:txBody>
        </p:sp>
        <p:sp>
          <p:nvSpPr>
            <p:cNvPr id="40" name="TextBox 39">
              <a:extLst>
                <a:ext uri="{FF2B5EF4-FFF2-40B4-BE49-F238E27FC236}">
                  <a16:creationId xmlns:a16="http://schemas.microsoft.com/office/drawing/2014/main" id="{DC2AE3FB-EDB8-BA42-AAC7-7AC04AFB4440}"/>
                </a:ext>
              </a:extLst>
            </p:cNvPr>
            <p:cNvSpPr txBox="1"/>
            <p:nvPr/>
          </p:nvSpPr>
          <p:spPr>
            <a:xfrm>
              <a:off x="2819699" y="3295343"/>
              <a:ext cx="2775558" cy="147733"/>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err="1">
                  <a:ln>
                    <a:noFill/>
                  </a:ln>
                  <a:solidFill>
                    <a:srgbClr val="000000"/>
                  </a:solidFill>
                  <a:effectLst/>
                  <a:uLnTx/>
                  <a:uFillTx/>
                  <a:latin typeface="Calibri"/>
                  <a:cs typeface="Calibri"/>
                </a:rPr>
                <a:t>VerbBase-MatchesDictionary-SectionTitleClues</a:t>
              </a:r>
              <a:endParaRPr kumimoji="0" lang="en-US" sz="900" b="1" i="0" u="none" strike="noStrike" kern="1200" cap="none" spc="0" normalizeH="0" baseline="0" noProof="0" dirty="0">
                <a:ln>
                  <a:noFill/>
                </a:ln>
                <a:solidFill>
                  <a:srgbClr val="000000"/>
                </a:solidFill>
                <a:effectLst/>
                <a:uLnTx/>
                <a:uFillTx/>
                <a:latin typeface="Calibri"/>
                <a:cs typeface="Calibri"/>
              </a:endParaRPr>
            </a:p>
          </p:txBody>
        </p:sp>
        <p:sp>
          <p:nvSpPr>
            <p:cNvPr id="41" name="TextBox 40">
              <a:extLst>
                <a:ext uri="{FF2B5EF4-FFF2-40B4-BE49-F238E27FC236}">
                  <a16:creationId xmlns:a16="http://schemas.microsoft.com/office/drawing/2014/main" id="{EEAE1093-0B49-A146-B3AC-C1FCAFBDDF49}"/>
                </a:ext>
              </a:extLst>
            </p:cNvPr>
            <p:cNvSpPr txBox="1"/>
            <p:nvPr/>
          </p:nvSpPr>
          <p:spPr>
            <a:xfrm>
              <a:off x="2798852" y="4234041"/>
              <a:ext cx="3340690" cy="147733"/>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Manner-</a:t>
              </a:r>
              <a:r>
                <a:rPr kumimoji="0" lang="en-US" sz="900" b="1" i="0" u="none" strike="noStrike" kern="1200" cap="none" spc="0" normalizeH="0" baseline="0" noProof="0" dirty="0" err="1">
                  <a:ln>
                    <a:noFill/>
                  </a:ln>
                  <a:solidFill>
                    <a:srgbClr val="000000"/>
                  </a:solidFill>
                  <a:effectLst/>
                  <a:uLnTx/>
                  <a:uFillTx/>
                  <a:latin typeface="Calibri"/>
                  <a:cs typeface="Calibri"/>
                </a:rPr>
                <a:t>MatchesDictionary</a:t>
              </a:r>
              <a:r>
                <a:rPr kumimoji="0" lang="en-US" sz="900" b="1" i="0" u="none" strike="noStrike" kern="1200" cap="none" spc="0" normalizeH="0" baseline="0" noProof="0" dirty="0">
                  <a:ln>
                    <a:noFill/>
                  </a:ln>
                  <a:solidFill>
                    <a:srgbClr val="000000"/>
                  </a:solidFill>
                  <a:effectLst/>
                  <a:uLnTx/>
                  <a:uFillTx/>
                  <a:latin typeface="Calibri"/>
                  <a:cs typeface="Calibri"/>
                </a:rPr>
                <a:t>-</a:t>
              </a:r>
              <a:r>
                <a:rPr kumimoji="0" lang="en-US" sz="900" b="1" i="0" u="none" strike="noStrike" kern="1200" cap="none" spc="0" normalizeH="0" baseline="0" noProof="0" dirty="0" err="1">
                  <a:ln>
                    <a:noFill/>
                  </a:ln>
                  <a:solidFill>
                    <a:srgbClr val="000000"/>
                  </a:solidFill>
                  <a:effectLst/>
                  <a:uLnTx/>
                  <a:uFillTx/>
                  <a:latin typeface="Calibri"/>
                  <a:cs typeface="Calibri"/>
                </a:rPr>
                <a:t>MannerContextClues</a:t>
              </a:r>
              <a:endParaRPr kumimoji="0" lang="en-US" sz="900" b="1" i="0" u="none" strike="noStrike" kern="1200" cap="none" spc="0" normalizeH="0" baseline="0" noProof="0" dirty="0">
                <a:ln>
                  <a:noFill/>
                </a:ln>
                <a:solidFill>
                  <a:srgbClr val="000000"/>
                </a:solidFill>
                <a:effectLst/>
                <a:uLnTx/>
                <a:uFillTx/>
                <a:latin typeface="Calibri"/>
                <a:cs typeface="Calibri"/>
              </a:endParaRPr>
            </a:p>
          </p:txBody>
        </p:sp>
        <p:sp>
          <p:nvSpPr>
            <p:cNvPr id="42" name="TextBox 41">
              <a:extLst>
                <a:ext uri="{FF2B5EF4-FFF2-40B4-BE49-F238E27FC236}">
                  <a16:creationId xmlns:a16="http://schemas.microsoft.com/office/drawing/2014/main" id="{8FBB93E4-41B2-994E-A45D-BC8A4BB4B7CC}"/>
                </a:ext>
              </a:extLst>
            </p:cNvPr>
            <p:cNvSpPr txBox="1"/>
            <p:nvPr/>
          </p:nvSpPr>
          <p:spPr>
            <a:xfrm>
              <a:off x="2819699" y="4730156"/>
              <a:ext cx="3340690" cy="147733"/>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Manner-</a:t>
              </a:r>
              <a:r>
                <a:rPr kumimoji="0" lang="en-US" sz="900" b="1" i="0" u="none" strike="noStrike" kern="1200" cap="none" spc="0" normalizeH="0" baseline="0" noProof="0" dirty="0" err="1">
                  <a:ln>
                    <a:noFill/>
                  </a:ln>
                  <a:solidFill>
                    <a:srgbClr val="000000"/>
                  </a:solidFill>
                  <a:effectLst/>
                  <a:uLnTx/>
                  <a:uFillTx/>
                  <a:latin typeface="Calibri"/>
                  <a:cs typeface="Calibri"/>
                </a:rPr>
                <a:t>MatchesDictionary</a:t>
              </a:r>
              <a:r>
                <a:rPr kumimoji="0" lang="en-US" sz="900" b="1" i="0" u="none" strike="noStrike" kern="1200" cap="none" spc="0" normalizeH="0" baseline="0" noProof="0" dirty="0">
                  <a:ln>
                    <a:noFill/>
                  </a:ln>
                  <a:solidFill>
                    <a:srgbClr val="000000"/>
                  </a:solidFill>
                  <a:effectLst/>
                  <a:uLnTx/>
                  <a:uFillTx/>
                  <a:latin typeface="Calibri"/>
                  <a:cs typeface="Calibri"/>
                </a:rPr>
                <a:t>-</a:t>
              </a:r>
              <a:r>
                <a:rPr kumimoji="0" lang="en-US" sz="900" b="1" i="0" u="none" strike="noStrike" kern="1200" cap="none" spc="0" normalizeH="0" baseline="0" noProof="0" dirty="0" err="1">
                  <a:ln>
                    <a:noFill/>
                  </a:ln>
                  <a:solidFill>
                    <a:srgbClr val="000000"/>
                  </a:solidFill>
                  <a:effectLst/>
                  <a:uLnTx/>
                  <a:uFillTx/>
                  <a:latin typeface="Calibri"/>
                  <a:cs typeface="Calibri"/>
                </a:rPr>
                <a:t>MannerContextClues</a:t>
              </a:r>
              <a:endParaRPr kumimoji="0" lang="en-US" sz="900" b="1" i="0" u="none" strike="noStrike" kern="1200" cap="none" spc="0" normalizeH="0" baseline="0" noProof="0" dirty="0">
                <a:ln>
                  <a:noFill/>
                </a:ln>
                <a:solidFill>
                  <a:srgbClr val="000000"/>
                </a:solidFill>
                <a:effectLst/>
                <a:uLnTx/>
                <a:uFillTx/>
                <a:latin typeface="Calibri"/>
                <a:cs typeface="Calibri"/>
              </a:endParaRPr>
            </a:p>
          </p:txBody>
        </p:sp>
        <p:sp>
          <p:nvSpPr>
            <p:cNvPr id="43" name="TextBox 42">
              <a:extLst>
                <a:ext uri="{FF2B5EF4-FFF2-40B4-BE49-F238E27FC236}">
                  <a16:creationId xmlns:a16="http://schemas.microsoft.com/office/drawing/2014/main" id="{1D8FD253-3600-624D-8B0F-2DC49830BD60}"/>
                </a:ext>
              </a:extLst>
            </p:cNvPr>
            <p:cNvSpPr txBox="1"/>
            <p:nvPr/>
          </p:nvSpPr>
          <p:spPr>
            <a:xfrm>
              <a:off x="2792419" y="5666451"/>
              <a:ext cx="1942867" cy="147733"/>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err="1">
                  <a:ln>
                    <a:noFill/>
                  </a:ln>
                  <a:solidFill>
                    <a:srgbClr val="000000"/>
                  </a:solidFill>
                  <a:effectLst/>
                  <a:uLnTx/>
                  <a:uFillTx/>
                  <a:latin typeface="Calibri"/>
                  <a:cs typeface="Calibri"/>
                </a:rPr>
                <a:t>VerbBase-MatchesDictionary-VerbBases</a:t>
              </a:r>
              <a:endParaRPr kumimoji="0" lang="en-US" sz="900" b="1" i="0" u="none" strike="noStrike" kern="1200" cap="none" spc="0" normalizeH="0" baseline="0" noProof="0" dirty="0">
                <a:ln>
                  <a:noFill/>
                </a:ln>
                <a:solidFill>
                  <a:srgbClr val="000000"/>
                </a:solidFill>
                <a:effectLst/>
                <a:uLnTx/>
                <a:uFillTx/>
                <a:latin typeface="Calibri"/>
                <a:cs typeface="Calibri"/>
              </a:endParaRPr>
            </a:p>
          </p:txBody>
        </p:sp>
        <p:sp>
          <p:nvSpPr>
            <p:cNvPr id="44" name="TextBox 43">
              <a:extLst>
                <a:ext uri="{FF2B5EF4-FFF2-40B4-BE49-F238E27FC236}">
                  <a16:creationId xmlns:a16="http://schemas.microsoft.com/office/drawing/2014/main" id="{42FDBF0C-127A-3641-BB42-E1CAF1F304E2}"/>
                </a:ext>
              </a:extLst>
            </p:cNvPr>
            <p:cNvSpPr txBox="1"/>
            <p:nvPr/>
          </p:nvSpPr>
          <p:spPr>
            <a:xfrm>
              <a:off x="2798852" y="4946829"/>
              <a:ext cx="1942867" cy="147733"/>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err="1">
                  <a:ln>
                    <a:noFill/>
                  </a:ln>
                  <a:solidFill>
                    <a:srgbClr val="000000"/>
                  </a:solidFill>
                  <a:effectLst/>
                  <a:uLnTx/>
                  <a:uFillTx/>
                  <a:latin typeface="Calibri"/>
                  <a:cs typeface="Calibri"/>
                </a:rPr>
                <a:t>VerbBase-MatchesDictionary-VerbBases</a:t>
              </a:r>
              <a:endParaRPr kumimoji="0" lang="en-US" sz="900" b="1" i="0" u="none" strike="noStrike" kern="1200" cap="none" spc="0" normalizeH="0" baseline="0" noProof="0" dirty="0">
                <a:ln>
                  <a:noFill/>
                </a:ln>
                <a:solidFill>
                  <a:srgbClr val="000000"/>
                </a:solidFill>
                <a:effectLst/>
                <a:uLnTx/>
                <a:uFillTx/>
                <a:latin typeface="Calibri"/>
                <a:cs typeface="Calibri"/>
              </a:endParaRPr>
            </a:p>
          </p:txBody>
        </p:sp>
      </p:grpSp>
      <p:sp>
        <p:nvSpPr>
          <p:cNvPr id="24" name="Title 2">
            <a:extLst>
              <a:ext uri="{FF2B5EF4-FFF2-40B4-BE49-F238E27FC236}">
                <a16:creationId xmlns:a16="http://schemas.microsoft.com/office/drawing/2014/main" id="{F36EE553-E6C8-154B-8C65-B23499F5C176}"/>
              </a:ext>
            </a:extLst>
          </p:cNvPr>
          <p:cNvSpPr>
            <a:spLocks noGrp="1"/>
          </p:cNvSpPr>
          <p:nvPr>
            <p:ph type="title"/>
          </p:nvPr>
        </p:nvSpPr>
        <p:spPr>
          <a:xfrm>
            <a:off x="609518" y="266702"/>
            <a:ext cx="10972167" cy="571498"/>
          </a:xfrm>
        </p:spPr>
        <p:txBody>
          <a:bodyPr>
            <a:normAutofit/>
          </a:bodyPr>
          <a:lstStyle/>
          <a:p>
            <a:r>
              <a:rPr lang="en-US" sz="2800" dirty="0"/>
              <a:t>Linguistic Rules: Visualization and Customization by the Expert</a:t>
            </a:r>
          </a:p>
        </p:txBody>
      </p:sp>
      <p:sp>
        <p:nvSpPr>
          <p:cNvPr id="27" name="Rectangle 26">
            <a:extLst>
              <a:ext uri="{FF2B5EF4-FFF2-40B4-BE49-F238E27FC236}">
                <a16:creationId xmlns:a16="http://schemas.microsoft.com/office/drawing/2014/main" id="{3F3AC248-BD2F-474F-9959-33ABD01FEFC4}"/>
              </a:ext>
            </a:extLst>
          </p:cNvPr>
          <p:cNvSpPr/>
          <p:nvPr/>
        </p:nvSpPr>
        <p:spPr>
          <a:xfrm>
            <a:off x="3299122" y="6012687"/>
            <a:ext cx="5592958" cy="491994"/>
          </a:xfrm>
          <a:prstGeom prst="rect">
            <a:avLst/>
          </a:prstGeom>
          <a:solidFill>
            <a:schemeClr val="bg1"/>
          </a:solidFill>
          <a:ln>
            <a:solidFill>
              <a:schemeClr val="bg2"/>
            </a:solidFill>
          </a:ln>
        </p:spPr>
        <p:txBody>
          <a:bodyPr wrap="square">
            <a:spAutoFit/>
          </a:bodyPr>
          <a:lstStyle/>
          <a:p>
            <a:pPr marL="0" marR="0" lvl="0" indent="0" algn="l" defTabSz="914400" rtl="0" eaLnBrk="1" fontAlgn="auto" latinLnBrk="0" hangingPunct="1">
              <a:lnSpc>
                <a:spcPts val="158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cs typeface="Calibri"/>
              </a:rPr>
              <a:t>Y. Yang, E. Kandogan, Y. Li, W. S. Lasecki, P. Sen. </a:t>
            </a:r>
            <a:r>
              <a:rPr kumimoji="0" lang="en-US" sz="1200" b="1" i="1" u="none" strike="noStrike" kern="1200" cap="none" spc="0" normalizeH="0" baseline="0" noProof="0" dirty="0">
                <a:ln>
                  <a:noFill/>
                </a:ln>
                <a:solidFill>
                  <a:srgbClr val="0070C0"/>
                </a:solidFill>
                <a:effectLst/>
                <a:uLnTx/>
                <a:uFillTx/>
                <a:latin typeface="Calibri"/>
                <a:cs typeface="Calibri"/>
              </a:rPr>
              <a:t>HEIDL: Learning Linguistic Expressions with Deep Learning and Human-in-the-Loop. </a:t>
            </a:r>
            <a:r>
              <a:rPr kumimoji="0" lang="en-US" sz="1200" b="1" i="0" u="none" strike="noStrike" kern="1200" cap="none" spc="0" normalizeH="0" baseline="0" noProof="0" dirty="0">
                <a:ln>
                  <a:noFill/>
                </a:ln>
                <a:solidFill>
                  <a:srgbClr val="535353"/>
                </a:solidFill>
                <a:effectLst/>
                <a:uLnTx/>
                <a:uFillTx/>
                <a:latin typeface="Calibri"/>
                <a:cs typeface="Calibri"/>
              </a:rPr>
              <a:t>ACL, System Demonstration, 2019.</a:t>
            </a:r>
            <a:endParaRPr kumimoji="0" lang="en-US" sz="1200" b="0" i="0" u="none" strike="noStrike" kern="1200" cap="none" spc="0" normalizeH="0" baseline="0" noProof="0" dirty="0">
              <a:ln>
                <a:noFill/>
              </a:ln>
              <a:solidFill>
                <a:srgbClr val="535353"/>
              </a:solidFill>
              <a:effectLst/>
              <a:uLnTx/>
              <a:uFillTx/>
              <a:latin typeface="Calibri"/>
              <a:cs typeface="Calibri"/>
            </a:endParaRPr>
          </a:p>
        </p:txBody>
      </p:sp>
      <p:sp>
        <p:nvSpPr>
          <p:cNvPr id="2" name="Slide Number Placeholder 1">
            <a:extLst>
              <a:ext uri="{FF2B5EF4-FFF2-40B4-BE49-F238E27FC236}">
                <a16:creationId xmlns:a16="http://schemas.microsoft.com/office/drawing/2014/main" id="{EC26DA8B-7958-D54C-8230-C4CD920E6560}"/>
              </a:ext>
            </a:extLst>
          </p:cNvPr>
          <p:cNvSpPr>
            <a:spLocks noGrp="1"/>
          </p:cNvSpPr>
          <p:nvPr>
            <p:ph type="sldNum" sz="quarter" idx="2"/>
          </p:nvPr>
        </p:nvSpPr>
        <p:spPr/>
        <p:txBody>
          <a:bodyPr/>
          <a:lstStyle/>
          <a:p>
            <a:fld id="{86CB4B4D-7CA3-9044-876B-883B54F8677D}" type="slidenum">
              <a:rPr lang="en-US" smtClean="0"/>
              <a:t>104</a:t>
            </a:fld>
            <a:endParaRPr lang="en-US"/>
          </a:p>
        </p:txBody>
      </p:sp>
    </p:spTree>
    <p:custDataLst>
      <p:tags r:id="rId1"/>
    </p:custDataLst>
    <p:extLst>
      <p:ext uri="{BB962C8B-B14F-4D97-AF65-F5344CB8AC3E}">
        <p14:creationId xmlns:p14="http://schemas.microsoft.com/office/powerpoint/2010/main" val="2181309081"/>
      </p:ext>
    </p:extLst>
  </p:cSld>
  <p:clrMapOvr>
    <a:masterClrMapping/>
  </p:clrMapOvr>
  <p:transition spd="med" advTm="17166"/>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F2474B49-9EFC-5646-AF03-6E41ACF3B27F}"/>
              </a:ext>
            </a:extLst>
          </p:cNvPr>
          <p:cNvSpPr txBox="1"/>
          <p:nvPr/>
        </p:nvSpPr>
        <p:spPr>
          <a:xfrm>
            <a:off x="505327" y="1691583"/>
            <a:ext cx="173629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Playground mode allows to add/drop predicates</a:t>
            </a:r>
          </a:p>
        </p:txBody>
      </p:sp>
      <p:grpSp>
        <p:nvGrpSpPr>
          <p:cNvPr id="46" name="Group 45">
            <a:extLst>
              <a:ext uri="{FF2B5EF4-FFF2-40B4-BE49-F238E27FC236}">
                <a16:creationId xmlns:a16="http://schemas.microsoft.com/office/drawing/2014/main" id="{45FCE442-D11B-414A-A1B5-08391A2AACE2}"/>
              </a:ext>
            </a:extLst>
          </p:cNvPr>
          <p:cNvGrpSpPr/>
          <p:nvPr/>
        </p:nvGrpSpPr>
        <p:grpSpPr>
          <a:xfrm>
            <a:off x="2205997" y="1062842"/>
            <a:ext cx="7342273" cy="4647705"/>
            <a:chOff x="2256462" y="2030027"/>
            <a:chExt cx="6966252" cy="4244599"/>
          </a:xfrm>
        </p:grpSpPr>
        <p:pic>
          <p:nvPicPr>
            <p:cNvPr id="47" name="Picture 46">
              <a:extLst>
                <a:ext uri="{FF2B5EF4-FFF2-40B4-BE49-F238E27FC236}">
                  <a16:creationId xmlns:a16="http://schemas.microsoft.com/office/drawing/2014/main" id="{E81052E1-8558-DF41-AA41-04792ED55969}"/>
                </a:ext>
              </a:extLst>
            </p:cNvPr>
            <p:cNvPicPr>
              <a:picLocks noChangeAspect="1"/>
            </p:cNvPicPr>
            <p:nvPr/>
          </p:nvPicPr>
          <p:blipFill>
            <a:blip r:embed="rId3"/>
            <a:stretch>
              <a:fillRect/>
            </a:stretch>
          </p:blipFill>
          <p:spPr>
            <a:xfrm>
              <a:off x="2256462" y="2030027"/>
              <a:ext cx="6966252" cy="4244599"/>
            </a:xfrm>
            <a:prstGeom prst="rect">
              <a:avLst/>
            </a:prstGeom>
            <a:effectLst>
              <a:outerShdw blurRad="50800" dist="38100" dir="2700000" algn="tl" rotWithShape="0">
                <a:prstClr val="black">
                  <a:alpha val="40000"/>
                </a:prstClr>
              </a:outerShdw>
            </a:effectLst>
          </p:spPr>
        </p:pic>
        <p:sp>
          <p:nvSpPr>
            <p:cNvPr id="48" name="TextBox 47">
              <a:extLst>
                <a:ext uri="{FF2B5EF4-FFF2-40B4-BE49-F238E27FC236}">
                  <a16:creationId xmlns:a16="http://schemas.microsoft.com/office/drawing/2014/main" id="{73650A07-237D-8B45-B790-331D3845558E}"/>
                </a:ext>
              </a:extLst>
            </p:cNvPr>
            <p:cNvSpPr txBox="1"/>
            <p:nvPr/>
          </p:nvSpPr>
          <p:spPr>
            <a:xfrm>
              <a:off x="3053546" y="3623379"/>
              <a:ext cx="751114" cy="156966"/>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Future-Tense</a:t>
              </a:r>
            </a:p>
          </p:txBody>
        </p:sp>
        <p:sp>
          <p:nvSpPr>
            <p:cNvPr id="49" name="TextBox 48">
              <a:extLst>
                <a:ext uri="{FF2B5EF4-FFF2-40B4-BE49-F238E27FC236}">
                  <a16:creationId xmlns:a16="http://schemas.microsoft.com/office/drawing/2014/main" id="{8AC0948F-5D5F-C542-B0A3-A6B140C9809A}"/>
                </a:ext>
              </a:extLst>
            </p:cNvPr>
            <p:cNvSpPr txBox="1"/>
            <p:nvPr/>
          </p:nvSpPr>
          <p:spPr>
            <a:xfrm>
              <a:off x="2615238" y="3381923"/>
              <a:ext cx="813865" cy="156966"/>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Passive-Voice</a:t>
              </a:r>
            </a:p>
          </p:txBody>
        </p:sp>
        <p:sp>
          <p:nvSpPr>
            <p:cNvPr id="50" name="TextBox 49">
              <a:extLst>
                <a:ext uri="{FF2B5EF4-FFF2-40B4-BE49-F238E27FC236}">
                  <a16:creationId xmlns:a16="http://schemas.microsoft.com/office/drawing/2014/main" id="{FF4EBA88-657A-EA47-849E-2A53E54D869A}"/>
                </a:ext>
              </a:extLst>
            </p:cNvPr>
            <p:cNvSpPr txBox="1"/>
            <p:nvPr/>
          </p:nvSpPr>
          <p:spPr>
            <a:xfrm>
              <a:off x="2477329" y="2623815"/>
              <a:ext cx="751114" cy="156966"/>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Future-Tense</a:t>
              </a:r>
            </a:p>
          </p:txBody>
        </p:sp>
        <p:sp>
          <p:nvSpPr>
            <p:cNvPr id="51" name="TextBox 50">
              <a:extLst>
                <a:ext uri="{FF2B5EF4-FFF2-40B4-BE49-F238E27FC236}">
                  <a16:creationId xmlns:a16="http://schemas.microsoft.com/office/drawing/2014/main" id="{D540A0F2-D8BA-F24F-BCB6-AEB4DED37058}"/>
                </a:ext>
              </a:extLst>
            </p:cNvPr>
            <p:cNvSpPr txBox="1"/>
            <p:nvPr/>
          </p:nvSpPr>
          <p:spPr>
            <a:xfrm>
              <a:off x="2472074" y="2380790"/>
              <a:ext cx="813865" cy="156966"/>
            </a:xfrm>
            <a:prstGeom prst="rect">
              <a:avLst/>
            </a:prstGeom>
            <a:solidFill>
              <a:schemeClr val="accent3">
                <a:lumMod val="40000"/>
                <a:lumOff val="60000"/>
              </a:schemeClr>
            </a:solidFill>
          </p:spPr>
          <p:txBody>
            <a:bodyPr wrap="square" lIns="9144" tIns="9144" rIns="9144" bIns="914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cs typeface="Calibri"/>
                </a:rPr>
                <a:t>Passive-Voice</a:t>
              </a:r>
            </a:p>
          </p:txBody>
        </p:sp>
        <p:sp>
          <p:nvSpPr>
            <p:cNvPr id="52" name="TextBox 51">
              <a:extLst>
                <a:ext uri="{FF2B5EF4-FFF2-40B4-BE49-F238E27FC236}">
                  <a16:creationId xmlns:a16="http://schemas.microsoft.com/office/drawing/2014/main" id="{113AD70B-E00D-2F42-B892-F50900868A69}"/>
                </a:ext>
              </a:extLst>
            </p:cNvPr>
            <p:cNvSpPr txBox="1"/>
            <p:nvPr/>
          </p:nvSpPr>
          <p:spPr>
            <a:xfrm>
              <a:off x="3053546" y="3131453"/>
              <a:ext cx="3183968" cy="147733"/>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err="1">
                  <a:ln>
                    <a:noFill/>
                  </a:ln>
                  <a:solidFill>
                    <a:srgbClr val="000000"/>
                  </a:solidFill>
                  <a:effectLst/>
                  <a:uLnTx/>
                  <a:uFillTx/>
                  <a:latin typeface="Calibri"/>
                  <a:cs typeface="Calibri"/>
                </a:rPr>
                <a:t>NounPhrase-MatchesDictionary-SectionTitleClues</a:t>
              </a:r>
              <a:endParaRPr kumimoji="0" lang="en-US" sz="900" b="1" i="0" u="none" strike="noStrike" kern="1200" cap="none" spc="0" normalizeH="0" baseline="0" noProof="0" dirty="0">
                <a:ln>
                  <a:noFill/>
                </a:ln>
                <a:solidFill>
                  <a:srgbClr val="000000"/>
                </a:solidFill>
                <a:effectLst/>
                <a:uLnTx/>
                <a:uFillTx/>
                <a:latin typeface="Calibri"/>
                <a:cs typeface="Calibri"/>
              </a:endParaRPr>
            </a:p>
          </p:txBody>
        </p:sp>
        <p:sp>
          <p:nvSpPr>
            <p:cNvPr id="53" name="TextBox 52">
              <a:extLst>
                <a:ext uri="{FF2B5EF4-FFF2-40B4-BE49-F238E27FC236}">
                  <a16:creationId xmlns:a16="http://schemas.microsoft.com/office/drawing/2014/main" id="{E2092A83-01D9-6D43-8FCA-FB506324F6B2}"/>
                </a:ext>
              </a:extLst>
            </p:cNvPr>
            <p:cNvSpPr txBox="1"/>
            <p:nvPr/>
          </p:nvSpPr>
          <p:spPr>
            <a:xfrm>
              <a:off x="2472074" y="2140795"/>
              <a:ext cx="3183968" cy="147733"/>
            </a:xfrm>
            <a:prstGeom prst="rect">
              <a:avLst/>
            </a:prstGeom>
            <a:solidFill>
              <a:schemeClr val="accent3">
                <a:lumMod val="40000"/>
                <a:lumOff val="60000"/>
              </a:schemeClr>
            </a:solidFill>
          </p:spPr>
          <p:txBody>
            <a:bodyPr wrap="square" lIns="9144" tIns="9144" rIns="9144"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err="1">
                  <a:ln>
                    <a:noFill/>
                  </a:ln>
                  <a:solidFill>
                    <a:srgbClr val="000000"/>
                  </a:solidFill>
                  <a:effectLst/>
                  <a:uLnTx/>
                  <a:uFillTx/>
                  <a:latin typeface="Calibri"/>
                  <a:cs typeface="Calibri"/>
                </a:rPr>
                <a:t>NounPhrase-MatchesDictionary-SectionTitleClues</a:t>
              </a:r>
              <a:endParaRPr kumimoji="0" lang="en-US" sz="900" b="1" i="0" u="none" strike="noStrike" kern="1200" cap="none" spc="0" normalizeH="0" baseline="0" noProof="0" dirty="0">
                <a:ln>
                  <a:noFill/>
                </a:ln>
                <a:solidFill>
                  <a:srgbClr val="000000"/>
                </a:solidFill>
                <a:effectLst/>
                <a:uLnTx/>
                <a:uFillTx/>
                <a:latin typeface="Calibri"/>
                <a:cs typeface="Calibri"/>
              </a:endParaRPr>
            </a:p>
          </p:txBody>
        </p:sp>
      </p:grpSp>
      <p:sp>
        <p:nvSpPr>
          <p:cNvPr id="19" name="Title 2">
            <a:extLst>
              <a:ext uri="{FF2B5EF4-FFF2-40B4-BE49-F238E27FC236}">
                <a16:creationId xmlns:a16="http://schemas.microsoft.com/office/drawing/2014/main" id="{E96A0F7C-4C21-B647-8825-C545CC30C441}"/>
              </a:ext>
            </a:extLst>
          </p:cNvPr>
          <p:cNvSpPr>
            <a:spLocks noGrp="1"/>
          </p:cNvSpPr>
          <p:nvPr>
            <p:ph type="title"/>
          </p:nvPr>
        </p:nvSpPr>
        <p:spPr>
          <a:xfrm>
            <a:off x="609518" y="266702"/>
            <a:ext cx="10972167" cy="571498"/>
          </a:xfrm>
        </p:spPr>
        <p:txBody>
          <a:bodyPr>
            <a:normAutofit/>
          </a:bodyPr>
          <a:lstStyle/>
          <a:p>
            <a:r>
              <a:rPr lang="en-US" sz="2800" dirty="0"/>
              <a:t>Linguistic Rules: Visualization and Customization by the Expert</a:t>
            </a:r>
          </a:p>
        </p:txBody>
      </p:sp>
      <p:cxnSp>
        <p:nvCxnSpPr>
          <p:cNvPr id="4" name="Straight Arrow Connector 3">
            <a:extLst>
              <a:ext uri="{FF2B5EF4-FFF2-40B4-BE49-F238E27FC236}">
                <a16:creationId xmlns:a16="http://schemas.microsoft.com/office/drawing/2014/main" id="{36D61D07-DCFA-344A-8C52-6AE2A5C78F17}"/>
              </a:ext>
            </a:extLst>
          </p:cNvPr>
          <p:cNvCxnSpPr>
            <a:cxnSpLocks/>
          </p:cNvCxnSpPr>
          <p:nvPr/>
        </p:nvCxnSpPr>
        <p:spPr>
          <a:xfrm>
            <a:off x="1634883" y="2307624"/>
            <a:ext cx="984881" cy="473831"/>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37ACECC1-1BAF-2649-B3A9-156F7B574250}"/>
              </a:ext>
            </a:extLst>
          </p:cNvPr>
          <p:cNvSpPr/>
          <p:nvPr/>
        </p:nvSpPr>
        <p:spPr>
          <a:xfrm>
            <a:off x="7231211" y="3722010"/>
            <a:ext cx="4560988" cy="955454"/>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ts val="166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IBM Plex Sans" panose="020B0503050203000203" pitchFamily="34" charset="0"/>
                <a:cs typeface="Calibri"/>
              </a:rPr>
              <a:t>Human-machine co-created models generalize better to unseen data </a:t>
            </a:r>
          </a:p>
          <a:p>
            <a:pPr marL="285750" marR="0" lvl="0" indent="-285750" algn="l" defTabSz="914400" rtl="0" eaLnBrk="1" fontAlgn="auto" latinLnBrk="0" hangingPunct="1">
              <a:lnSpc>
                <a:spcPts val="166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70C0"/>
                </a:solidFill>
                <a:effectLst/>
                <a:uLnTx/>
                <a:uFillTx/>
                <a:latin typeface="IBM Plex Sans" panose="020B0503050203000203" pitchFamily="34" charset="0"/>
                <a:cs typeface="Calibri"/>
              </a:rPr>
              <a:t>humans instill their expertise by extrapolating from what has been learned by automated algorithms</a:t>
            </a:r>
          </a:p>
        </p:txBody>
      </p:sp>
      <p:sp>
        <p:nvSpPr>
          <p:cNvPr id="22" name="Rectangle 21">
            <a:extLst>
              <a:ext uri="{FF2B5EF4-FFF2-40B4-BE49-F238E27FC236}">
                <a16:creationId xmlns:a16="http://schemas.microsoft.com/office/drawing/2014/main" id="{F062E532-7480-E244-B411-98F4EC8E8F7E}"/>
              </a:ext>
            </a:extLst>
          </p:cNvPr>
          <p:cNvSpPr/>
          <p:nvPr/>
        </p:nvSpPr>
        <p:spPr>
          <a:xfrm>
            <a:off x="3299122" y="6012687"/>
            <a:ext cx="5592958" cy="491994"/>
          </a:xfrm>
          <a:prstGeom prst="rect">
            <a:avLst/>
          </a:prstGeom>
          <a:solidFill>
            <a:schemeClr val="bg1"/>
          </a:solidFill>
          <a:ln>
            <a:solidFill>
              <a:schemeClr val="bg2"/>
            </a:solidFill>
          </a:ln>
        </p:spPr>
        <p:txBody>
          <a:bodyPr wrap="square">
            <a:spAutoFit/>
          </a:bodyPr>
          <a:lstStyle/>
          <a:p>
            <a:pPr marL="0" marR="0" lvl="0" indent="0" algn="l" defTabSz="914400" rtl="0" eaLnBrk="1" fontAlgn="auto" latinLnBrk="0" hangingPunct="1">
              <a:lnSpc>
                <a:spcPts val="158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cs typeface="Calibri"/>
              </a:rPr>
              <a:t>Y. Yang, E. Kandogan, Y. Li, W. S. Lasecki, P. Sen. </a:t>
            </a:r>
            <a:r>
              <a:rPr kumimoji="0" lang="en-US" sz="1200" b="1" i="1" u="none" strike="noStrike" kern="1200" cap="none" spc="0" normalizeH="0" baseline="0" noProof="0" dirty="0">
                <a:ln>
                  <a:noFill/>
                </a:ln>
                <a:solidFill>
                  <a:srgbClr val="0070C0"/>
                </a:solidFill>
                <a:effectLst/>
                <a:uLnTx/>
                <a:uFillTx/>
                <a:latin typeface="Calibri"/>
                <a:cs typeface="Calibri"/>
              </a:rPr>
              <a:t>HEIDL: Learning Linguistic Expressions with Deep Learning and Human-in-the-Loop. </a:t>
            </a:r>
            <a:r>
              <a:rPr kumimoji="0" lang="en-US" sz="1200" b="1" i="0" u="none" strike="noStrike" kern="1200" cap="none" spc="0" normalizeH="0" baseline="0" noProof="0" dirty="0">
                <a:ln>
                  <a:noFill/>
                </a:ln>
                <a:solidFill>
                  <a:srgbClr val="535353"/>
                </a:solidFill>
                <a:effectLst/>
                <a:uLnTx/>
                <a:uFillTx/>
                <a:latin typeface="Calibri"/>
                <a:cs typeface="Calibri"/>
              </a:rPr>
              <a:t>ACL, System Demonstration, 2019.</a:t>
            </a:r>
            <a:endParaRPr kumimoji="0" lang="en-US" sz="1200" b="0" i="0" u="none" strike="noStrike" kern="1200" cap="none" spc="0" normalizeH="0" baseline="0" noProof="0" dirty="0">
              <a:ln>
                <a:noFill/>
              </a:ln>
              <a:solidFill>
                <a:srgbClr val="535353"/>
              </a:solidFill>
              <a:effectLst/>
              <a:uLnTx/>
              <a:uFillTx/>
              <a:latin typeface="Calibri"/>
              <a:cs typeface="Calibri"/>
            </a:endParaRPr>
          </a:p>
        </p:txBody>
      </p:sp>
      <p:sp>
        <p:nvSpPr>
          <p:cNvPr id="3" name="Slide Number Placeholder 2">
            <a:extLst>
              <a:ext uri="{FF2B5EF4-FFF2-40B4-BE49-F238E27FC236}">
                <a16:creationId xmlns:a16="http://schemas.microsoft.com/office/drawing/2014/main" id="{A1647456-2E40-0446-B563-7857B7EFF15D}"/>
              </a:ext>
            </a:extLst>
          </p:cNvPr>
          <p:cNvSpPr>
            <a:spLocks noGrp="1"/>
          </p:cNvSpPr>
          <p:nvPr>
            <p:ph type="sldNum" sz="quarter" idx="2"/>
          </p:nvPr>
        </p:nvSpPr>
        <p:spPr/>
        <p:txBody>
          <a:bodyPr/>
          <a:lstStyle/>
          <a:p>
            <a:fld id="{86CB4B4D-7CA3-9044-876B-883B54F8677D}" type="slidenum">
              <a:rPr lang="en-US" smtClean="0"/>
              <a:t>105</a:t>
            </a:fld>
            <a:endParaRPr lang="en-US"/>
          </a:p>
        </p:txBody>
      </p:sp>
    </p:spTree>
    <p:custDataLst>
      <p:tags r:id="rId1"/>
    </p:custDataLst>
    <p:extLst>
      <p:ext uri="{BB962C8B-B14F-4D97-AF65-F5344CB8AC3E}">
        <p14:creationId xmlns:p14="http://schemas.microsoft.com/office/powerpoint/2010/main" val="1713903008"/>
      </p:ext>
    </p:extLst>
  </p:cSld>
  <p:clrMapOvr>
    <a:masterClrMapping/>
  </p:clrMapOvr>
  <p:transition spd="med" advTm="29582"/>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Visualization – Raw Examples</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458317" y="1685633"/>
            <a:ext cx="4093109" cy="4254500"/>
          </a:xfrm>
        </p:spPr>
        <p:txBody>
          <a:bodyPr>
            <a:normAutofit/>
          </a:bodyPr>
          <a:lstStyle/>
          <a:p>
            <a:r>
              <a:rPr lang="en-US" sz="1800" dirty="0">
                <a:solidFill>
                  <a:schemeClr val="tx1"/>
                </a:solidFill>
              </a:rPr>
              <a:t>Use existing knowledge to explain a new instance</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D98B62A8-FF9F-5F4D-BB59-3044905D6179}"/>
              </a:ext>
            </a:extLst>
          </p:cNvPr>
          <p:cNvPicPr>
            <a:picLocks noChangeAspect="1"/>
          </p:cNvPicPr>
          <p:nvPr/>
        </p:nvPicPr>
        <p:blipFill>
          <a:blip r:embed="rId3"/>
          <a:stretch>
            <a:fillRect/>
          </a:stretch>
        </p:blipFill>
        <p:spPr>
          <a:xfrm>
            <a:off x="4561639" y="1424707"/>
            <a:ext cx="7640574" cy="5301340"/>
          </a:xfrm>
          <a:prstGeom prst="rect">
            <a:avLst/>
          </a:prstGeom>
        </p:spPr>
      </p:pic>
      <p:sp>
        <p:nvSpPr>
          <p:cNvPr id="7" name="TextBox 6">
            <a:extLst>
              <a:ext uri="{FF2B5EF4-FFF2-40B4-BE49-F238E27FC236}">
                <a16:creationId xmlns:a16="http://schemas.microsoft.com/office/drawing/2014/main" id="{E4A554F3-0D07-8645-B1F3-D0F9A2D03CFA}"/>
              </a:ext>
            </a:extLst>
          </p:cNvPr>
          <p:cNvSpPr txBox="1"/>
          <p:nvPr/>
        </p:nvSpPr>
        <p:spPr>
          <a:xfrm>
            <a:off x="1678272" y="838200"/>
            <a:ext cx="7270460" cy="584773"/>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dirty="0"/>
              <a:t>Explaining by presenting one (or some) instance(s) (usually from the training data) that is semantically similar to the instance needs to be explained</a:t>
            </a:r>
            <a:endParaRPr lang="en-US" sz="1200" dirty="0">
              <a:latin typeface="IBM Plex Sans" panose="020B0503050203000203" pitchFamily="34" charset="0"/>
            </a:endParaRPr>
          </a:p>
        </p:txBody>
      </p:sp>
      <p:grpSp>
        <p:nvGrpSpPr>
          <p:cNvPr id="8" name="Group 7">
            <a:extLst>
              <a:ext uri="{FF2B5EF4-FFF2-40B4-BE49-F238E27FC236}">
                <a16:creationId xmlns:a16="http://schemas.microsoft.com/office/drawing/2014/main" id="{812EDEB2-96A6-1246-A6A2-F48A2122076C}"/>
              </a:ext>
            </a:extLst>
          </p:cNvPr>
          <p:cNvGrpSpPr/>
          <p:nvPr/>
        </p:nvGrpSpPr>
        <p:grpSpPr>
          <a:xfrm>
            <a:off x="524419" y="840297"/>
            <a:ext cx="1153852" cy="548640"/>
            <a:chOff x="868217" y="1060136"/>
            <a:chExt cx="1153852" cy="548640"/>
          </a:xfrm>
        </p:grpSpPr>
        <p:sp>
          <p:nvSpPr>
            <p:cNvPr id="10" name="Rectangle 9">
              <a:extLst>
                <a:ext uri="{FF2B5EF4-FFF2-40B4-BE49-F238E27FC236}">
                  <a16:creationId xmlns:a16="http://schemas.microsoft.com/office/drawing/2014/main" id="{6A51DB58-0EFD-BF4F-A3CE-07B63D768DC4}"/>
                </a:ext>
              </a:extLst>
            </p:cNvPr>
            <p:cNvSpPr/>
            <p:nvPr/>
          </p:nvSpPr>
          <p:spPr>
            <a:xfrm>
              <a:off x="868217" y="1060136"/>
              <a:ext cx="1153852" cy="548640"/>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a:extLst>
                <a:ext uri="{FF2B5EF4-FFF2-40B4-BE49-F238E27FC236}">
                  <a16:creationId xmlns:a16="http://schemas.microsoft.com/office/drawing/2014/main" id="{6FBF475E-FE02-2F4B-951A-B19CA80EE6E1}"/>
                </a:ext>
              </a:extLst>
            </p:cNvPr>
            <p:cNvSpPr/>
            <p:nvPr/>
          </p:nvSpPr>
          <p:spPr>
            <a:xfrm>
              <a:off x="868218" y="1163644"/>
              <a:ext cx="1153849" cy="307777"/>
            </a:xfrm>
            <a:prstGeom prst="rect">
              <a:avLst/>
            </a:prstGeom>
          </p:spPr>
          <p:txBody>
            <a:bodyPr wrap="square">
              <a:spAutoFit/>
            </a:bodyPr>
            <a:lstStyle/>
            <a:p>
              <a:pPr algn="ctr" hangingPunct="0"/>
              <a:r>
                <a:rPr lang="en-US" sz="1400" b="1" dirty="0">
                  <a:solidFill>
                    <a:schemeClr val="bg1"/>
                  </a:solidFill>
                  <a:latin typeface="IBM Plex Sans" panose="020B0503050203000203" pitchFamily="34" charset="0"/>
                  <a:sym typeface="Calibri"/>
                </a:rPr>
                <a:t>Definition</a:t>
              </a:r>
            </a:p>
          </p:txBody>
        </p:sp>
      </p:grpSp>
      <p:sp>
        <p:nvSpPr>
          <p:cNvPr id="6" name="TextBox 5">
            <a:extLst>
              <a:ext uri="{FF2B5EF4-FFF2-40B4-BE49-F238E27FC236}">
                <a16:creationId xmlns:a16="http://schemas.microsoft.com/office/drawing/2014/main" id="{EBF47A56-CFAB-DC41-8C90-142064A5B804}"/>
              </a:ext>
            </a:extLst>
          </p:cNvPr>
          <p:cNvSpPr txBox="1"/>
          <p:nvPr/>
        </p:nvSpPr>
        <p:spPr>
          <a:xfrm>
            <a:off x="211015" y="3166554"/>
            <a:ext cx="422666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mn-lt"/>
                <a:ea typeface="+mn-ea"/>
                <a:cs typeface="+mn-cs"/>
                <a:sym typeface="Calibri"/>
              </a:rPr>
              <a:t>Jaguar</a:t>
            </a:r>
            <a:r>
              <a:rPr kumimoji="0" lang="en-US" sz="1800" b="0" i="0" u="none" strike="noStrike" cap="none" spc="0" normalizeH="0" baseline="0" dirty="0">
                <a:ln>
                  <a:noFill/>
                </a:ln>
                <a:solidFill>
                  <a:srgbClr val="000000"/>
                </a:solidFill>
                <a:effectLst/>
                <a:uFillTx/>
                <a:latin typeface="+mn-lt"/>
                <a:ea typeface="+mn-ea"/>
                <a:cs typeface="+mn-cs"/>
                <a:sym typeface="Calibri"/>
              </a:rPr>
              <a:t> is a large spotted predator of tropical</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America similar to the leopard.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86DC36C5-C30C-7C4B-B6A7-8701814299D3}"/>
              </a:ext>
            </a:extLst>
          </p:cNvPr>
          <p:cNvSpPr txBox="1"/>
          <p:nvPr/>
        </p:nvSpPr>
        <p:spPr>
          <a:xfrm>
            <a:off x="2833635" y="6283102"/>
            <a:ext cx="184960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hlinkClick r:id="rId4"/>
              </a:rPr>
              <a:t>[</a:t>
            </a:r>
            <a:r>
              <a:rPr kumimoji="0" lang="en-US" sz="1400" b="0" i="0" u="none" strike="noStrike" cap="none" spc="0" normalizeH="0" baseline="0" dirty="0" err="1">
                <a:ln>
                  <a:noFill/>
                </a:ln>
                <a:solidFill>
                  <a:srgbClr val="000000"/>
                </a:solidFill>
                <a:effectLst/>
                <a:uFillTx/>
                <a:latin typeface="+mn-lt"/>
                <a:ea typeface="+mn-ea"/>
                <a:cs typeface="+mn-cs"/>
                <a:sym typeface="Calibri"/>
                <a:hlinkClick r:id="rId4"/>
              </a:rPr>
              <a:t>Panchenko</a:t>
            </a:r>
            <a:r>
              <a:rPr kumimoji="0" lang="en-US" sz="1400" b="0" i="0" u="none" strike="noStrike" cap="none" spc="0" normalizeH="0" baseline="0" dirty="0">
                <a:ln>
                  <a:noFill/>
                </a:ln>
                <a:solidFill>
                  <a:srgbClr val="000000"/>
                </a:solidFill>
                <a:effectLst/>
                <a:uFillTx/>
                <a:latin typeface="+mn-lt"/>
                <a:ea typeface="+mn-ea"/>
                <a:cs typeface="+mn-cs"/>
                <a:sym typeface="Calibri"/>
                <a:hlinkClick r:id="rId4"/>
              </a:rPr>
              <a:t> et al., 2016]</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C82DDC66-2889-7F4A-A278-EA1FE593172D}"/>
              </a:ext>
            </a:extLst>
          </p:cNvPr>
          <p:cNvSpPr txBox="1"/>
          <p:nvPr/>
        </p:nvSpPr>
        <p:spPr>
          <a:xfrm>
            <a:off x="2443561" y="6018857"/>
            <a:ext cx="211807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Word sense disambiguation</a:t>
            </a:r>
          </a:p>
        </p:txBody>
      </p:sp>
      <p:sp>
        <p:nvSpPr>
          <p:cNvPr id="14" name="Rounded Rectangular Callout 13">
            <a:extLst>
              <a:ext uri="{FF2B5EF4-FFF2-40B4-BE49-F238E27FC236}">
                <a16:creationId xmlns:a16="http://schemas.microsoft.com/office/drawing/2014/main" id="{E832D601-676F-1140-AE97-C9740DF141E2}"/>
              </a:ext>
            </a:extLst>
          </p:cNvPr>
          <p:cNvSpPr/>
          <p:nvPr/>
        </p:nvSpPr>
        <p:spPr>
          <a:xfrm>
            <a:off x="1959428" y="4375655"/>
            <a:ext cx="1989573" cy="408620"/>
          </a:xfrm>
          <a:prstGeom prst="wedgeRoundRectCallout">
            <a:avLst>
              <a:gd name="adj1" fmla="val 93217"/>
              <a:gd name="adj2" fmla="val 55196"/>
              <a:gd name="adj3" fmla="val 16667"/>
            </a:avLst>
          </a:prstGeom>
          <a:solidFill>
            <a:srgbClr val="FFFF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Raw examples</a:t>
            </a:r>
          </a:p>
        </p:txBody>
      </p:sp>
      <p:sp>
        <p:nvSpPr>
          <p:cNvPr id="4" name="Slide Number Placeholder 3">
            <a:extLst>
              <a:ext uri="{FF2B5EF4-FFF2-40B4-BE49-F238E27FC236}">
                <a16:creationId xmlns:a16="http://schemas.microsoft.com/office/drawing/2014/main" id="{D8866366-88D8-A746-9B16-FE22EB7B5AF6}"/>
              </a:ext>
            </a:extLst>
          </p:cNvPr>
          <p:cNvSpPr>
            <a:spLocks noGrp="1"/>
          </p:cNvSpPr>
          <p:nvPr>
            <p:ph type="sldNum" sz="quarter" idx="2"/>
          </p:nvPr>
        </p:nvSpPr>
        <p:spPr/>
        <p:txBody>
          <a:bodyPr/>
          <a:lstStyle/>
          <a:p>
            <a:fld id="{86CB4B4D-7CA3-9044-876B-883B54F8677D}" type="slidenum">
              <a:rPr lang="en-US" smtClean="0"/>
              <a:t>106</a:t>
            </a:fld>
            <a:endParaRPr lang="en-US"/>
          </a:p>
        </p:txBody>
      </p:sp>
    </p:spTree>
    <p:extLst>
      <p:ext uri="{BB962C8B-B14F-4D97-AF65-F5344CB8AC3E}">
        <p14:creationId xmlns:p14="http://schemas.microsoft.com/office/powerpoint/2010/main" val="1633933324"/>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Visualization – Raw Examples</a:t>
            </a:r>
          </a:p>
        </p:txBody>
      </p:sp>
      <p:pic>
        <p:nvPicPr>
          <p:cNvPr id="5" name="Picture 4" descr="Text&#10;&#10;Description automatically generated">
            <a:extLst>
              <a:ext uri="{FF2B5EF4-FFF2-40B4-BE49-F238E27FC236}">
                <a16:creationId xmlns:a16="http://schemas.microsoft.com/office/drawing/2014/main" id="{4F446D7F-E09E-C340-B898-443FCADD9085}"/>
              </a:ext>
            </a:extLst>
          </p:cNvPr>
          <p:cNvPicPr>
            <a:picLocks noChangeAspect="1"/>
          </p:cNvPicPr>
          <p:nvPr/>
        </p:nvPicPr>
        <p:blipFill>
          <a:blip r:embed="rId3"/>
          <a:stretch>
            <a:fillRect/>
          </a:stretch>
        </p:blipFill>
        <p:spPr>
          <a:xfrm>
            <a:off x="431869" y="940045"/>
            <a:ext cx="5764614" cy="1509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Text&#10;&#10;Description automatically generated">
            <a:extLst>
              <a:ext uri="{FF2B5EF4-FFF2-40B4-BE49-F238E27FC236}">
                <a16:creationId xmlns:a16="http://schemas.microsoft.com/office/drawing/2014/main" id="{1DD5BB07-92F8-4840-A115-51CB8D22D44F}"/>
              </a:ext>
            </a:extLst>
          </p:cNvPr>
          <p:cNvPicPr>
            <a:picLocks noChangeAspect="1"/>
          </p:cNvPicPr>
          <p:nvPr/>
        </p:nvPicPr>
        <p:blipFill>
          <a:blip r:embed="rId4"/>
          <a:stretch>
            <a:fillRect/>
          </a:stretch>
        </p:blipFill>
        <p:spPr>
          <a:xfrm>
            <a:off x="431869" y="2699979"/>
            <a:ext cx="5764614" cy="1802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260DBDD-AB4D-7C4D-BAED-1BB17AAEFCCB}"/>
              </a:ext>
            </a:extLst>
          </p:cNvPr>
          <p:cNvSpPr txBox="1"/>
          <p:nvPr/>
        </p:nvSpPr>
        <p:spPr>
          <a:xfrm>
            <a:off x="10665983" y="5923958"/>
            <a:ext cx="142538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hlinkClick r:id="rId5"/>
              </a:rPr>
              <a:t>[Croce et al, 2018]</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1E09BCC1-8923-0949-AB4B-F56D40D92B0C}"/>
              </a:ext>
            </a:extLst>
          </p:cNvPr>
          <p:cNvSpPr txBox="1"/>
          <p:nvPr/>
        </p:nvSpPr>
        <p:spPr>
          <a:xfrm>
            <a:off x="10665983" y="5698466"/>
            <a:ext cx="10461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Classification</a:t>
            </a:r>
          </a:p>
        </p:txBody>
      </p:sp>
      <p:pic>
        <p:nvPicPr>
          <p:cNvPr id="11" name="Picture 10">
            <a:extLst>
              <a:ext uri="{FF2B5EF4-FFF2-40B4-BE49-F238E27FC236}">
                <a16:creationId xmlns:a16="http://schemas.microsoft.com/office/drawing/2014/main" id="{CA847190-A2F1-CE4C-A09D-472C85B61174}"/>
              </a:ext>
            </a:extLst>
          </p:cNvPr>
          <p:cNvPicPr>
            <a:picLocks noChangeAspect="1"/>
          </p:cNvPicPr>
          <p:nvPr/>
        </p:nvPicPr>
        <p:blipFill>
          <a:blip r:embed="rId6"/>
          <a:stretch>
            <a:fillRect/>
          </a:stretch>
        </p:blipFill>
        <p:spPr>
          <a:xfrm>
            <a:off x="431869" y="4752813"/>
            <a:ext cx="5285643" cy="1882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3" name="Straight Connector 12">
            <a:extLst>
              <a:ext uri="{FF2B5EF4-FFF2-40B4-BE49-F238E27FC236}">
                <a16:creationId xmlns:a16="http://schemas.microsoft.com/office/drawing/2014/main" id="{8985F8AF-31CA-6342-96BB-8D156A2799FC}"/>
              </a:ext>
            </a:extLst>
          </p:cNvPr>
          <p:cNvCxnSpPr>
            <a:cxnSpLocks/>
          </p:cNvCxnSpPr>
          <p:nvPr/>
        </p:nvCxnSpPr>
        <p:spPr>
          <a:xfrm>
            <a:off x="2341266" y="2069960"/>
            <a:ext cx="3376246"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30C79A37-037B-8F42-92D6-BF01793DBE88}"/>
              </a:ext>
            </a:extLst>
          </p:cNvPr>
          <p:cNvCxnSpPr>
            <a:cxnSpLocks/>
          </p:cNvCxnSpPr>
          <p:nvPr/>
        </p:nvCxnSpPr>
        <p:spPr>
          <a:xfrm>
            <a:off x="2069960" y="3840145"/>
            <a:ext cx="372793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F48A268-CF00-5E4F-A64B-39829AB0D324}"/>
              </a:ext>
            </a:extLst>
          </p:cNvPr>
          <p:cNvCxnSpPr>
            <a:cxnSpLocks/>
          </p:cNvCxnSpPr>
          <p:nvPr/>
        </p:nvCxnSpPr>
        <p:spPr>
          <a:xfrm>
            <a:off x="431869" y="4163367"/>
            <a:ext cx="104523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AD1905D5-BF3D-D544-AFEE-545EFD5B4437}"/>
              </a:ext>
            </a:extLst>
          </p:cNvPr>
          <p:cNvCxnSpPr>
            <a:cxnSpLocks/>
          </p:cNvCxnSpPr>
          <p:nvPr/>
        </p:nvCxnSpPr>
        <p:spPr>
          <a:xfrm>
            <a:off x="5717512" y="4163367"/>
            <a:ext cx="378090"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C05A37D4-4074-D945-ADF3-A74CE08BEB19}"/>
              </a:ext>
            </a:extLst>
          </p:cNvPr>
          <p:cNvCxnSpPr>
            <a:cxnSpLocks/>
          </p:cNvCxnSpPr>
          <p:nvPr/>
        </p:nvCxnSpPr>
        <p:spPr>
          <a:xfrm>
            <a:off x="1639555" y="4467491"/>
            <a:ext cx="309321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5A7247CE-A65F-8642-AB97-C7AD429E9F3B}"/>
              </a:ext>
            </a:extLst>
          </p:cNvPr>
          <p:cNvCxnSpPr>
            <a:cxnSpLocks/>
          </p:cNvCxnSpPr>
          <p:nvPr/>
        </p:nvCxnSpPr>
        <p:spPr>
          <a:xfrm>
            <a:off x="4170902" y="6314339"/>
            <a:ext cx="1426030"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E48BFC8A-A125-0E4B-B1B6-EBDCB6C3E095}"/>
              </a:ext>
            </a:extLst>
          </p:cNvPr>
          <p:cNvCxnSpPr>
            <a:cxnSpLocks/>
          </p:cNvCxnSpPr>
          <p:nvPr/>
        </p:nvCxnSpPr>
        <p:spPr>
          <a:xfrm>
            <a:off x="2507899" y="6600826"/>
            <a:ext cx="109945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9CD28A5D-73CB-5847-80D9-4DDF3C40A522}"/>
              </a:ext>
            </a:extLst>
          </p:cNvPr>
          <p:cNvCxnSpPr>
            <a:cxnSpLocks/>
          </p:cNvCxnSpPr>
          <p:nvPr/>
        </p:nvCxnSpPr>
        <p:spPr>
          <a:xfrm>
            <a:off x="2904704" y="5689693"/>
            <a:ext cx="2430971"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087418BD-56FE-5340-A294-71FB05BFE6EB}"/>
              </a:ext>
            </a:extLst>
          </p:cNvPr>
          <p:cNvCxnSpPr>
            <a:cxnSpLocks/>
          </p:cNvCxnSpPr>
          <p:nvPr/>
        </p:nvCxnSpPr>
        <p:spPr>
          <a:xfrm>
            <a:off x="609519" y="5987551"/>
            <a:ext cx="1560925"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896ADF7F-7845-4E4E-8899-7CBDB6BBB1DF}"/>
              </a:ext>
            </a:extLst>
          </p:cNvPr>
          <p:cNvCxnSpPr>
            <a:cxnSpLocks/>
          </p:cNvCxnSpPr>
          <p:nvPr/>
        </p:nvCxnSpPr>
        <p:spPr>
          <a:xfrm>
            <a:off x="7423976" y="1022865"/>
            <a:ext cx="725237"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9544754D-434A-A945-B4AE-1BA23C8E7F4B}"/>
              </a:ext>
            </a:extLst>
          </p:cNvPr>
          <p:cNvCxnSpPr>
            <a:cxnSpLocks/>
          </p:cNvCxnSpPr>
          <p:nvPr/>
        </p:nvCxnSpPr>
        <p:spPr>
          <a:xfrm>
            <a:off x="2773158" y="2381569"/>
            <a:ext cx="102511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94EDC5E1-57C7-D844-9C4D-4FDBBC30767A}"/>
              </a:ext>
            </a:extLst>
          </p:cNvPr>
          <p:cNvSpPr txBox="1"/>
          <p:nvPr/>
        </p:nvSpPr>
        <p:spPr>
          <a:xfrm>
            <a:off x="8207850" y="838200"/>
            <a:ext cx="37044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Sentences taken from the labeled data</a:t>
            </a:r>
          </a:p>
        </p:txBody>
      </p:sp>
      <p:sp>
        <p:nvSpPr>
          <p:cNvPr id="37" name="TextBox 36">
            <a:extLst>
              <a:ext uri="{FF2B5EF4-FFF2-40B4-BE49-F238E27FC236}">
                <a16:creationId xmlns:a16="http://schemas.microsoft.com/office/drawing/2014/main" id="{B3B6D91F-9B17-A749-9821-CBF90601E198}"/>
              </a:ext>
            </a:extLst>
          </p:cNvPr>
          <p:cNvSpPr txBox="1"/>
          <p:nvPr/>
        </p:nvSpPr>
        <p:spPr>
          <a:xfrm>
            <a:off x="6299809" y="2227681"/>
            <a:ext cx="297356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Explain with one instance (basic model)</a:t>
            </a:r>
          </a:p>
        </p:txBody>
      </p:sp>
      <p:sp>
        <p:nvSpPr>
          <p:cNvPr id="38" name="TextBox 37">
            <a:extLst>
              <a:ext uri="{FF2B5EF4-FFF2-40B4-BE49-F238E27FC236}">
                <a16:creationId xmlns:a16="http://schemas.microsoft.com/office/drawing/2014/main" id="{FF148689-BE26-F641-A890-1BA282CD1AAD}"/>
              </a:ext>
            </a:extLst>
          </p:cNvPr>
          <p:cNvSpPr txBox="1"/>
          <p:nvPr/>
        </p:nvSpPr>
        <p:spPr>
          <a:xfrm>
            <a:off x="6299808" y="4313603"/>
            <a:ext cx="35377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Explain with &gt; 1 instance (multiplicative model)</a:t>
            </a:r>
          </a:p>
        </p:txBody>
      </p:sp>
      <p:sp>
        <p:nvSpPr>
          <p:cNvPr id="39" name="TextBox 38">
            <a:extLst>
              <a:ext uri="{FF2B5EF4-FFF2-40B4-BE49-F238E27FC236}">
                <a16:creationId xmlns:a16="http://schemas.microsoft.com/office/drawing/2014/main" id="{99B481FD-AA56-1B4C-9CE6-918FF120B268}"/>
              </a:ext>
            </a:extLst>
          </p:cNvPr>
          <p:cNvSpPr txBox="1"/>
          <p:nvPr/>
        </p:nvSpPr>
        <p:spPr>
          <a:xfrm>
            <a:off x="5805355" y="6077608"/>
            <a:ext cx="365119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Explain with both positive and negative instance </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(contrastive model)</a:t>
            </a:r>
          </a:p>
        </p:txBody>
      </p:sp>
      <p:sp>
        <p:nvSpPr>
          <p:cNvPr id="4" name="Slide Number Placeholder 3">
            <a:extLst>
              <a:ext uri="{FF2B5EF4-FFF2-40B4-BE49-F238E27FC236}">
                <a16:creationId xmlns:a16="http://schemas.microsoft.com/office/drawing/2014/main" id="{08DECB40-0EE8-9246-8A5A-D0B26590759F}"/>
              </a:ext>
            </a:extLst>
          </p:cNvPr>
          <p:cNvSpPr>
            <a:spLocks noGrp="1"/>
          </p:cNvSpPr>
          <p:nvPr>
            <p:ph type="sldNum" sz="quarter" idx="2"/>
          </p:nvPr>
        </p:nvSpPr>
        <p:spPr/>
        <p:txBody>
          <a:bodyPr/>
          <a:lstStyle/>
          <a:p>
            <a:fld id="{86CB4B4D-7CA3-9044-876B-883B54F8677D}" type="slidenum">
              <a:rPr lang="en-US" smtClean="0"/>
              <a:t>107</a:t>
            </a:fld>
            <a:endParaRPr lang="en-US"/>
          </a:p>
        </p:txBody>
      </p:sp>
    </p:spTree>
    <p:extLst>
      <p:ext uri="{BB962C8B-B14F-4D97-AF65-F5344CB8AC3E}">
        <p14:creationId xmlns:p14="http://schemas.microsoft.com/office/powerpoint/2010/main" val="354951109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Visualization – Natural language explanation</a:t>
            </a:r>
          </a:p>
        </p:txBody>
      </p:sp>
      <p:sp>
        <p:nvSpPr>
          <p:cNvPr id="5" name="TextBox 4">
            <a:extLst>
              <a:ext uri="{FF2B5EF4-FFF2-40B4-BE49-F238E27FC236}">
                <a16:creationId xmlns:a16="http://schemas.microsoft.com/office/drawing/2014/main" id="{A567B931-6DBC-5A4B-918E-61F4761AEDEF}"/>
              </a:ext>
            </a:extLst>
          </p:cNvPr>
          <p:cNvSpPr txBox="1"/>
          <p:nvPr/>
        </p:nvSpPr>
        <p:spPr>
          <a:xfrm>
            <a:off x="1763372" y="919948"/>
            <a:ext cx="7270460" cy="54864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dirty="0"/>
              <a:t>The explanation is verbalized in human-comprehensible language</a:t>
            </a:r>
            <a:endParaRPr lang="en-US" sz="1200" dirty="0">
              <a:latin typeface="IBM Plex Sans" panose="020B0503050203000203" pitchFamily="34" charset="0"/>
            </a:endParaRPr>
          </a:p>
        </p:txBody>
      </p:sp>
      <p:grpSp>
        <p:nvGrpSpPr>
          <p:cNvPr id="6" name="Group 5">
            <a:extLst>
              <a:ext uri="{FF2B5EF4-FFF2-40B4-BE49-F238E27FC236}">
                <a16:creationId xmlns:a16="http://schemas.microsoft.com/office/drawing/2014/main" id="{087040F2-4AB5-6A4D-B6E7-805FA555C25E}"/>
              </a:ext>
            </a:extLst>
          </p:cNvPr>
          <p:cNvGrpSpPr/>
          <p:nvPr/>
        </p:nvGrpSpPr>
        <p:grpSpPr>
          <a:xfrm>
            <a:off x="609519" y="922045"/>
            <a:ext cx="1153852" cy="548640"/>
            <a:chOff x="868217" y="1060136"/>
            <a:chExt cx="1153852" cy="548640"/>
          </a:xfrm>
        </p:grpSpPr>
        <p:sp>
          <p:nvSpPr>
            <p:cNvPr id="7" name="Rectangle 6">
              <a:extLst>
                <a:ext uri="{FF2B5EF4-FFF2-40B4-BE49-F238E27FC236}">
                  <a16:creationId xmlns:a16="http://schemas.microsoft.com/office/drawing/2014/main" id="{FBA86F70-4E49-6B43-897F-A44870867066}"/>
                </a:ext>
              </a:extLst>
            </p:cNvPr>
            <p:cNvSpPr/>
            <p:nvPr/>
          </p:nvSpPr>
          <p:spPr>
            <a:xfrm>
              <a:off x="868217" y="1060136"/>
              <a:ext cx="1153852" cy="548640"/>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a:extLst>
                <a:ext uri="{FF2B5EF4-FFF2-40B4-BE49-F238E27FC236}">
                  <a16:creationId xmlns:a16="http://schemas.microsoft.com/office/drawing/2014/main" id="{FF35E698-7529-8A4D-AFFF-D3B79F59CC09}"/>
                </a:ext>
              </a:extLst>
            </p:cNvPr>
            <p:cNvSpPr/>
            <p:nvPr/>
          </p:nvSpPr>
          <p:spPr>
            <a:xfrm>
              <a:off x="868218" y="1163644"/>
              <a:ext cx="1153849" cy="307777"/>
            </a:xfrm>
            <a:prstGeom prst="rect">
              <a:avLst/>
            </a:prstGeom>
          </p:spPr>
          <p:txBody>
            <a:bodyPr wrap="square">
              <a:spAutoFit/>
            </a:bodyPr>
            <a:lstStyle/>
            <a:p>
              <a:pPr algn="ctr" hangingPunct="0"/>
              <a:r>
                <a:rPr lang="en-US" sz="1400" b="1" dirty="0">
                  <a:solidFill>
                    <a:schemeClr val="bg1"/>
                  </a:solidFill>
                  <a:latin typeface="IBM Plex Sans" panose="020B0503050203000203" pitchFamily="34" charset="0"/>
                  <a:sym typeface="Calibri"/>
                </a:rPr>
                <a:t>Definition</a:t>
              </a:r>
            </a:p>
          </p:txBody>
        </p:sp>
      </p:grpSp>
      <p:sp>
        <p:nvSpPr>
          <p:cNvPr id="9" name="Text Placeholder 8">
            <a:extLst>
              <a:ext uri="{FF2B5EF4-FFF2-40B4-BE49-F238E27FC236}">
                <a16:creationId xmlns:a16="http://schemas.microsoft.com/office/drawing/2014/main" id="{4B02C2E9-72EB-3B4E-B44E-5C99A29F7844}"/>
              </a:ext>
            </a:extLst>
          </p:cNvPr>
          <p:cNvSpPr>
            <a:spLocks noGrp="1"/>
          </p:cNvSpPr>
          <p:nvPr>
            <p:ph type="body" idx="1"/>
          </p:nvPr>
        </p:nvSpPr>
        <p:spPr>
          <a:xfrm>
            <a:off x="609519" y="2203970"/>
            <a:ext cx="9087140" cy="2920689"/>
          </a:xfrm>
        </p:spPr>
        <p:txBody>
          <a:bodyPr>
            <a:normAutofit/>
          </a:bodyPr>
          <a:lstStyle/>
          <a:p>
            <a:r>
              <a:rPr lang="en-US" sz="1800" dirty="0">
                <a:solidFill>
                  <a:schemeClr val="tx1"/>
                </a:solidFill>
              </a:rPr>
              <a:t>Can be generated by using sophisticated deep learning approaches</a:t>
            </a:r>
          </a:p>
          <a:p>
            <a:pPr lvl="1"/>
            <a:r>
              <a:rPr lang="en-US" sz="1400" dirty="0">
                <a:solidFill>
                  <a:schemeClr val="tx1"/>
                </a:solidFill>
                <a:hlinkClick r:id="rId3"/>
              </a:rPr>
              <a:t>[Rajani et al., 2019]</a:t>
            </a:r>
            <a:endParaRPr lang="en-US" sz="14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Can be generated by simple template-based approaches</a:t>
            </a:r>
          </a:p>
          <a:p>
            <a:pPr lvl="1"/>
            <a:r>
              <a:rPr lang="en-US" sz="1400" dirty="0">
                <a:solidFill>
                  <a:schemeClr val="tx1"/>
                </a:solidFill>
                <a:hlinkClick r:id="rId4"/>
              </a:rPr>
              <a:t>[</a:t>
            </a:r>
            <a:r>
              <a:rPr lang="en-US" sz="1400" dirty="0" err="1">
                <a:solidFill>
                  <a:schemeClr val="tx1"/>
                </a:solidFill>
                <a:hlinkClick r:id="rId4"/>
              </a:rPr>
              <a:t>Abujabal</a:t>
            </a:r>
            <a:r>
              <a:rPr lang="en-US" sz="1400" dirty="0">
                <a:solidFill>
                  <a:schemeClr val="tx1"/>
                </a:solidFill>
                <a:hlinkClick r:id="rId4"/>
              </a:rPr>
              <a:t> et al,, 2017 - QUINT]</a:t>
            </a:r>
            <a:endParaRPr lang="en-US" sz="1400" dirty="0">
              <a:solidFill>
                <a:schemeClr val="tx1"/>
              </a:solidFill>
            </a:endParaRPr>
          </a:p>
          <a:p>
            <a:pPr lvl="1"/>
            <a:r>
              <a:rPr lang="en-US" sz="1400" dirty="0">
                <a:solidFill>
                  <a:srgbClr val="000000"/>
                </a:solidFill>
                <a:sym typeface="Calibri"/>
                <a:hlinkClick r:id="rId5"/>
              </a:rPr>
              <a:t>[Croce et al, 2018]</a:t>
            </a:r>
            <a:endParaRPr lang="en-US" sz="1400" dirty="0">
              <a:solidFill>
                <a:srgbClr val="000000"/>
              </a:solidFill>
              <a:sym typeface="Calibri"/>
            </a:endParaRPr>
          </a:p>
          <a:p>
            <a:pPr lvl="1"/>
            <a:r>
              <a:rPr lang="en-US" sz="1400" dirty="0">
                <a:solidFill>
                  <a:schemeClr val="tx1"/>
                </a:solidFill>
              </a:rPr>
              <a:t>Many declarative representations can be naturally extended to natural language explanation</a:t>
            </a:r>
          </a:p>
        </p:txBody>
      </p:sp>
      <p:sp>
        <p:nvSpPr>
          <p:cNvPr id="4" name="Slide Number Placeholder 3">
            <a:extLst>
              <a:ext uri="{FF2B5EF4-FFF2-40B4-BE49-F238E27FC236}">
                <a16:creationId xmlns:a16="http://schemas.microsoft.com/office/drawing/2014/main" id="{E5346D07-40EF-9C48-917B-1A97545537FC}"/>
              </a:ext>
            </a:extLst>
          </p:cNvPr>
          <p:cNvSpPr>
            <a:spLocks noGrp="1"/>
          </p:cNvSpPr>
          <p:nvPr>
            <p:ph type="sldNum" sz="quarter" idx="2"/>
          </p:nvPr>
        </p:nvSpPr>
        <p:spPr/>
        <p:txBody>
          <a:bodyPr/>
          <a:lstStyle/>
          <a:p>
            <a:fld id="{86CB4B4D-7CA3-9044-876B-883B54F8677D}" type="slidenum">
              <a:rPr lang="en-US" smtClean="0"/>
              <a:t>108</a:t>
            </a:fld>
            <a:endParaRPr lang="en-US"/>
          </a:p>
        </p:txBody>
      </p:sp>
    </p:spTree>
    <p:extLst>
      <p:ext uri="{BB962C8B-B14F-4D97-AF65-F5344CB8AC3E}">
        <p14:creationId xmlns:p14="http://schemas.microsoft.com/office/powerpoint/2010/main" val="408752565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Visualization – Natural language explanation</a:t>
            </a:r>
          </a:p>
        </p:txBody>
      </p:sp>
      <p:sp>
        <p:nvSpPr>
          <p:cNvPr id="11" name="Rectangle 10">
            <a:extLst>
              <a:ext uri="{FF2B5EF4-FFF2-40B4-BE49-F238E27FC236}">
                <a16:creationId xmlns:a16="http://schemas.microsoft.com/office/drawing/2014/main" id="{6750EC22-B026-0748-8337-68A5A0AF418C}"/>
              </a:ext>
            </a:extLst>
          </p:cNvPr>
          <p:cNvSpPr/>
          <p:nvPr/>
        </p:nvSpPr>
        <p:spPr>
          <a:xfrm>
            <a:off x="9708729" y="855761"/>
            <a:ext cx="2059218" cy="307777"/>
          </a:xfrm>
          <a:prstGeom prst="rect">
            <a:avLst/>
          </a:prstGeom>
        </p:spPr>
        <p:txBody>
          <a:bodyPr wrap="none">
            <a:spAutoFit/>
          </a:bodyPr>
          <a:lstStyle/>
          <a:p>
            <a:pPr lvl="1"/>
            <a:r>
              <a:rPr lang="en-US" sz="1400" dirty="0">
                <a:hlinkClick r:id="rId3"/>
              </a:rPr>
              <a:t>[Rajani et al., 2019]</a:t>
            </a:r>
            <a:endParaRPr lang="en-US" sz="1400" dirty="0"/>
          </a:p>
        </p:txBody>
      </p:sp>
      <p:pic>
        <p:nvPicPr>
          <p:cNvPr id="13" name="Picture 12" descr="Graphical user interface, text, application&#10;&#10;Description automatically generated">
            <a:extLst>
              <a:ext uri="{FF2B5EF4-FFF2-40B4-BE49-F238E27FC236}">
                <a16:creationId xmlns:a16="http://schemas.microsoft.com/office/drawing/2014/main" id="{A85B18A6-A7BA-E048-A53C-07DCDAC8DF0A}"/>
              </a:ext>
            </a:extLst>
          </p:cNvPr>
          <p:cNvPicPr>
            <a:picLocks noChangeAspect="1"/>
          </p:cNvPicPr>
          <p:nvPr/>
        </p:nvPicPr>
        <p:blipFill>
          <a:blip r:embed="rId4"/>
          <a:stretch>
            <a:fillRect/>
          </a:stretch>
        </p:blipFill>
        <p:spPr>
          <a:xfrm>
            <a:off x="310016" y="1256045"/>
            <a:ext cx="9398714" cy="2787754"/>
          </a:xfrm>
          <a:prstGeom prst="rect">
            <a:avLst/>
          </a:prstGeom>
        </p:spPr>
      </p:pic>
      <p:sp>
        <p:nvSpPr>
          <p:cNvPr id="14" name="TextBox 13">
            <a:extLst>
              <a:ext uri="{FF2B5EF4-FFF2-40B4-BE49-F238E27FC236}">
                <a16:creationId xmlns:a16="http://schemas.microsoft.com/office/drawing/2014/main" id="{711410AD-CC8A-6046-BB11-F0C82C3887B6}"/>
              </a:ext>
            </a:extLst>
          </p:cNvPr>
          <p:cNvSpPr txBox="1"/>
          <p:nvPr/>
        </p:nvSpPr>
        <p:spPr>
          <a:xfrm>
            <a:off x="424053" y="1151247"/>
            <a:ext cx="481298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mn-lt"/>
                <a:ea typeface="+mn-ea"/>
                <a:cs typeface="+mn-cs"/>
                <a:sym typeface="Calibri"/>
              </a:rPr>
              <a:t>A language model trained with human generated</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sym typeface="Calibri"/>
              </a:rPr>
              <a:t>explanations for commonsense reasoning</a:t>
            </a:r>
            <a:endParaRPr kumimoji="0" lang="en-US" sz="1800" b="0" i="0" u="none" strike="noStrike" cap="none" spc="0" normalizeH="0" baseline="0" dirty="0">
              <a:ln>
                <a:noFill/>
              </a:ln>
              <a:solidFill>
                <a:srgbClr val="FF0000"/>
              </a:solidFill>
              <a:effectLst/>
              <a:uFillTx/>
              <a:latin typeface="+mn-lt"/>
              <a:ea typeface="+mn-ea"/>
              <a:cs typeface="+mn-cs"/>
              <a:sym typeface="Calibri"/>
            </a:endParaRPr>
          </a:p>
        </p:txBody>
      </p:sp>
      <p:pic>
        <p:nvPicPr>
          <p:cNvPr id="16" name="Picture 15" descr="Text&#10;&#10;Description automatically generated">
            <a:extLst>
              <a:ext uri="{FF2B5EF4-FFF2-40B4-BE49-F238E27FC236}">
                <a16:creationId xmlns:a16="http://schemas.microsoft.com/office/drawing/2014/main" id="{7B71822D-4846-1741-8F01-7F7B548BBDF6}"/>
              </a:ext>
            </a:extLst>
          </p:cNvPr>
          <p:cNvPicPr>
            <a:picLocks noChangeAspect="1"/>
          </p:cNvPicPr>
          <p:nvPr/>
        </p:nvPicPr>
        <p:blipFill>
          <a:blip r:embed="rId5"/>
          <a:stretch>
            <a:fillRect/>
          </a:stretch>
        </p:blipFill>
        <p:spPr>
          <a:xfrm>
            <a:off x="424053" y="4324806"/>
            <a:ext cx="7047325" cy="19632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ounded Rectangular Callout 17">
            <a:extLst>
              <a:ext uri="{FF2B5EF4-FFF2-40B4-BE49-F238E27FC236}">
                <a16:creationId xmlns:a16="http://schemas.microsoft.com/office/drawing/2014/main" id="{ED5AFCFA-6AA4-DC47-861A-CF1A066B3D58}"/>
              </a:ext>
            </a:extLst>
          </p:cNvPr>
          <p:cNvSpPr/>
          <p:nvPr/>
        </p:nvSpPr>
        <p:spPr>
          <a:xfrm>
            <a:off x="8380324" y="4097378"/>
            <a:ext cx="3275763" cy="715087"/>
          </a:xfrm>
          <a:prstGeom prst="wedgeRoundRectCallout">
            <a:avLst>
              <a:gd name="adj1" fmla="val -171753"/>
              <a:gd name="adj2" fmla="val 138380"/>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Open-ended human explanations</a:t>
            </a:r>
          </a:p>
        </p:txBody>
      </p:sp>
      <p:sp>
        <p:nvSpPr>
          <p:cNvPr id="19" name="Rounded Rectangular Callout 18">
            <a:extLst>
              <a:ext uri="{FF2B5EF4-FFF2-40B4-BE49-F238E27FC236}">
                <a16:creationId xmlns:a16="http://schemas.microsoft.com/office/drawing/2014/main" id="{35BDA80D-6C7A-3D48-9BAF-15FF89D7088B}"/>
              </a:ext>
            </a:extLst>
          </p:cNvPr>
          <p:cNvSpPr/>
          <p:nvPr/>
        </p:nvSpPr>
        <p:spPr>
          <a:xfrm>
            <a:off x="8204418" y="5397644"/>
            <a:ext cx="3275763" cy="408620"/>
          </a:xfrm>
          <a:prstGeom prst="wedgeRoundRectCallout">
            <a:avLst>
              <a:gd name="adj1" fmla="val -114084"/>
              <a:gd name="adj2" fmla="val 18939"/>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Explanation generated by </a:t>
            </a:r>
            <a:r>
              <a:rPr lang="en-US" b="1" dirty="0">
                <a:solidFill>
                  <a:srgbClr val="000000"/>
                </a:solidFill>
                <a:sym typeface="Calibri"/>
              </a:rPr>
              <a:t>CAGE</a:t>
            </a:r>
            <a:endParaRPr kumimoji="0" lang="en-US" sz="1800" b="1" i="0" u="none" strike="noStrike" cap="none" spc="0" normalizeH="0" baseline="0" dirty="0">
              <a:ln>
                <a:noFill/>
              </a:ln>
              <a:solidFill>
                <a:srgbClr val="000000"/>
              </a:solidFill>
              <a:effectLst/>
              <a:uFillTx/>
              <a:latin typeface="+mn-lt"/>
              <a:ea typeface="+mn-ea"/>
              <a:cs typeface="+mn-cs"/>
              <a:sym typeface="Calibri"/>
            </a:endParaRPr>
          </a:p>
        </p:txBody>
      </p:sp>
      <p:sp>
        <p:nvSpPr>
          <p:cNvPr id="4" name="Slide Number Placeholder 3">
            <a:extLst>
              <a:ext uri="{FF2B5EF4-FFF2-40B4-BE49-F238E27FC236}">
                <a16:creationId xmlns:a16="http://schemas.microsoft.com/office/drawing/2014/main" id="{14AC9025-6FD1-614C-B465-F95D1BCBFE9A}"/>
              </a:ext>
            </a:extLst>
          </p:cNvPr>
          <p:cNvSpPr>
            <a:spLocks noGrp="1"/>
          </p:cNvSpPr>
          <p:nvPr>
            <p:ph type="sldNum" sz="quarter" idx="2"/>
          </p:nvPr>
        </p:nvSpPr>
        <p:spPr/>
        <p:txBody>
          <a:bodyPr/>
          <a:lstStyle/>
          <a:p>
            <a:fld id="{86CB4B4D-7CA3-9044-876B-883B54F8677D}" type="slidenum">
              <a:rPr lang="en-US" smtClean="0"/>
              <a:t>109</a:t>
            </a:fld>
            <a:endParaRPr lang="en-US"/>
          </a:p>
        </p:txBody>
      </p:sp>
    </p:spTree>
    <p:extLst>
      <p:ext uri="{BB962C8B-B14F-4D97-AF65-F5344CB8AC3E}">
        <p14:creationId xmlns:p14="http://schemas.microsoft.com/office/powerpoint/2010/main" val="406360257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BACB81-CC94-0245-865E-235A49B19C6F}"/>
              </a:ext>
            </a:extLst>
          </p:cNvPr>
          <p:cNvSpPr>
            <a:spLocks noGrp="1"/>
          </p:cNvSpPr>
          <p:nvPr>
            <p:ph type="sldNum" sz="quarter" idx="4294967295"/>
          </p:nvPr>
        </p:nvSpPr>
        <p:spPr>
          <a:xfrm>
            <a:off x="9448800" y="6356350"/>
            <a:ext cx="2743200" cy="365125"/>
          </a:xfrm>
        </p:spPr>
        <p:txBody>
          <a:bodyPr/>
          <a:lstStyle/>
          <a:p>
            <a:fld id="{B9E1206A-5614-2648-8F03-F73EEBA35E51}" type="slidenum">
              <a:rPr lang="en-US" smtClean="0"/>
              <a:t>11</a:t>
            </a:fld>
            <a:endParaRPr lang="en-US"/>
          </a:p>
        </p:txBody>
      </p:sp>
      <p:pic>
        <p:nvPicPr>
          <p:cNvPr id="4" name="Picture 3">
            <a:extLst>
              <a:ext uri="{FF2B5EF4-FFF2-40B4-BE49-F238E27FC236}">
                <a16:creationId xmlns:a16="http://schemas.microsoft.com/office/drawing/2014/main" id="{DE1AAD3D-7240-A648-BEFB-C277D5C54D94}"/>
              </a:ext>
            </a:extLst>
          </p:cNvPr>
          <p:cNvPicPr>
            <a:picLocks noChangeAspect="1"/>
          </p:cNvPicPr>
          <p:nvPr/>
        </p:nvPicPr>
        <p:blipFill>
          <a:blip r:embed="rId5"/>
          <a:stretch>
            <a:fillRect/>
          </a:stretch>
        </p:blipFill>
        <p:spPr>
          <a:xfrm>
            <a:off x="395251" y="57012"/>
            <a:ext cx="5578351" cy="3371988"/>
          </a:xfrm>
          <a:prstGeom prst="rect">
            <a:avLst/>
          </a:prstGeom>
        </p:spPr>
      </p:pic>
      <p:pic>
        <p:nvPicPr>
          <p:cNvPr id="5" name="Picture 4">
            <a:extLst>
              <a:ext uri="{FF2B5EF4-FFF2-40B4-BE49-F238E27FC236}">
                <a16:creationId xmlns:a16="http://schemas.microsoft.com/office/drawing/2014/main" id="{1ABFF97D-36EE-A348-98E0-AE748D645E53}"/>
              </a:ext>
            </a:extLst>
          </p:cNvPr>
          <p:cNvPicPr>
            <a:picLocks noChangeAspect="1"/>
          </p:cNvPicPr>
          <p:nvPr/>
        </p:nvPicPr>
        <p:blipFill>
          <a:blip r:embed="rId6"/>
          <a:stretch>
            <a:fillRect/>
          </a:stretch>
        </p:blipFill>
        <p:spPr>
          <a:xfrm>
            <a:off x="7035070" y="31098"/>
            <a:ext cx="5141004" cy="6858000"/>
          </a:xfrm>
          <a:prstGeom prst="rect">
            <a:avLst/>
          </a:prstGeom>
        </p:spPr>
      </p:pic>
      <p:pic>
        <p:nvPicPr>
          <p:cNvPr id="6" name="Picture 5">
            <a:extLst>
              <a:ext uri="{FF2B5EF4-FFF2-40B4-BE49-F238E27FC236}">
                <a16:creationId xmlns:a16="http://schemas.microsoft.com/office/drawing/2014/main" id="{264A9AEE-B8D6-8244-B088-6E8D52152122}"/>
              </a:ext>
            </a:extLst>
          </p:cNvPr>
          <p:cNvPicPr>
            <a:picLocks noChangeAspect="1"/>
          </p:cNvPicPr>
          <p:nvPr/>
        </p:nvPicPr>
        <p:blipFill>
          <a:blip r:embed="rId7"/>
          <a:stretch>
            <a:fillRect/>
          </a:stretch>
        </p:blipFill>
        <p:spPr>
          <a:xfrm>
            <a:off x="296282" y="3429000"/>
            <a:ext cx="6362014" cy="2794000"/>
          </a:xfrm>
          <a:prstGeom prst="rect">
            <a:avLst/>
          </a:prstGeom>
        </p:spPr>
      </p:pic>
      <p:sp>
        <p:nvSpPr>
          <p:cNvPr id="7" name="Rectangle 6">
            <a:extLst>
              <a:ext uri="{FF2B5EF4-FFF2-40B4-BE49-F238E27FC236}">
                <a16:creationId xmlns:a16="http://schemas.microsoft.com/office/drawing/2014/main" id="{9331B36D-13B3-AC4A-84FE-AE13C8B2FE7B}"/>
              </a:ext>
            </a:extLst>
          </p:cNvPr>
          <p:cNvSpPr/>
          <p:nvPr/>
        </p:nvSpPr>
        <p:spPr>
          <a:xfrm>
            <a:off x="395250" y="3508513"/>
            <a:ext cx="5920961" cy="3081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294968A-8772-A74F-AFE3-42B2603ED5C2}"/>
              </a:ext>
            </a:extLst>
          </p:cNvPr>
          <p:cNvSpPr/>
          <p:nvPr/>
        </p:nvSpPr>
        <p:spPr>
          <a:xfrm>
            <a:off x="4235634" y="4038600"/>
            <a:ext cx="1842040" cy="3081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89EBFB-DAA8-4D47-848B-8E5F15B7764B}"/>
              </a:ext>
            </a:extLst>
          </p:cNvPr>
          <p:cNvSpPr/>
          <p:nvPr/>
        </p:nvSpPr>
        <p:spPr>
          <a:xfrm>
            <a:off x="527990" y="4324073"/>
            <a:ext cx="3475936" cy="3081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F04BB6-3381-4E4D-9B58-94CAD646F657}"/>
              </a:ext>
            </a:extLst>
          </p:cNvPr>
          <p:cNvSpPr/>
          <p:nvPr/>
        </p:nvSpPr>
        <p:spPr>
          <a:xfrm>
            <a:off x="527989" y="4835386"/>
            <a:ext cx="5788223" cy="55162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C3EF11-1765-A546-865B-C3C5DBEFC8F9}"/>
              </a:ext>
            </a:extLst>
          </p:cNvPr>
          <p:cNvSpPr/>
          <p:nvPr/>
        </p:nvSpPr>
        <p:spPr>
          <a:xfrm>
            <a:off x="296282" y="5342833"/>
            <a:ext cx="2590931" cy="3081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8492D-3E25-E64E-80F3-45AE5A69989E}"/>
              </a:ext>
            </a:extLst>
          </p:cNvPr>
          <p:cNvSpPr/>
          <p:nvPr/>
        </p:nvSpPr>
        <p:spPr>
          <a:xfrm>
            <a:off x="1212199" y="5806109"/>
            <a:ext cx="1842040" cy="3081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F26A9D-6E97-3A46-9DFF-ADEF595D7B8E}"/>
              </a:ext>
            </a:extLst>
          </p:cNvPr>
          <p:cNvSpPr/>
          <p:nvPr/>
        </p:nvSpPr>
        <p:spPr>
          <a:xfrm>
            <a:off x="527989" y="3793987"/>
            <a:ext cx="2607702" cy="3081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6AA0BD-9D91-414A-BD6B-313AA2FC6FEA}"/>
              </a:ext>
            </a:extLst>
          </p:cNvPr>
          <p:cNvSpPr/>
          <p:nvPr/>
        </p:nvSpPr>
        <p:spPr>
          <a:xfrm>
            <a:off x="395250" y="6378163"/>
            <a:ext cx="8162985" cy="400110"/>
          </a:xfrm>
          <a:prstGeom prst="rect">
            <a:avLst/>
          </a:prstGeom>
        </p:spPr>
        <p:txBody>
          <a:bodyPr wrap="square">
            <a:spAutoFit/>
          </a:bodyPr>
          <a:lstStyle/>
          <a:p>
            <a:r>
              <a:rPr lang="en-US" sz="1000" dirty="0">
                <a:hlinkClick r:id="rId8"/>
              </a:rPr>
              <a:t>https://www.technologyreview.com/2020/09/23/1008757/interview-winner-million-dollar-ai-prize-cancer-healthcare-regulation</a:t>
            </a:r>
            <a:endParaRPr lang="en-US" sz="1000" dirty="0"/>
          </a:p>
          <a:p>
            <a:endParaRPr lang="en-US" sz="1000" dirty="0"/>
          </a:p>
        </p:txBody>
      </p:sp>
      <p:pic>
        <p:nvPicPr>
          <p:cNvPr id="2" name="Audio 1">
            <a:hlinkClick r:id="" action="ppaction://media"/>
            <a:extLst>
              <a:ext uri="{FF2B5EF4-FFF2-40B4-BE49-F238E27FC236}">
                <a16:creationId xmlns:a16="http://schemas.microsoft.com/office/drawing/2014/main" id="{017EBBBC-C169-B647-BC46-B5300AF643D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49448216"/>
      </p:ext>
    </p:extLst>
  </p:cSld>
  <p:clrMapOvr>
    <a:masterClrMapping/>
  </p:clrMapOvr>
  <p:transition spd="med" advTm="478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Visualization – Natural language explanation</a:t>
            </a:r>
          </a:p>
        </p:txBody>
      </p:sp>
      <p:pic>
        <p:nvPicPr>
          <p:cNvPr id="5" name="Picture 4" descr="Text&#10;&#10;Description automatically generated">
            <a:extLst>
              <a:ext uri="{FF2B5EF4-FFF2-40B4-BE49-F238E27FC236}">
                <a16:creationId xmlns:a16="http://schemas.microsoft.com/office/drawing/2014/main" id="{4F446D7F-E09E-C340-B898-443FCADD9085}"/>
              </a:ext>
            </a:extLst>
          </p:cNvPr>
          <p:cNvPicPr>
            <a:picLocks noChangeAspect="1"/>
          </p:cNvPicPr>
          <p:nvPr/>
        </p:nvPicPr>
        <p:blipFill>
          <a:blip r:embed="rId3"/>
          <a:stretch>
            <a:fillRect/>
          </a:stretch>
        </p:blipFill>
        <p:spPr>
          <a:xfrm>
            <a:off x="431869" y="940045"/>
            <a:ext cx="5764614" cy="1509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Text&#10;&#10;Description automatically generated">
            <a:extLst>
              <a:ext uri="{FF2B5EF4-FFF2-40B4-BE49-F238E27FC236}">
                <a16:creationId xmlns:a16="http://schemas.microsoft.com/office/drawing/2014/main" id="{1DD5BB07-92F8-4840-A115-51CB8D22D44F}"/>
              </a:ext>
            </a:extLst>
          </p:cNvPr>
          <p:cNvPicPr>
            <a:picLocks noChangeAspect="1"/>
          </p:cNvPicPr>
          <p:nvPr/>
        </p:nvPicPr>
        <p:blipFill>
          <a:blip r:embed="rId4"/>
          <a:stretch>
            <a:fillRect/>
          </a:stretch>
        </p:blipFill>
        <p:spPr>
          <a:xfrm>
            <a:off x="431869" y="2699979"/>
            <a:ext cx="5764614" cy="1802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260DBDD-AB4D-7C4D-BAED-1BB17AAEFCCB}"/>
              </a:ext>
            </a:extLst>
          </p:cNvPr>
          <p:cNvSpPr txBox="1"/>
          <p:nvPr/>
        </p:nvSpPr>
        <p:spPr>
          <a:xfrm>
            <a:off x="10665983" y="5923958"/>
            <a:ext cx="142538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hlinkClick r:id="rId5"/>
              </a:rPr>
              <a:t>[Croce et al, 2018]</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1E09BCC1-8923-0949-AB4B-F56D40D92B0C}"/>
              </a:ext>
            </a:extLst>
          </p:cNvPr>
          <p:cNvSpPr txBox="1"/>
          <p:nvPr/>
        </p:nvSpPr>
        <p:spPr>
          <a:xfrm>
            <a:off x="10665983" y="5698466"/>
            <a:ext cx="10461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Classification</a:t>
            </a:r>
          </a:p>
        </p:txBody>
      </p:sp>
      <p:pic>
        <p:nvPicPr>
          <p:cNvPr id="11" name="Picture 10">
            <a:extLst>
              <a:ext uri="{FF2B5EF4-FFF2-40B4-BE49-F238E27FC236}">
                <a16:creationId xmlns:a16="http://schemas.microsoft.com/office/drawing/2014/main" id="{CA847190-A2F1-CE4C-A09D-472C85B61174}"/>
              </a:ext>
            </a:extLst>
          </p:cNvPr>
          <p:cNvPicPr>
            <a:picLocks noChangeAspect="1"/>
          </p:cNvPicPr>
          <p:nvPr/>
        </p:nvPicPr>
        <p:blipFill>
          <a:blip r:embed="rId6"/>
          <a:stretch>
            <a:fillRect/>
          </a:stretch>
        </p:blipFill>
        <p:spPr>
          <a:xfrm>
            <a:off x="431869" y="4752813"/>
            <a:ext cx="5285643" cy="1882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3" name="Straight Connector 12">
            <a:extLst>
              <a:ext uri="{FF2B5EF4-FFF2-40B4-BE49-F238E27FC236}">
                <a16:creationId xmlns:a16="http://schemas.microsoft.com/office/drawing/2014/main" id="{8985F8AF-31CA-6342-96BB-8D156A2799FC}"/>
              </a:ext>
            </a:extLst>
          </p:cNvPr>
          <p:cNvCxnSpPr>
            <a:cxnSpLocks/>
          </p:cNvCxnSpPr>
          <p:nvPr/>
        </p:nvCxnSpPr>
        <p:spPr>
          <a:xfrm>
            <a:off x="2341266" y="2069960"/>
            <a:ext cx="3376246"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30C79A37-037B-8F42-92D6-BF01793DBE88}"/>
              </a:ext>
            </a:extLst>
          </p:cNvPr>
          <p:cNvCxnSpPr>
            <a:cxnSpLocks/>
          </p:cNvCxnSpPr>
          <p:nvPr/>
        </p:nvCxnSpPr>
        <p:spPr>
          <a:xfrm>
            <a:off x="2069960" y="3840145"/>
            <a:ext cx="372793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F48A268-CF00-5E4F-A64B-39829AB0D324}"/>
              </a:ext>
            </a:extLst>
          </p:cNvPr>
          <p:cNvCxnSpPr>
            <a:cxnSpLocks/>
          </p:cNvCxnSpPr>
          <p:nvPr/>
        </p:nvCxnSpPr>
        <p:spPr>
          <a:xfrm>
            <a:off x="431869" y="4163367"/>
            <a:ext cx="104523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AD1905D5-BF3D-D544-AFEE-545EFD5B4437}"/>
              </a:ext>
            </a:extLst>
          </p:cNvPr>
          <p:cNvCxnSpPr>
            <a:cxnSpLocks/>
          </p:cNvCxnSpPr>
          <p:nvPr/>
        </p:nvCxnSpPr>
        <p:spPr>
          <a:xfrm>
            <a:off x="5717512" y="4163367"/>
            <a:ext cx="378090"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C05A37D4-4074-D945-ADF3-A74CE08BEB19}"/>
              </a:ext>
            </a:extLst>
          </p:cNvPr>
          <p:cNvCxnSpPr>
            <a:cxnSpLocks/>
          </p:cNvCxnSpPr>
          <p:nvPr/>
        </p:nvCxnSpPr>
        <p:spPr>
          <a:xfrm>
            <a:off x="1639555" y="4467491"/>
            <a:ext cx="309321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5A7247CE-A65F-8642-AB97-C7AD429E9F3B}"/>
              </a:ext>
            </a:extLst>
          </p:cNvPr>
          <p:cNvCxnSpPr>
            <a:cxnSpLocks/>
          </p:cNvCxnSpPr>
          <p:nvPr/>
        </p:nvCxnSpPr>
        <p:spPr>
          <a:xfrm>
            <a:off x="4170902" y="6314339"/>
            <a:ext cx="1426030"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E48BFC8A-A125-0E4B-B1B6-EBDCB6C3E095}"/>
              </a:ext>
            </a:extLst>
          </p:cNvPr>
          <p:cNvCxnSpPr>
            <a:cxnSpLocks/>
          </p:cNvCxnSpPr>
          <p:nvPr/>
        </p:nvCxnSpPr>
        <p:spPr>
          <a:xfrm>
            <a:off x="2507899" y="6600826"/>
            <a:ext cx="109945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9CD28A5D-73CB-5847-80D9-4DDF3C40A522}"/>
              </a:ext>
            </a:extLst>
          </p:cNvPr>
          <p:cNvCxnSpPr>
            <a:cxnSpLocks/>
          </p:cNvCxnSpPr>
          <p:nvPr/>
        </p:nvCxnSpPr>
        <p:spPr>
          <a:xfrm>
            <a:off x="2904704" y="5689693"/>
            <a:ext cx="2430971"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087418BD-56FE-5340-A294-71FB05BFE6EB}"/>
              </a:ext>
            </a:extLst>
          </p:cNvPr>
          <p:cNvCxnSpPr>
            <a:cxnSpLocks/>
          </p:cNvCxnSpPr>
          <p:nvPr/>
        </p:nvCxnSpPr>
        <p:spPr>
          <a:xfrm>
            <a:off x="609519" y="5987551"/>
            <a:ext cx="1560925"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896ADF7F-7845-4E4E-8899-7CBDB6BBB1DF}"/>
              </a:ext>
            </a:extLst>
          </p:cNvPr>
          <p:cNvCxnSpPr>
            <a:cxnSpLocks/>
          </p:cNvCxnSpPr>
          <p:nvPr/>
        </p:nvCxnSpPr>
        <p:spPr>
          <a:xfrm>
            <a:off x="7423976" y="1022865"/>
            <a:ext cx="725237"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9544754D-434A-A945-B4AE-1BA23C8E7F4B}"/>
              </a:ext>
            </a:extLst>
          </p:cNvPr>
          <p:cNvCxnSpPr>
            <a:cxnSpLocks/>
          </p:cNvCxnSpPr>
          <p:nvPr/>
        </p:nvCxnSpPr>
        <p:spPr>
          <a:xfrm>
            <a:off x="2773158" y="2381569"/>
            <a:ext cx="102511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94EDC5E1-57C7-D844-9C4D-4FDBBC30767A}"/>
              </a:ext>
            </a:extLst>
          </p:cNvPr>
          <p:cNvSpPr txBox="1"/>
          <p:nvPr/>
        </p:nvSpPr>
        <p:spPr>
          <a:xfrm>
            <a:off x="8207850" y="838200"/>
            <a:ext cx="37044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Sentences taken from the labeled data</a:t>
            </a:r>
          </a:p>
        </p:txBody>
      </p:sp>
      <p:sp>
        <p:nvSpPr>
          <p:cNvPr id="37" name="TextBox 36">
            <a:extLst>
              <a:ext uri="{FF2B5EF4-FFF2-40B4-BE49-F238E27FC236}">
                <a16:creationId xmlns:a16="http://schemas.microsoft.com/office/drawing/2014/main" id="{B3B6D91F-9B17-A749-9821-CBF90601E198}"/>
              </a:ext>
            </a:extLst>
          </p:cNvPr>
          <p:cNvSpPr txBox="1"/>
          <p:nvPr/>
        </p:nvSpPr>
        <p:spPr>
          <a:xfrm>
            <a:off x="6299809" y="2227681"/>
            <a:ext cx="297356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Explain with one instance (basic model)</a:t>
            </a:r>
          </a:p>
        </p:txBody>
      </p:sp>
      <p:sp>
        <p:nvSpPr>
          <p:cNvPr id="38" name="TextBox 37">
            <a:extLst>
              <a:ext uri="{FF2B5EF4-FFF2-40B4-BE49-F238E27FC236}">
                <a16:creationId xmlns:a16="http://schemas.microsoft.com/office/drawing/2014/main" id="{FF148689-BE26-F641-A890-1BA282CD1AAD}"/>
              </a:ext>
            </a:extLst>
          </p:cNvPr>
          <p:cNvSpPr txBox="1"/>
          <p:nvPr/>
        </p:nvSpPr>
        <p:spPr>
          <a:xfrm>
            <a:off x="6299808" y="4313603"/>
            <a:ext cx="35377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Explain with &gt; 1 instance (multiplicative model)</a:t>
            </a:r>
          </a:p>
        </p:txBody>
      </p:sp>
      <p:sp>
        <p:nvSpPr>
          <p:cNvPr id="39" name="TextBox 38">
            <a:extLst>
              <a:ext uri="{FF2B5EF4-FFF2-40B4-BE49-F238E27FC236}">
                <a16:creationId xmlns:a16="http://schemas.microsoft.com/office/drawing/2014/main" id="{99B481FD-AA56-1B4C-9CE6-918FF120B268}"/>
              </a:ext>
            </a:extLst>
          </p:cNvPr>
          <p:cNvSpPr txBox="1"/>
          <p:nvPr/>
        </p:nvSpPr>
        <p:spPr>
          <a:xfrm>
            <a:off x="5805355" y="6077608"/>
            <a:ext cx="365119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Explain with both positive and negative instance </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(contrastive model)</a:t>
            </a:r>
          </a:p>
        </p:txBody>
      </p:sp>
      <p:sp>
        <p:nvSpPr>
          <p:cNvPr id="4" name="Slide Number Placeholder 3">
            <a:extLst>
              <a:ext uri="{FF2B5EF4-FFF2-40B4-BE49-F238E27FC236}">
                <a16:creationId xmlns:a16="http://schemas.microsoft.com/office/drawing/2014/main" id="{0CD813DA-3839-8B41-89EA-4EE2158E9E11}"/>
              </a:ext>
            </a:extLst>
          </p:cNvPr>
          <p:cNvSpPr>
            <a:spLocks noGrp="1"/>
          </p:cNvSpPr>
          <p:nvPr>
            <p:ph type="sldNum" sz="quarter" idx="2"/>
          </p:nvPr>
        </p:nvSpPr>
        <p:spPr/>
        <p:txBody>
          <a:bodyPr/>
          <a:lstStyle/>
          <a:p>
            <a:fld id="{86CB4B4D-7CA3-9044-876B-883B54F8677D}" type="slidenum">
              <a:rPr lang="en-US" smtClean="0"/>
              <a:t>110</a:t>
            </a:fld>
            <a:endParaRPr lang="en-US"/>
          </a:p>
        </p:txBody>
      </p:sp>
    </p:spTree>
    <p:extLst>
      <p:ext uri="{BB962C8B-B14F-4D97-AF65-F5344CB8AC3E}">
        <p14:creationId xmlns:p14="http://schemas.microsoft.com/office/powerpoint/2010/main" val="24397044"/>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Visualization – Natural language explanation</a:t>
            </a:r>
          </a:p>
        </p:txBody>
      </p:sp>
      <p:sp>
        <p:nvSpPr>
          <p:cNvPr id="8" name="TextBox 7">
            <a:extLst>
              <a:ext uri="{FF2B5EF4-FFF2-40B4-BE49-F238E27FC236}">
                <a16:creationId xmlns:a16="http://schemas.microsoft.com/office/drawing/2014/main" id="{8260DBDD-AB4D-7C4D-BAED-1BB17AAEFCCB}"/>
              </a:ext>
            </a:extLst>
          </p:cNvPr>
          <p:cNvSpPr txBox="1"/>
          <p:nvPr/>
        </p:nvSpPr>
        <p:spPr>
          <a:xfrm>
            <a:off x="10665983" y="5923958"/>
            <a:ext cx="142538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hlinkClick r:id="rId3"/>
              </a:rPr>
              <a:t>[Croce et al, 2018]</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1E09BCC1-8923-0949-AB4B-F56D40D92B0C}"/>
              </a:ext>
            </a:extLst>
          </p:cNvPr>
          <p:cNvSpPr txBox="1"/>
          <p:nvPr/>
        </p:nvSpPr>
        <p:spPr>
          <a:xfrm>
            <a:off x="10665983" y="5698466"/>
            <a:ext cx="10461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Classification</a:t>
            </a:r>
          </a:p>
        </p:txBody>
      </p:sp>
      <p:pic>
        <p:nvPicPr>
          <p:cNvPr id="4" name="Picture 3">
            <a:extLst>
              <a:ext uri="{FF2B5EF4-FFF2-40B4-BE49-F238E27FC236}">
                <a16:creationId xmlns:a16="http://schemas.microsoft.com/office/drawing/2014/main" id="{C09591BF-F309-104C-8196-26752DE20728}"/>
              </a:ext>
            </a:extLst>
          </p:cNvPr>
          <p:cNvPicPr>
            <a:picLocks noChangeAspect="1"/>
          </p:cNvPicPr>
          <p:nvPr/>
        </p:nvPicPr>
        <p:blipFill>
          <a:blip r:embed="rId4"/>
          <a:stretch>
            <a:fillRect/>
          </a:stretch>
        </p:blipFill>
        <p:spPr>
          <a:xfrm>
            <a:off x="811814" y="2570724"/>
            <a:ext cx="4534178" cy="2688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1F708B4D-594E-974F-807E-003028F06558}"/>
              </a:ext>
            </a:extLst>
          </p:cNvPr>
          <p:cNvSpPr txBox="1"/>
          <p:nvPr/>
        </p:nvSpPr>
        <p:spPr>
          <a:xfrm>
            <a:off x="1388601" y="5329136"/>
            <a:ext cx="338060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Template-based explanatory model</a:t>
            </a:r>
          </a:p>
        </p:txBody>
      </p:sp>
      <p:pic>
        <p:nvPicPr>
          <p:cNvPr id="26" name="Picture 25" descr="Text&#10;&#10;Description automatically generated">
            <a:extLst>
              <a:ext uri="{FF2B5EF4-FFF2-40B4-BE49-F238E27FC236}">
                <a16:creationId xmlns:a16="http://schemas.microsoft.com/office/drawing/2014/main" id="{B1AEB3C5-D1AF-CD44-A121-95909ED5BEF5}"/>
              </a:ext>
            </a:extLst>
          </p:cNvPr>
          <p:cNvPicPr>
            <a:picLocks noChangeAspect="1"/>
          </p:cNvPicPr>
          <p:nvPr/>
        </p:nvPicPr>
        <p:blipFill>
          <a:blip r:embed="rId5"/>
          <a:stretch>
            <a:fillRect/>
          </a:stretch>
        </p:blipFill>
        <p:spPr>
          <a:xfrm>
            <a:off x="6096000" y="1633381"/>
            <a:ext cx="5764614" cy="1509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8" name="Straight Connector 27">
            <a:extLst>
              <a:ext uri="{FF2B5EF4-FFF2-40B4-BE49-F238E27FC236}">
                <a16:creationId xmlns:a16="http://schemas.microsoft.com/office/drawing/2014/main" id="{CC2C0012-B0C6-EC4E-8EA0-59E215929A88}"/>
              </a:ext>
            </a:extLst>
          </p:cNvPr>
          <p:cNvCxnSpPr>
            <a:cxnSpLocks/>
          </p:cNvCxnSpPr>
          <p:nvPr/>
        </p:nvCxnSpPr>
        <p:spPr>
          <a:xfrm>
            <a:off x="8005397" y="2763296"/>
            <a:ext cx="3376246"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8460F912-C03F-7B41-9285-D20ABADBB767}"/>
              </a:ext>
            </a:extLst>
          </p:cNvPr>
          <p:cNvCxnSpPr>
            <a:cxnSpLocks/>
          </p:cNvCxnSpPr>
          <p:nvPr/>
        </p:nvCxnSpPr>
        <p:spPr>
          <a:xfrm>
            <a:off x="8437289" y="3074905"/>
            <a:ext cx="102511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C39DF8DA-0F3C-B548-A818-DF70111BC078}"/>
              </a:ext>
            </a:extLst>
          </p:cNvPr>
          <p:cNvCxnSpPr/>
          <p:nvPr/>
        </p:nvCxnSpPr>
        <p:spPr>
          <a:xfrm flipV="1">
            <a:off x="4642338" y="2513443"/>
            <a:ext cx="1316335" cy="57140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 name="Slide Number Placeholder 4">
            <a:extLst>
              <a:ext uri="{FF2B5EF4-FFF2-40B4-BE49-F238E27FC236}">
                <a16:creationId xmlns:a16="http://schemas.microsoft.com/office/drawing/2014/main" id="{7C7DFD6B-DFD9-034C-BE29-ED1C619FC11A}"/>
              </a:ext>
            </a:extLst>
          </p:cNvPr>
          <p:cNvSpPr>
            <a:spLocks noGrp="1"/>
          </p:cNvSpPr>
          <p:nvPr>
            <p:ph type="sldNum" sz="quarter" idx="2"/>
          </p:nvPr>
        </p:nvSpPr>
        <p:spPr/>
        <p:txBody>
          <a:bodyPr/>
          <a:lstStyle/>
          <a:p>
            <a:fld id="{86CB4B4D-7CA3-9044-876B-883B54F8677D}" type="slidenum">
              <a:rPr lang="en-US" smtClean="0"/>
              <a:t>111</a:t>
            </a:fld>
            <a:endParaRPr lang="en-US"/>
          </a:p>
        </p:txBody>
      </p:sp>
    </p:spTree>
    <p:extLst>
      <p:ext uri="{BB962C8B-B14F-4D97-AF65-F5344CB8AC3E}">
        <p14:creationId xmlns:p14="http://schemas.microsoft.com/office/powerpoint/2010/main" val="1910326149"/>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Outline of Part II</a:t>
            </a:r>
          </a:p>
        </p:txBody>
      </p:sp>
      <p:sp>
        <p:nvSpPr>
          <p:cNvPr id="5" name="Text Placeholder 8">
            <a:extLst>
              <a:ext uri="{FF2B5EF4-FFF2-40B4-BE49-F238E27FC236}">
                <a16:creationId xmlns:a16="http://schemas.microsoft.com/office/drawing/2014/main" id="{CC15F940-62E9-7F4D-BCFE-0F34439EF66E}"/>
              </a:ext>
            </a:extLst>
          </p:cNvPr>
          <p:cNvSpPr txBox="1">
            <a:spLocks/>
          </p:cNvSpPr>
          <p:nvPr/>
        </p:nvSpPr>
        <p:spPr>
          <a:xfrm>
            <a:off x="609519" y="1253330"/>
            <a:ext cx="10515600" cy="5295299"/>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b="1" kern="0" dirty="0"/>
              <a:t>Literature review methodology</a:t>
            </a:r>
          </a:p>
          <a:p>
            <a:pPr lvl="1"/>
            <a:endParaRPr lang="en-US" b="1" kern="0" dirty="0"/>
          </a:p>
          <a:p>
            <a:pPr lvl="1"/>
            <a:endParaRPr lang="en-US" b="1" kern="0" dirty="0"/>
          </a:p>
          <a:p>
            <a:r>
              <a:rPr lang="en-US" b="1" kern="0" dirty="0"/>
              <a:t>Categorization of different types of explanation</a:t>
            </a:r>
          </a:p>
          <a:p>
            <a:pPr lvl="1"/>
            <a:r>
              <a:rPr lang="en-US" kern="0" dirty="0"/>
              <a:t>Local vs. Global</a:t>
            </a:r>
          </a:p>
          <a:p>
            <a:pPr lvl="1"/>
            <a:r>
              <a:rPr lang="en-US" kern="0" dirty="0"/>
              <a:t>Self-explaining vs. Post-hoc processing</a:t>
            </a:r>
          </a:p>
          <a:p>
            <a:pPr lvl="1"/>
            <a:endParaRPr lang="en-US" kern="0" dirty="0"/>
          </a:p>
          <a:p>
            <a:r>
              <a:rPr lang="en-US" b="1" kern="0" dirty="0">
                <a:solidFill>
                  <a:schemeClr val="bg1">
                    <a:lumMod val="50000"/>
                  </a:schemeClr>
                </a:solidFill>
              </a:rPr>
              <a:t>Generating and presenting explanations</a:t>
            </a:r>
          </a:p>
          <a:p>
            <a:pPr lvl="1"/>
            <a:r>
              <a:rPr lang="en-US" kern="0" dirty="0" err="1">
                <a:solidFill>
                  <a:schemeClr val="bg1">
                    <a:lumMod val="50000"/>
                  </a:schemeClr>
                </a:solidFill>
              </a:rPr>
              <a:t>Explainability</a:t>
            </a:r>
            <a:r>
              <a:rPr lang="en-US" kern="0" dirty="0">
                <a:solidFill>
                  <a:schemeClr val="bg1">
                    <a:lumMod val="50000"/>
                  </a:schemeClr>
                </a:solidFill>
              </a:rPr>
              <a:t> techniques </a:t>
            </a:r>
          </a:p>
          <a:p>
            <a:pPr lvl="2"/>
            <a:r>
              <a:rPr lang="en-US" kern="0" dirty="0">
                <a:solidFill>
                  <a:schemeClr val="bg1">
                    <a:lumMod val="50000"/>
                  </a:schemeClr>
                </a:solidFill>
              </a:rPr>
              <a:t>Common operations to enable </a:t>
            </a:r>
            <a:r>
              <a:rPr lang="en-US" kern="0" dirty="0" err="1">
                <a:solidFill>
                  <a:schemeClr val="bg1">
                    <a:lumMod val="50000"/>
                  </a:schemeClr>
                </a:solidFill>
              </a:rPr>
              <a:t>explainability</a:t>
            </a:r>
            <a:endParaRPr lang="en-US" kern="0" dirty="0">
              <a:solidFill>
                <a:schemeClr val="bg1">
                  <a:lumMod val="50000"/>
                </a:schemeClr>
              </a:solidFill>
            </a:endParaRPr>
          </a:p>
          <a:p>
            <a:pPr lvl="1"/>
            <a:r>
              <a:rPr lang="en-US" kern="0" dirty="0">
                <a:solidFill>
                  <a:schemeClr val="bg1">
                    <a:lumMod val="50000"/>
                  </a:schemeClr>
                </a:solidFill>
              </a:rPr>
              <a:t>Visualization techniques</a:t>
            </a:r>
          </a:p>
          <a:p>
            <a:pPr lvl="1"/>
            <a:endParaRPr lang="en-US" kern="0" dirty="0"/>
          </a:p>
          <a:p>
            <a:r>
              <a:rPr lang="en-US" b="1" kern="0" dirty="0">
                <a:solidFill>
                  <a:srgbClr val="C00000"/>
                </a:solidFill>
              </a:rPr>
              <a:t>Other insights (XNLP website)</a:t>
            </a:r>
          </a:p>
          <a:p>
            <a:pPr lvl="1"/>
            <a:r>
              <a:rPr lang="en-US" kern="0" dirty="0">
                <a:solidFill>
                  <a:srgbClr val="C00000"/>
                </a:solidFill>
              </a:rPr>
              <a:t>Relationships among </a:t>
            </a:r>
            <a:r>
              <a:rPr lang="en-US" kern="0" dirty="0" err="1">
                <a:solidFill>
                  <a:srgbClr val="C00000"/>
                </a:solidFill>
              </a:rPr>
              <a:t>explainability</a:t>
            </a:r>
            <a:r>
              <a:rPr lang="en-US" kern="0" dirty="0">
                <a:solidFill>
                  <a:srgbClr val="C00000"/>
                </a:solidFill>
              </a:rPr>
              <a:t> and visualization techniques</a:t>
            </a:r>
          </a:p>
          <a:p>
            <a:pPr lvl="1"/>
            <a:r>
              <a:rPr lang="en-US" kern="0" dirty="0">
                <a:solidFill>
                  <a:srgbClr val="C00000"/>
                </a:solidFill>
              </a:rPr>
              <a:t>Evolution of the XAI research in the past a few years</a:t>
            </a:r>
          </a:p>
          <a:p>
            <a:pPr lvl="1"/>
            <a:endParaRPr lang="en-US" kern="0" dirty="0">
              <a:solidFill>
                <a:srgbClr val="C00000"/>
              </a:solidFill>
            </a:endParaRPr>
          </a:p>
          <a:p>
            <a:r>
              <a:rPr lang="en-US" b="1" kern="0" dirty="0">
                <a:solidFill>
                  <a:schemeClr val="bg1">
                    <a:lumMod val="50000"/>
                  </a:schemeClr>
                </a:solidFill>
              </a:rPr>
              <a:t>Evaluation of Explanations</a:t>
            </a:r>
          </a:p>
          <a:p>
            <a:endParaRPr lang="en-US" kern="0" dirty="0">
              <a:solidFill>
                <a:schemeClr val="tx1"/>
              </a:solidFill>
            </a:endParaRPr>
          </a:p>
        </p:txBody>
      </p:sp>
      <p:sp>
        <p:nvSpPr>
          <p:cNvPr id="4" name="Slide Number Placeholder 3">
            <a:extLst>
              <a:ext uri="{FF2B5EF4-FFF2-40B4-BE49-F238E27FC236}">
                <a16:creationId xmlns:a16="http://schemas.microsoft.com/office/drawing/2014/main" id="{068BBABC-3C6A-284E-AC44-0766D78F1055}"/>
              </a:ext>
            </a:extLst>
          </p:cNvPr>
          <p:cNvSpPr>
            <a:spLocks noGrp="1"/>
          </p:cNvSpPr>
          <p:nvPr>
            <p:ph type="sldNum" sz="quarter" idx="2"/>
          </p:nvPr>
        </p:nvSpPr>
        <p:spPr/>
        <p:txBody>
          <a:bodyPr/>
          <a:lstStyle/>
          <a:p>
            <a:fld id="{86CB4B4D-7CA3-9044-876B-883B54F8677D}" type="slidenum">
              <a:rPr lang="en-US" smtClean="0"/>
              <a:t>112</a:t>
            </a:fld>
            <a:endParaRPr lang="en-US"/>
          </a:p>
        </p:txBody>
      </p:sp>
    </p:spTree>
    <p:extLst>
      <p:ext uri="{BB962C8B-B14F-4D97-AF65-F5344CB8AC3E}">
        <p14:creationId xmlns:p14="http://schemas.microsoft.com/office/powerpoint/2010/main" val="3716190758"/>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XNLP </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lstStyle/>
          <a:p>
            <a:r>
              <a:rPr lang="en-US" dirty="0">
                <a:solidFill>
                  <a:schemeClr val="tx1"/>
                </a:solidFill>
              </a:rPr>
              <a:t>We built an interactive website for exploring the domain</a:t>
            </a:r>
          </a:p>
          <a:p>
            <a:endParaRPr lang="en-US" dirty="0">
              <a:solidFill>
                <a:schemeClr val="tx1"/>
              </a:solidFill>
            </a:endParaRPr>
          </a:p>
          <a:p>
            <a:r>
              <a:rPr lang="en-US" dirty="0">
                <a:solidFill>
                  <a:schemeClr val="tx1"/>
                </a:solidFill>
              </a:rPr>
              <a:t>It’s self-contained</a:t>
            </a:r>
          </a:p>
          <a:p>
            <a:endParaRPr lang="en-US" dirty="0">
              <a:solidFill>
                <a:schemeClr val="tx1"/>
              </a:solidFill>
            </a:endParaRPr>
          </a:p>
          <a:p>
            <a:r>
              <a:rPr lang="en-US" dirty="0">
                <a:solidFill>
                  <a:schemeClr val="tx1"/>
                </a:solidFill>
              </a:rPr>
              <a:t>It provides different ways for exploring the domain</a:t>
            </a:r>
          </a:p>
          <a:p>
            <a:pPr lvl="1"/>
            <a:r>
              <a:rPr lang="en-US" dirty="0">
                <a:solidFill>
                  <a:schemeClr val="tx1"/>
                </a:solidFill>
              </a:rPr>
              <a:t>Cluster View (group papers based on </a:t>
            </a:r>
            <a:r>
              <a:rPr lang="en-US" dirty="0" err="1">
                <a:solidFill>
                  <a:schemeClr val="tx1"/>
                </a:solidFill>
              </a:rPr>
              <a:t>explainability</a:t>
            </a:r>
            <a:r>
              <a:rPr lang="en-US" dirty="0">
                <a:solidFill>
                  <a:schemeClr val="tx1"/>
                </a:solidFill>
              </a:rPr>
              <a:t> and visualization)</a:t>
            </a:r>
          </a:p>
          <a:p>
            <a:pPr lvl="1"/>
            <a:r>
              <a:rPr lang="en-US" dirty="0">
                <a:solidFill>
                  <a:schemeClr val="tx1"/>
                </a:solidFill>
              </a:rPr>
              <a:t>Tree view (categorize papers in a tree like structure)</a:t>
            </a:r>
          </a:p>
          <a:p>
            <a:pPr lvl="1"/>
            <a:r>
              <a:rPr lang="en-US" dirty="0">
                <a:solidFill>
                  <a:schemeClr val="tx1"/>
                </a:solidFill>
              </a:rPr>
              <a:t>Citation graphs (show the evolution of the field and also show influential works)</a:t>
            </a:r>
          </a:p>
          <a:p>
            <a:pPr lvl="1"/>
            <a:r>
              <a:rPr lang="en-US" dirty="0">
                <a:solidFill>
                  <a:schemeClr val="tx1"/>
                </a:solidFill>
              </a:rPr>
              <a:t>List view (list the set of papers in a table)</a:t>
            </a:r>
          </a:p>
          <a:p>
            <a:pPr lvl="1"/>
            <a:r>
              <a:rPr lang="en-US" dirty="0">
                <a:solidFill>
                  <a:schemeClr val="tx1"/>
                </a:solidFill>
              </a:rPr>
              <a:t>Search view (support keyword search and facet search)</a:t>
            </a:r>
          </a:p>
          <a:p>
            <a:pPr lvl="1"/>
            <a:endParaRPr lang="en-US" dirty="0">
              <a:solidFill>
                <a:schemeClr val="tx1"/>
              </a:solidFill>
            </a:endParaRPr>
          </a:p>
          <a:p>
            <a:endParaRPr lang="en-US" dirty="0">
              <a:solidFill>
                <a:schemeClr val="tx1"/>
              </a:solidFill>
            </a:endParaRPr>
          </a:p>
          <a:p>
            <a:r>
              <a:rPr lang="en-US" dirty="0">
                <a:solidFill>
                  <a:schemeClr val="tx1"/>
                </a:solidFill>
              </a:rPr>
              <a:t>Link to the website: </a:t>
            </a:r>
            <a:r>
              <a:rPr lang="en-US" dirty="0">
                <a:solidFill>
                  <a:schemeClr val="tx1"/>
                </a:solidFill>
                <a:hlinkClick r:id="rId3"/>
              </a:rPr>
              <a:t>https://xainlp2020.github.io/xainlp/home</a:t>
            </a:r>
            <a:r>
              <a:rPr lang="en-US" dirty="0">
                <a:solidFill>
                  <a:schemeClr val="tx1"/>
                </a:solidFill>
              </a:rPr>
              <a:t> </a:t>
            </a:r>
          </a:p>
          <a:p>
            <a:endParaRPr lang="en-US" dirty="0">
              <a:solidFill>
                <a:schemeClr val="tx1"/>
              </a:solidFill>
            </a:endParaRPr>
          </a:p>
        </p:txBody>
      </p:sp>
      <p:sp>
        <p:nvSpPr>
          <p:cNvPr id="4" name="Slide Number Placeholder 3">
            <a:extLst>
              <a:ext uri="{FF2B5EF4-FFF2-40B4-BE49-F238E27FC236}">
                <a16:creationId xmlns:a16="http://schemas.microsoft.com/office/drawing/2014/main" id="{20B486BC-C0EE-2548-8E2B-FB9E2F4D7538}"/>
              </a:ext>
            </a:extLst>
          </p:cNvPr>
          <p:cNvSpPr>
            <a:spLocks noGrp="1"/>
          </p:cNvSpPr>
          <p:nvPr>
            <p:ph type="sldNum" sz="quarter" idx="2"/>
          </p:nvPr>
        </p:nvSpPr>
        <p:spPr/>
        <p:txBody>
          <a:bodyPr/>
          <a:lstStyle/>
          <a:p>
            <a:fld id="{86CB4B4D-7CA3-9044-876B-883B54F8677D}" type="slidenum">
              <a:rPr lang="en-US" smtClean="0"/>
              <a:t>113</a:t>
            </a:fld>
            <a:endParaRPr lang="en-US"/>
          </a:p>
        </p:txBody>
      </p:sp>
    </p:spTree>
    <p:extLst>
      <p:ext uri="{BB962C8B-B14F-4D97-AF65-F5344CB8AC3E}">
        <p14:creationId xmlns:p14="http://schemas.microsoft.com/office/powerpoint/2010/main" val="2634285314"/>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XNLP -  Tree View</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lstStyle/>
          <a:p>
            <a:r>
              <a:rPr lang="en-US" dirty="0">
                <a:solidFill>
                  <a:schemeClr val="tx1"/>
                </a:solidFill>
                <a:hlinkClick r:id="rId3"/>
              </a:rPr>
              <a:t>https://xainlp2020.github.io/xainlp/clickabletree</a:t>
            </a:r>
            <a:r>
              <a:rPr lang="en-US" dirty="0">
                <a:solidFill>
                  <a:schemeClr val="tx1"/>
                </a:solidFill>
              </a:rPr>
              <a:t> </a:t>
            </a:r>
          </a:p>
        </p:txBody>
      </p:sp>
      <p:pic>
        <p:nvPicPr>
          <p:cNvPr id="4" name="Picture 3">
            <a:extLst>
              <a:ext uri="{FF2B5EF4-FFF2-40B4-BE49-F238E27FC236}">
                <a16:creationId xmlns:a16="http://schemas.microsoft.com/office/drawing/2014/main" id="{D82B9AED-7E68-9C44-B426-ABA8DD786E88}"/>
              </a:ext>
            </a:extLst>
          </p:cNvPr>
          <p:cNvPicPr>
            <a:picLocks noChangeAspect="1"/>
          </p:cNvPicPr>
          <p:nvPr/>
        </p:nvPicPr>
        <p:blipFill>
          <a:blip r:embed="rId4"/>
          <a:stretch>
            <a:fillRect/>
          </a:stretch>
        </p:blipFill>
        <p:spPr>
          <a:xfrm>
            <a:off x="729464" y="1685412"/>
            <a:ext cx="11102939" cy="4863218"/>
          </a:xfrm>
          <a:prstGeom prst="rect">
            <a:avLst/>
          </a:prstGeom>
        </p:spPr>
      </p:pic>
      <p:sp>
        <p:nvSpPr>
          <p:cNvPr id="5" name="Rounded Rectangular Callout 4">
            <a:extLst>
              <a:ext uri="{FF2B5EF4-FFF2-40B4-BE49-F238E27FC236}">
                <a16:creationId xmlns:a16="http://schemas.microsoft.com/office/drawing/2014/main" id="{4A231670-ED61-0A40-939F-11420913768C}"/>
              </a:ext>
            </a:extLst>
          </p:cNvPr>
          <p:cNvSpPr/>
          <p:nvPr/>
        </p:nvSpPr>
        <p:spPr>
          <a:xfrm>
            <a:off x="1078787" y="1991278"/>
            <a:ext cx="1705509" cy="340517"/>
          </a:xfrm>
          <a:prstGeom prst="wedgeRoundRectCallout">
            <a:avLst>
              <a:gd name="adj1" fmla="val 125323"/>
              <a:gd name="adj2" fmla="val 18229"/>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Local post-hoc (11)</a:t>
            </a:r>
          </a:p>
        </p:txBody>
      </p:sp>
      <p:sp>
        <p:nvSpPr>
          <p:cNvPr id="7" name="Rounded Rectangular Callout 6">
            <a:extLst>
              <a:ext uri="{FF2B5EF4-FFF2-40B4-BE49-F238E27FC236}">
                <a16:creationId xmlns:a16="http://schemas.microsoft.com/office/drawing/2014/main" id="{98A12AF4-12AD-5B42-A02C-7886FBB05A57}"/>
              </a:ext>
            </a:extLst>
          </p:cNvPr>
          <p:cNvSpPr/>
          <p:nvPr/>
        </p:nvSpPr>
        <p:spPr>
          <a:xfrm>
            <a:off x="2054830" y="3544491"/>
            <a:ext cx="2126751" cy="340517"/>
          </a:xfrm>
          <a:prstGeom prst="wedgeRoundRectCallout">
            <a:avLst>
              <a:gd name="adj1" fmla="val 37742"/>
              <a:gd name="adj2" fmla="val 150583"/>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Local self-explaining (35)</a:t>
            </a:r>
          </a:p>
        </p:txBody>
      </p:sp>
      <p:sp>
        <p:nvSpPr>
          <p:cNvPr id="8" name="Rounded Rectangular Callout 7">
            <a:extLst>
              <a:ext uri="{FF2B5EF4-FFF2-40B4-BE49-F238E27FC236}">
                <a16:creationId xmlns:a16="http://schemas.microsoft.com/office/drawing/2014/main" id="{201C4DA9-4776-1848-B220-92F520FC3362}"/>
              </a:ext>
            </a:extLst>
          </p:cNvPr>
          <p:cNvSpPr/>
          <p:nvPr/>
        </p:nvSpPr>
        <p:spPr>
          <a:xfrm>
            <a:off x="868165" y="6378371"/>
            <a:ext cx="2126751" cy="340517"/>
          </a:xfrm>
          <a:prstGeom prst="wedgeRoundRectCallout">
            <a:avLst>
              <a:gd name="adj1" fmla="val 77839"/>
              <a:gd name="adj2" fmla="val -39502"/>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Global self-explaining (3)</a:t>
            </a:r>
          </a:p>
        </p:txBody>
      </p:sp>
      <p:sp>
        <p:nvSpPr>
          <p:cNvPr id="10" name="Rounded Rectangular Callout 9">
            <a:extLst>
              <a:ext uri="{FF2B5EF4-FFF2-40B4-BE49-F238E27FC236}">
                <a16:creationId xmlns:a16="http://schemas.microsoft.com/office/drawing/2014/main" id="{37032F5D-B61D-0348-80B0-C17247A9CF9B}"/>
              </a:ext>
            </a:extLst>
          </p:cNvPr>
          <p:cNvSpPr/>
          <p:nvPr/>
        </p:nvSpPr>
        <p:spPr>
          <a:xfrm>
            <a:off x="1226048" y="5573828"/>
            <a:ext cx="2126751" cy="340517"/>
          </a:xfrm>
          <a:prstGeom prst="wedgeRoundRectCallout">
            <a:avLst>
              <a:gd name="adj1" fmla="val 71559"/>
              <a:gd name="adj2" fmla="val 60066"/>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Global self-explaining (3)</a:t>
            </a:r>
          </a:p>
        </p:txBody>
      </p:sp>
      <p:sp>
        <p:nvSpPr>
          <p:cNvPr id="6" name="Slide Number Placeholder 5">
            <a:extLst>
              <a:ext uri="{FF2B5EF4-FFF2-40B4-BE49-F238E27FC236}">
                <a16:creationId xmlns:a16="http://schemas.microsoft.com/office/drawing/2014/main" id="{72050658-0250-B04C-98E1-27DA74CF06D5}"/>
              </a:ext>
            </a:extLst>
          </p:cNvPr>
          <p:cNvSpPr>
            <a:spLocks noGrp="1"/>
          </p:cNvSpPr>
          <p:nvPr>
            <p:ph type="sldNum" sz="quarter" idx="2"/>
          </p:nvPr>
        </p:nvSpPr>
        <p:spPr/>
        <p:txBody>
          <a:bodyPr/>
          <a:lstStyle/>
          <a:p>
            <a:fld id="{86CB4B4D-7CA3-9044-876B-883B54F8677D}" type="slidenum">
              <a:rPr lang="en-US" smtClean="0"/>
              <a:t>114</a:t>
            </a:fld>
            <a:endParaRPr lang="en-US"/>
          </a:p>
        </p:txBody>
      </p:sp>
    </p:spTree>
    <p:extLst>
      <p:ext uri="{BB962C8B-B14F-4D97-AF65-F5344CB8AC3E}">
        <p14:creationId xmlns:p14="http://schemas.microsoft.com/office/powerpoint/2010/main" val="3876397468"/>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XNLP – List View  </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normAutofit/>
          </a:bodyPr>
          <a:lstStyle/>
          <a:p>
            <a:r>
              <a:rPr lang="en-US" sz="1800" dirty="0">
                <a:solidFill>
                  <a:schemeClr val="tx1"/>
                </a:solidFill>
                <a:hlinkClick r:id="rId3"/>
              </a:rPr>
              <a:t>https://xainlp2020.github.io/xainlp/table</a:t>
            </a:r>
            <a:r>
              <a:rPr lang="en-US" sz="1800" dirty="0">
                <a:solidFill>
                  <a:schemeClr val="tx1"/>
                </a:solidFill>
              </a:rPr>
              <a:t> </a:t>
            </a:r>
          </a:p>
        </p:txBody>
      </p:sp>
      <p:pic>
        <p:nvPicPr>
          <p:cNvPr id="5" name="Picture 4">
            <a:extLst>
              <a:ext uri="{FF2B5EF4-FFF2-40B4-BE49-F238E27FC236}">
                <a16:creationId xmlns:a16="http://schemas.microsoft.com/office/drawing/2014/main" id="{E9C2B737-44DF-4B40-97D8-800BE595FB3C}"/>
              </a:ext>
            </a:extLst>
          </p:cNvPr>
          <p:cNvPicPr>
            <a:picLocks noChangeAspect="1"/>
          </p:cNvPicPr>
          <p:nvPr/>
        </p:nvPicPr>
        <p:blipFill>
          <a:blip r:embed="rId4"/>
          <a:stretch>
            <a:fillRect/>
          </a:stretch>
        </p:blipFill>
        <p:spPr>
          <a:xfrm>
            <a:off x="230192" y="2430007"/>
            <a:ext cx="6948019" cy="3749308"/>
          </a:xfrm>
          <a:prstGeom prst="rect">
            <a:avLst/>
          </a:prstGeom>
        </p:spPr>
      </p:pic>
      <p:pic>
        <p:nvPicPr>
          <p:cNvPr id="8" name="Picture 7">
            <a:extLst>
              <a:ext uri="{FF2B5EF4-FFF2-40B4-BE49-F238E27FC236}">
                <a16:creationId xmlns:a16="http://schemas.microsoft.com/office/drawing/2014/main" id="{382ADC4D-D45A-CE49-A6DD-35B877AD65CD}"/>
              </a:ext>
            </a:extLst>
          </p:cNvPr>
          <p:cNvPicPr>
            <a:picLocks noChangeAspect="1"/>
          </p:cNvPicPr>
          <p:nvPr/>
        </p:nvPicPr>
        <p:blipFill>
          <a:blip r:embed="rId5"/>
          <a:stretch>
            <a:fillRect/>
          </a:stretch>
        </p:blipFill>
        <p:spPr>
          <a:xfrm>
            <a:off x="6047237" y="1406572"/>
            <a:ext cx="6109700" cy="2122601"/>
          </a:xfrm>
          <a:prstGeom prst="rect">
            <a:avLst/>
          </a:prstGeom>
        </p:spPr>
      </p:pic>
      <p:sp>
        <p:nvSpPr>
          <p:cNvPr id="4" name="Slide Number Placeholder 3">
            <a:extLst>
              <a:ext uri="{FF2B5EF4-FFF2-40B4-BE49-F238E27FC236}">
                <a16:creationId xmlns:a16="http://schemas.microsoft.com/office/drawing/2014/main" id="{5A511899-82BD-0849-B669-D3EFD11EE021}"/>
              </a:ext>
            </a:extLst>
          </p:cNvPr>
          <p:cNvSpPr>
            <a:spLocks noGrp="1"/>
          </p:cNvSpPr>
          <p:nvPr>
            <p:ph type="sldNum" sz="quarter" idx="2"/>
          </p:nvPr>
        </p:nvSpPr>
        <p:spPr/>
        <p:txBody>
          <a:bodyPr/>
          <a:lstStyle/>
          <a:p>
            <a:fld id="{86CB4B4D-7CA3-9044-876B-883B54F8677D}" type="slidenum">
              <a:rPr lang="en-US" smtClean="0"/>
              <a:t>115</a:t>
            </a:fld>
            <a:endParaRPr lang="en-US"/>
          </a:p>
        </p:txBody>
      </p:sp>
    </p:spTree>
    <p:extLst>
      <p:ext uri="{BB962C8B-B14F-4D97-AF65-F5344CB8AC3E}">
        <p14:creationId xmlns:p14="http://schemas.microsoft.com/office/powerpoint/2010/main" val="2562285965"/>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XNLP – Cluster View</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19" y="895350"/>
            <a:ext cx="10972166" cy="5067300"/>
          </a:xfrm>
        </p:spPr>
        <p:txBody>
          <a:bodyPr>
            <a:normAutofit/>
          </a:bodyPr>
          <a:lstStyle/>
          <a:p>
            <a:r>
              <a:rPr lang="en-US" sz="1800" dirty="0">
                <a:solidFill>
                  <a:schemeClr val="tx1"/>
                </a:solidFill>
                <a:hlinkClick r:id="rId3"/>
              </a:rPr>
              <a:t>https://xainlp2020.github.io/xainlp/viz</a:t>
            </a:r>
            <a:r>
              <a:rPr lang="en-US" sz="1800" dirty="0">
                <a:solidFill>
                  <a:schemeClr val="tx1"/>
                </a:solidFill>
              </a:rPr>
              <a:t> </a:t>
            </a:r>
          </a:p>
        </p:txBody>
      </p:sp>
      <p:pic>
        <p:nvPicPr>
          <p:cNvPr id="6" name="Picture 5">
            <a:extLst>
              <a:ext uri="{FF2B5EF4-FFF2-40B4-BE49-F238E27FC236}">
                <a16:creationId xmlns:a16="http://schemas.microsoft.com/office/drawing/2014/main" id="{BE16644E-D888-8A4B-873B-32AD20A1541E}"/>
              </a:ext>
            </a:extLst>
          </p:cNvPr>
          <p:cNvPicPr>
            <a:picLocks noChangeAspect="1"/>
          </p:cNvPicPr>
          <p:nvPr/>
        </p:nvPicPr>
        <p:blipFill>
          <a:blip r:embed="rId4"/>
          <a:stretch>
            <a:fillRect/>
          </a:stretch>
        </p:blipFill>
        <p:spPr>
          <a:xfrm>
            <a:off x="667381" y="1256284"/>
            <a:ext cx="10856441" cy="5469763"/>
          </a:xfrm>
          <a:prstGeom prst="rect">
            <a:avLst/>
          </a:prstGeom>
        </p:spPr>
      </p:pic>
      <p:sp>
        <p:nvSpPr>
          <p:cNvPr id="4" name="Slide Number Placeholder 3">
            <a:extLst>
              <a:ext uri="{FF2B5EF4-FFF2-40B4-BE49-F238E27FC236}">
                <a16:creationId xmlns:a16="http://schemas.microsoft.com/office/drawing/2014/main" id="{A38AC987-31F3-F44B-99AA-A154485BE9A0}"/>
              </a:ext>
            </a:extLst>
          </p:cNvPr>
          <p:cNvSpPr>
            <a:spLocks noGrp="1"/>
          </p:cNvSpPr>
          <p:nvPr>
            <p:ph type="sldNum" sz="quarter" idx="2"/>
          </p:nvPr>
        </p:nvSpPr>
        <p:spPr/>
        <p:txBody>
          <a:bodyPr/>
          <a:lstStyle/>
          <a:p>
            <a:fld id="{86CB4B4D-7CA3-9044-876B-883B54F8677D}" type="slidenum">
              <a:rPr lang="en-US" smtClean="0"/>
              <a:t>116</a:t>
            </a:fld>
            <a:endParaRPr lang="en-US"/>
          </a:p>
        </p:txBody>
      </p:sp>
    </p:spTree>
    <p:extLst>
      <p:ext uri="{BB962C8B-B14F-4D97-AF65-F5344CB8AC3E}">
        <p14:creationId xmlns:p14="http://schemas.microsoft.com/office/powerpoint/2010/main" val="1073197142"/>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XNLP – Citation Graph</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19" y="895350"/>
            <a:ext cx="10972166" cy="5067300"/>
          </a:xfrm>
        </p:spPr>
        <p:txBody>
          <a:bodyPr>
            <a:normAutofit/>
          </a:bodyPr>
          <a:lstStyle/>
          <a:p>
            <a:r>
              <a:rPr lang="en-US" sz="1800" dirty="0">
                <a:solidFill>
                  <a:schemeClr val="tx1"/>
                </a:solidFill>
                <a:hlinkClick r:id="rId3"/>
              </a:rPr>
              <a:t>https://xainlp2020.github.io/xainlp/network</a:t>
            </a:r>
            <a:r>
              <a:rPr lang="en-US" sz="1800" dirty="0">
                <a:solidFill>
                  <a:schemeClr val="tx1"/>
                </a:solidFill>
              </a:rPr>
              <a:t> </a:t>
            </a:r>
          </a:p>
        </p:txBody>
      </p:sp>
      <p:pic>
        <p:nvPicPr>
          <p:cNvPr id="5" name="Picture 4" descr="Chart&#10;&#10;Description automatically generated">
            <a:extLst>
              <a:ext uri="{FF2B5EF4-FFF2-40B4-BE49-F238E27FC236}">
                <a16:creationId xmlns:a16="http://schemas.microsoft.com/office/drawing/2014/main" id="{8C75EC7B-7925-764F-BD84-DFFFE942F5BA}"/>
              </a:ext>
            </a:extLst>
          </p:cNvPr>
          <p:cNvPicPr>
            <a:picLocks noChangeAspect="1"/>
          </p:cNvPicPr>
          <p:nvPr/>
        </p:nvPicPr>
        <p:blipFill>
          <a:blip r:embed="rId4"/>
          <a:stretch>
            <a:fillRect/>
          </a:stretch>
        </p:blipFill>
        <p:spPr>
          <a:xfrm>
            <a:off x="400294" y="1790519"/>
            <a:ext cx="11390616" cy="4465121"/>
          </a:xfrm>
          <a:prstGeom prst="rect">
            <a:avLst/>
          </a:prstGeom>
        </p:spPr>
      </p:pic>
      <p:sp>
        <p:nvSpPr>
          <p:cNvPr id="4" name="Slide Number Placeholder 3">
            <a:extLst>
              <a:ext uri="{FF2B5EF4-FFF2-40B4-BE49-F238E27FC236}">
                <a16:creationId xmlns:a16="http://schemas.microsoft.com/office/drawing/2014/main" id="{160A26F2-B8F7-2947-BB48-A23E1F77EBC3}"/>
              </a:ext>
            </a:extLst>
          </p:cNvPr>
          <p:cNvSpPr>
            <a:spLocks noGrp="1"/>
          </p:cNvSpPr>
          <p:nvPr>
            <p:ph type="sldNum" sz="quarter" idx="2"/>
          </p:nvPr>
        </p:nvSpPr>
        <p:spPr/>
        <p:txBody>
          <a:bodyPr/>
          <a:lstStyle/>
          <a:p>
            <a:fld id="{86CB4B4D-7CA3-9044-876B-883B54F8677D}" type="slidenum">
              <a:rPr lang="en-US" smtClean="0"/>
              <a:t>117</a:t>
            </a:fld>
            <a:endParaRPr lang="en-US"/>
          </a:p>
        </p:txBody>
      </p:sp>
    </p:spTree>
    <p:extLst>
      <p:ext uri="{BB962C8B-B14F-4D97-AF65-F5344CB8AC3E}">
        <p14:creationId xmlns:p14="http://schemas.microsoft.com/office/powerpoint/2010/main" val="7117793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XNLP – Citation Graph</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19" y="895350"/>
            <a:ext cx="10972166" cy="5067300"/>
          </a:xfrm>
        </p:spPr>
        <p:txBody>
          <a:bodyPr>
            <a:normAutofit/>
          </a:bodyPr>
          <a:lstStyle/>
          <a:p>
            <a:r>
              <a:rPr lang="en-US" sz="1800" dirty="0">
                <a:solidFill>
                  <a:schemeClr val="tx1"/>
                </a:solidFill>
                <a:hlinkClick r:id="rId3"/>
              </a:rPr>
              <a:t>https://xainlp2020.github.io/xainlp/network</a:t>
            </a:r>
            <a:r>
              <a:rPr lang="en-US" sz="1800" dirty="0">
                <a:solidFill>
                  <a:schemeClr val="tx1"/>
                </a:solidFill>
              </a:rPr>
              <a:t> </a:t>
            </a:r>
          </a:p>
        </p:txBody>
      </p:sp>
      <p:pic>
        <p:nvPicPr>
          <p:cNvPr id="8" name="Picture 7" descr="A picture containing chart&#10;&#10;Description automatically generated">
            <a:extLst>
              <a:ext uri="{FF2B5EF4-FFF2-40B4-BE49-F238E27FC236}">
                <a16:creationId xmlns:a16="http://schemas.microsoft.com/office/drawing/2014/main" id="{F5F8C233-B0C6-FF42-8EFF-A161B2685B51}"/>
              </a:ext>
            </a:extLst>
          </p:cNvPr>
          <p:cNvPicPr>
            <a:picLocks noChangeAspect="1"/>
          </p:cNvPicPr>
          <p:nvPr/>
        </p:nvPicPr>
        <p:blipFill>
          <a:blip r:embed="rId4"/>
          <a:stretch>
            <a:fillRect/>
          </a:stretch>
        </p:blipFill>
        <p:spPr>
          <a:xfrm>
            <a:off x="390417" y="1486641"/>
            <a:ext cx="10096072" cy="4768999"/>
          </a:xfrm>
          <a:prstGeom prst="rect">
            <a:avLst/>
          </a:prstGeom>
        </p:spPr>
      </p:pic>
      <p:sp>
        <p:nvSpPr>
          <p:cNvPr id="4" name="Slide Number Placeholder 3">
            <a:extLst>
              <a:ext uri="{FF2B5EF4-FFF2-40B4-BE49-F238E27FC236}">
                <a16:creationId xmlns:a16="http://schemas.microsoft.com/office/drawing/2014/main" id="{B1DA2C5D-C614-ED4A-8B0B-6A644B5E1A3D}"/>
              </a:ext>
            </a:extLst>
          </p:cNvPr>
          <p:cNvSpPr>
            <a:spLocks noGrp="1"/>
          </p:cNvSpPr>
          <p:nvPr>
            <p:ph type="sldNum" sz="quarter" idx="2"/>
          </p:nvPr>
        </p:nvSpPr>
        <p:spPr/>
        <p:txBody>
          <a:bodyPr/>
          <a:lstStyle/>
          <a:p>
            <a:fld id="{86CB4B4D-7CA3-9044-876B-883B54F8677D}" type="slidenum">
              <a:rPr lang="en-US" smtClean="0"/>
              <a:t>118</a:t>
            </a:fld>
            <a:endParaRPr lang="en-US"/>
          </a:p>
        </p:txBody>
      </p:sp>
    </p:spTree>
    <p:extLst>
      <p:ext uri="{BB962C8B-B14F-4D97-AF65-F5344CB8AC3E}">
        <p14:creationId xmlns:p14="http://schemas.microsoft.com/office/powerpoint/2010/main" val="285640036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XNLP – Search View</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19" y="895350"/>
            <a:ext cx="10972166" cy="5067300"/>
          </a:xfrm>
        </p:spPr>
        <p:txBody>
          <a:bodyPr>
            <a:normAutofit/>
          </a:bodyPr>
          <a:lstStyle/>
          <a:p>
            <a:r>
              <a:rPr lang="en-US" sz="1800" dirty="0">
                <a:solidFill>
                  <a:schemeClr val="tx1"/>
                </a:solidFill>
                <a:hlinkClick r:id="rId3"/>
              </a:rPr>
              <a:t>https://xainlp2020.github.io/xainlp/search</a:t>
            </a:r>
            <a:r>
              <a:rPr lang="en-US" sz="1800" dirty="0">
                <a:solidFill>
                  <a:schemeClr val="tx1"/>
                </a:solidFill>
              </a:rPr>
              <a:t> </a:t>
            </a:r>
          </a:p>
        </p:txBody>
      </p:sp>
      <p:pic>
        <p:nvPicPr>
          <p:cNvPr id="5" name="Picture 4" descr="Graphical user interface, text, application, email&#10;&#10;Description automatically generated">
            <a:extLst>
              <a:ext uri="{FF2B5EF4-FFF2-40B4-BE49-F238E27FC236}">
                <a16:creationId xmlns:a16="http://schemas.microsoft.com/office/drawing/2014/main" id="{83C95E94-9BA4-DF40-9AD1-70874F4DEF3F}"/>
              </a:ext>
            </a:extLst>
          </p:cNvPr>
          <p:cNvPicPr>
            <a:picLocks noChangeAspect="1"/>
          </p:cNvPicPr>
          <p:nvPr/>
        </p:nvPicPr>
        <p:blipFill>
          <a:blip r:embed="rId4"/>
          <a:stretch>
            <a:fillRect/>
          </a:stretch>
        </p:blipFill>
        <p:spPr>
          <a:xfrm>
            <a:off x="5509984" y="1934211"/>
            <a:ext cx="6520841" cy="40855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Graphical user interface, application&#10;&#10;Description automatically generated">
            <a:extLst>
              <a:ext uri="{FF2B5EF4-FFF2-40B4-BE49-F238E27FC236}">
                <a16:creationId xmlns:a16="http://schemas.microsoft.com/office/drawing/2014/main" id="{F2200719-28B0-E643-BC50-2EA5A20B40AF}"/>
              </a:ext>
            </a:extLst>
          </p:cNvPr>
          <p:cNvPicPr>
            <a:picLocks noChangeAspect="1"/>
          </p:cNvPicPr>
          <p:nvPr/>
        </p:nvPicPr>
        <p:blipFill>
          <a:blip r:embed="rId5"/>
          <a:stretch>
            <a:fillRect/>
          </a:stretch>
        </p:blipFill>
        <p:spPr>
          <a:xfrm>
            <a:off x="160379" y="1592550"/>
            <a:ext cx="4815232" cy="47517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B790D726-AB8C-D447-B19C-ACC58B4BF9A5}"/>
              </a:ext>
            </a:extLst>
          </p:cNvPr>
          <p:cNvSpPr>
            <a:spLocks noGrp="1"/>
          </p:cNvSpPr>
          <p:nvPr>
            <p:ph type="sldNum" sz="quarter" idx="2"/>
          </p:nvPr>
        </p:nvSpPr>
        <p:spPr/>
        <p:txBody>
          <a:bodyPr/>
          <a:lstStyle/>
          <a:p>
            <a:fld id="{86CB4B4D-7CA3-9044-876B-883B54F8677D}" type="slidenum">
              <a:rPr lang="en-US" smtClean="0"/>
              <a:t>119</a:t>
            </a:fld>
            <a:endParaRPr lang="en-US"/>
          </a:p>
        </p:txBody>
      </p:sp>
    </p:spTree>
    <p:extLst>
      <p:ext uri="{BB962C8B-B14F-4D97-AF65-F5344CB8AC3E}">
        <p14:creationId xmlns:p14="http://schemas.microsoft.com/office/powerpoint/2010/main" val="32706726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17395B-264F-1D4D-80BC-09CAC4ADBC26}"/>
              </a:ext>
            </a:extLst>
          </p:cNvPr>
          <p:cNvSpPr>
            <a:spLocks noGrp="1"/>
          </p:cNvSpPr>
          <p:nvPr>
            <p:ph type="sldNum" sz="quarter" idx="2"/>
          </p:nvPr>
        </p:nvSpPr>
        <p:spPr/>
        <p:txBody>
          <a:bodyPr/>
          <a:lstStyle/>
          <a:p>
            <a:fld id="{B9E1206A-5614-2648-8F03-F73EEBA35E51}" type="slidenum">
              <a:rPr lang="en-US" smtClean="0"/>
              <a:t>12</a:t>
            </a:fld>
            <a:endParaRPr lang="en-US"/>
          </a:p>
        </p:txBody>
      </p:sp>
      <p:sp>
        <p:nvSpPr>
          <p:cNvPr id="2" name="Title 1">
            <a:extLst>
              <a:ext uri="{FF2B5EF4-FFF2-40B4-BE49-F238E27FC236}">
                <a16:creationId xmlns:a16="http://schemas.microsoft.com/office/drawing/2014/main" id="{04D2F30A-6118-834D-B18E-ABABAA6ECB58}"/>
              </a:ext>
            </a:extLst>
          </p:cNvPr>
          <p:cNvSpPr>
            <a:spLocks noGrp="1"/>
          </p:cNvSpPr>
          <p:nvPr>
            <p:ph type="title"/>
          </p:nvPr>
        </p:nvSpPr>
        <p:spPr/>
        <p:txBody>
          <a:bodyPr/>
          <a:lstStyle/>
          <a:p>
            <a:r>
              <a:rPr lang="en-US" dirty="0"/>
              <a:t>Needs for Trust in AI </a:t>
            </a:r>
            <a:r>
              <a:rPr lang="en-US" dirty="0">
                <a:sym typeface="Wingdings" pitchFamily="2" charset="2"/>
              </a:rPr>
              <a:t> Needs for </a:t>
            </a:r>
            <a:r>
              <a:rPr lang="en-US" dirty="0" err="1">
                <a:sym typeface="Wingdings" pitchFamily="2" charset="2"/>
              </a:rPr>
              <a:t>Explainability</a:t>
            </a:r>
            <a:endParaRPr lang="en-US" dirty="0"/>
          </a:p>
        </p:txBody>
      </p:sp>
      <p:pic>
        <p:nvPicPr>
          <p:cNvPr id="5" name="Picture 4">
            <a:extLst>
              <a:ext uri="{FF2B5EF4-FFF2-40B4-BE49-F238E27FC236}">
                <a16:creationId xmlns:a16="http://schemas.microsoft.com/office/drawing/2014/main" id="{8586DF63-C5C1-B84A-8B5E-4A6BC7826DFA}"/>
              </a:ext>
            </a:extLst>
          </p:cNvPr>
          <p:cNvPicPr>
            <a:picLocks noChangeAspect="1"/>
          </p:cNvPicPr>
          <p:nvPr/>
        </p:nvPicPr>
        <p:blipFill>
          <a:blip r:embed="rId5"/>
          <a:stretch>
            <a:fillRect/>
          </a:stretch>
        </p:blipFill>
        <p:spPr>
          <a:xfrm>
            <a:off x="838200" y="1831930"/>
            <a:ext cx="4905080" cy="1884294"/>
          </a:xfrm>
          <a:prstGeom prst="rect">
            <a:avLst/>
          </a:prstGeom>
        </p:spPr>
      </p:pic>
      <p:pic>
        <p:nvPicPr>
          <p:cNvPr id="6" name="Picture 5">
            <a:extLst>
              <a:ext uri="{FF2B5EF4-FFF2-40B4-BE49-F238E27FC236}">
                <a16:creationId xmlns:a16="http://schemas.microsoft.com/office/drawing/2014/main" id="{22CB0EAE-6674-C140-8388-EFE6F00B921B}"/>
              </a:ext>
            </a:extLst>
          </p:cNvPr>
          <p:cNvPicPr>
            <a:picLocks noChangeAspect="1"/>
          </p:cNvPicPr>
          <p:nvPr/>
        </p:nvPicPr>
        <p:blipFill>
          <a:blip r:embed="rId6"/>
          <a:stretch>
            <a:fillRect/>
          </a:stretch>
        </p:blipFill>
        <p:spPr>
          <a:xfrm>
            <a:off x="626095" y="3956044"/>
            <a:ext cx="4318262" cy="1843161"/>
          </a:xfrm>
          <a:prstGeom prst="rect">
            <a:avLst/>
          </a:prstGeom>
        </p:spPr>
      </p:pic>
      <p:sp>
        <p:nvSpPr>
          <p:cNvPr id="7" name="Rectangle 6">
            <a:extLst>
              <a:ext uri="{FF2B5EF4-FFF2-40B4-BE49-F238E27FC236}">
                <a16:creationId xmlns:a16="http://schemas.microsoft.com/office/drawing/2014/main" id="{B6A8F738-CAF6-F14C-A3E8-986DDBB6E9CE}"/>
              </a:ext>
            </a:extLst>
          </p:cNvPr>
          <p:cNvSpPr/>
          <p:nvPr/>
        </p:nvSpPr>
        <p:spPr>
          <a:xfrm>
            <a:off x="6448722" y="848501"/>
            <a:ext cx="5599572" cy="861774"/>
          </a:xfrm>
          <a:prstGeom prst="rect">
            <a:avLst/>
          </a:prstGeom>
          <a:noFill/>
        </p:spPr>
        <p:txBody>
          <a:bodyPr wrap="square">
            <a:spAutoFit/>
          </a:bodyPr>
          <a:lstStyle/>
          <a:p>
            <a:r>
              <a:rPr lang="en-US" b="1" dirty="0">
                <a:solidFill>
                  <a:srgbClr val="818181"/>
                </a:solidFill>
                <a:latin typeface="IBM Plex Sans" charset="0"/>
                <a:sym typeface="Century Gothic"/>
              </a:rPr>
              <a:t>What does it take? </a:t>
            </a:r>
            <a:br>
              <a:rPr lang="en-US" b="1" dirty="0">
                <a:solidFill>
                  <a:srgbClr val="818181"/>
                </a:solidFill>
                <a:latin typeface="IBM Plex Sans" charset="0"/>
                <a:sym typeface="Century Gothic"/>
              </a:rPr>
            </a:br>
            <a:r>
              <a:rPr lang="en-US" sz="1600" dirty="0">
                <a:solidFill>
                  <a:srgbClr val="818181"/>
                </a:solidFill>
                <a:latin typeface="IBM Plex Sans" charset="0"/>
                <a:sym typeface="Century Gothic"/>
              </a:rPr>
              <a:t>- Being able to say with certainty how AI reaches decisions</a:t>
            </a:r>
            <a:br>
              <a:rPr lang="en-US" sz="1600" dirty="0">
                <a:solidFill>
                  <a:srgbClr val="818181"/>
                </a:solidFill>
                <a:latin typeface="IBM Plex Sans" charset="0"/>
                <a:sym typeface="Century Gothic"/>
              </a:rPr>
            </a:br>
            <a:r>
              <a:rPr lang="en-US" sz="1600" dirty="0">
                <a:solidFill>
                  <a:srgbClr val="818181"/>
                </a:solidFill>
                <a:latin typeface="IBM Plex Sans" charset="0"/>
                <a:sym typeface="Century Gothic"/>
              </a:rPr>
              <a:t>- Building mindful of how it is brought into the workplace. </a:t>
            </a:r>
          </a:p>
        </p:txBody>
      </p:sp>
      <p:pic>
        <p:nvPicPr>
          <p:cNvPr id="8" name="Picture 7">
            <a:extLst>
              <a:ext uri="{FF2B5EF4-FFF2-40B4-BE49-F238E27FC236}">
                <a16:creationId xmlns:a16="http://schemas.microsoft.com/office/drawing/2014/main" id="{DD178E26-589E-7F4A-8DF3-14EC7738D443}"/>
              </a:ext>
            </a:extLst>
          </p:cNvPr>
          <p:cNvPicPr>
            <a:picLocks noChangeAspect="1"/>
          </p:cNvPicPr>
          <p:nvPr/>
        </p:nvPicPr>
        <p:blipFill>
          <a:blip r:embed="rId7"/>
          <a:stretch>
            <a:fillRect/>
          </a:stretch>
        </p:blipFill>
        <p:spPr>
          <a:xfrm>
            <a:off x="7362270" y="3721070"/>
            <a:ext cx="3472270" cy="1755960"/>
          </a:xfrm>
          <a:prstGeom prst="rect">
            <a:avLst/>
          </a:prstGeom>
        </p:spPr>
      </p:pic>
      <p:grpSp>
        <p:nvGrpSpPr>
          <p:cNvPr id="11" name="Group 10">
            <a:extLst>
              <a:ext uri="{FF2B5EF4-FFF2-40B4-BE49-F238E27FC236}">
                <a16:creationId xmlns:a16="http://schemas.microsoft.com/office/drawing/2014/main" id="{8B45356C-9CB9-9642-9CC8-89A85E0CA258}"/>
              </a:ext>
            </a:extLst>
          </p:cNvPr>
          <p:cNvGrpSpPr/>
          <p:nvPr/>
        </p:nvGrpSpPr>
        <p:grpSpPr>
          <a:xfrm>
            <a:off x="7088958" y="2402977"/>
            <a:ext cx="4546076" cy="1076497"/>
            <a:chOff x="7088958" y="2648075"/>
            <a:chExt cx="4546076" cy="1076497"/>
          </a:xfrm>
        </p:grpSpPr>
        <p:pic>
          <p:nvPicPr>
            <p:cNvPr id="9" name="Picture 8">
              <a:extLst>
                <a:ext uri="{FF2B5EF4-FFF2-40B4-BE49-F238E27FC236}">
                  <a16:creationId xmlns:a16="http://schemas.microsoft.com/office/drawing/2014/main" id="{1925FE81-B4BF-9D46-B46C-BC52407DC41F}"/>
                </a:ext>
              </a:extLst>
            </p:cNvPr>
            <p:cNvPicPr>
              <a:picLocks noChangeAspect="1"/>
            </p:cNvPicPr>
            <p:nvPr/>
          </p:nvPicPr>
          <p:blipFill rotWithShape="1">
            <a:blip r:embed="rId8"/>
            <a:srcRect r="21343" b="74181"/>
            <a:stretch/>
          </p:blipFill>
          <p:spPr>
            <a:xfrm>
              <a:off x="7170656" y="2648075"/>
              <a:ext cx="4464378" cy="317439"/>
            </a:xfrm>
            <a:prstGeom prst="rect">
              <a:avLst/>
            </a:prstGeom>
          </p:spPr>
        </p:pic>
        <p:pic>
          <p:nvPicPr>
            <p:cNvPr id="10" name="Picture 9">
              <a:extLst>
                <a:ext uri="{FF2B5EF4-FFF2-40B4-BE49-F238E27FC236}">
                  <a16:creationId xmlns:a16="http://schemas.microsoft.com/office/drawing/2014/main" id="{9BB30E74-940D-BE40-9D01-15389DFAC5F8}"/>
                </a:ext>
              </a:extLst>
            </p:cNvPr>
            <p:cNvPicPr>
              <a:picLocks noChangeAspect="1"/>
            </p:cNvPicPr>
            <p:nvPr/>
          </p:nvPicPr>
          <p:blipFill rotWithShape="1">
            <a:blip r:embed="rId8"/>
            <a:srcRect l="21343" t="42247"/>
            <a:stretch/>
          </p:blipFill>
          <p:spPr>
            <a:xfrm>
              <a:off x="7088958" y="3014507"/>
              <a:ext cx="4464378" cy="710065"/>
            </a:xfrm>
            <a:prstGeom prst="rect">
              <a:avLst/>
            </a:prstGeom>
          </p:spPr>
        </p:pic>
      </p:grpSp>
      <p:sp>
        <p:nvSpPr>
          <p:cNvPr id="12" name="Rounded Rectangular Callout 11">
            <a:extLst>
              <a:ext uri="{FF2B5EF4-FFF2-40B4-BE49-F238E27FC236}">
                <a16:creationId xmlns:a16="http://schemas.microsoft.com/office/drawing/2014/main" id="{D4C7859B-825E-924A-8C19-698030588291}"/>
              </a:ext>
            </a:extLst>
          </p:cNvPr>
          <p:cNvSpPr/>
          <p:nvPr/>
        </p:nvSpPr>
        <p:spPr>
          <a:xfrm>
            <a:off x="763571" y="1660014"/>
            <a:ext cx="5090474" cy="2064558"/>
          </a:xfrm>
          <a:prstGeom prst="wedgeRoundRectCallout">
            <a:avLst>
              <a:gd name="adj1" fmla="val 30182"/>
              <a:gd name="adj2" fmla="val 640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ular Callout 12">
            <a:extLst>
              <a:ext uri="{FF2B5EF4-FFF2-40B4-BE49-F238E27FC236}">
                <a16:creationId xmlns:a16="http://schemas.microsoft.com/office/drawing/2014/main" id="{534D8BB6-CED7-D24B-8B71-846D28CAF8FE}"/>
              </a:ext>
            </a:extLst>
          </p:cNvPr>
          <p:cNvSpPr/>
          <p:nvPr/>
        </p:nvSpPr>
        <p:spPr>
          <a:xfrm>
            <a:off x="638665" y="4020311"/>
            <a:ext cx="4316691" cy="1843161"/>
          </a:xfrm>
          <a:prstGeom prst="wedgeRoundRectCallout">
            <a:avLst>
              <a:gd name="adj1" fmla="val 55951"/>
              <a:gd name="adj2" fmla="val -400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a:extLst>
              <a:ext uri="{FF2B5EF4-FFF2-40B4-BE49-F238E27FC236}">
                <a16:creationId xmlns:a16="http://schemas.microsoft.com/office/drawing/2014/main" id="{0E506E4D-975F-4649-9DA9-94257461048B}"/>
              </a:ext>
            </a:extLst>
          </p:cNvPr>
          <p:cNvSpPr/>
          <p:nvPr/>
        </p:nvSpPr>
        <p:spPr>
          <a:xfrm>
            <a:off x="7236645" y="3646681"/>
            <a:ext cx="3670167" cy="1971693"/>
          </a:xfrm>
          <a:prstGeom prst="wedgeRoundRectCallout">
            <a:avLst>
              <a:gd name="adj1" fmla="val -62200"/>
              <a:gd name="adj2" fmla="val -3316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a:extLst>
              <a:ext uri="{FF2B5EF4-FFF2-40B4-BE49-F238E27FC236}">
                <a16:creationId xmlns:a16="http://schemas.microsoft.com/office/drawing/2014/main" id="{E8F58085-39A1-8A40-AE36-444E507B5600}"/>
              </a:ext>
            </a:extLst>
          </p:cNvPr>
          <p:cNvSpPr/>
          <p:nvPr/>
        </p:nvSpPr>
        <p:spPr>
          <a:xfrm>
            <a:off x="7084245" y="2290711"/>
            <a:ext cx="4550790" cy="1188763"/>
          </a:xfrm>
          <a:prstGeom prst="wedgeRoundRectCallout">
            <a:avLst>
              <a:gd name="adj1" fmla="val -60465"/>
              <a:gd name="adj2" fmla="val 3485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967577B-5675-354F-94E3-DB0A2CE1B108}"/>
              </a:ext>
            </a:extLst>
          </p:cNvPr>
          <p:cNvPicPr>
            <a:picLocks noChangeAspect="1"/>
          </p:cNvPicPr>
          <p:nvPr/>
        </p:nvPicPr>
        <p:blipFill>
          <a:blip r:embed="rId9"/>
          <a:stretch>
            <a:fillRect/>
          </a:stretch>
        </p:blipFill>
        <p:spPr>
          <a:xfrm>
            <a:off x="5060910" y="5979287"/>
            <a:ext cx="5410201" cy="803297"/>
          </a:xfrm>
          <a:prstGeom prst="rect">
            <a:avLst/>
          </a:prstGeom>
        </p:spPr>
      </p:pic>
      <p:pic>
        <p:nvPicPr>
          <p:cNvPr id="17" name="Picture 16">
            <a:extLst>
              <a:ext uri="{FF2B5EF4-FFF2-40B4-BE49-F238E27FC236}">
                <a16:creationId xmlns:a16="http://schemas.microsoft.com/office/drawing/2014/main" id="{AE9A54B2-41ED-0A41-882A-613ED05807B4}"/>
              </a:ext>
            </a:extLst>
          </p:cNvPr>
          <p:cNvPicPr>
            <a:picLocks noChangeAspect="1"/>
          </p:cNvPicPr>
          <p:nvPr/>
        </p:nvPicPr>
        <p:blipFill>
          <a:blip r:embed="rId10"/>
          <a:stretch>
            <a:fillRect/>
          </a:stretch>
        </p:blipFill>
        <p:spPr>
          <a:xfrm>
            <a:off x="5060910" y="5684682"/>
            <a:ext cx="1184351" cy="361885"/>
          </a:xfrm>
          <a:prstGeom prst="rect">
            <a:avLst/>
          </a:prstGeom>
        </p:spPr>
      </p:pic>
      <p:sp>
        <p:nvSpPr>
          <p:cNvPr id="18" name="Rounded Rectangular Callout 17">
            <a:extLst>
              <a:ext uri="{FF2B5EF4-FFF2-40B4-BE49-F238E27FC236}">
                <a16:creationId xmlns:a16="http://schemas.microsoft.com/office/drawing/2014/main" id="{01E02C89-EF34-6F43-A877-465A8B765287}"/>
              </a:ext>
            </a:extLst>
          </p:cNvPr>
          <p:cNvSpPr/>
          <p:nvPr/>
        </p:nvSpPr>
        <p:spPr>
          <a:xfrm>
            <a:off x="4940433" y="5684682"/>
            <a:ext cx="5599572" cy="1089219"/>
          </a:xfrm>
          <a:prstGeom prst="wedgeRoundRectCallout">
            <a:avLst>
              <a:gd name="adj1" fmla="val -33581"/>
              <a:gd name="adj2" fmla="val -84228"/>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EE20E693-A5CC-C748-AB1A-A55358563E1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41863855"/>
      </p:ext>
    </p:extLst>
  </p:cSld>
  <p:clrMapOvr>
    <a:masterClrMapping/>
  </p:clrMapOvr>
  <p:transition spd="med" advTm="532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XNLP</a:t>
            </a:r>
          </a:p>
        </p:txBody>
      </p:sp>
      <p:sp>
        <p:nvSpPr>
          <p:cNvPr id="4" name="TextBox 3">
            <a:extLst>
              <a:ext uri="{FF2B5EF4-FFF2-40B4-BE49-F238E27FC236}">
                <a16:creationId xmlns:a16="http://schemas.microsoft.com/office/drawing/2014/main" id="{A8A1D97C-8050-5341-9FA0-D28FDC601D70}"/>
              </a:ext>
            </a:extLst>
          </p:cNvPr>
          <p:cNvSpPr txBox="1"/>
          <p:nvPr/>
        </p:nvSpPr>
        <p:spPr>
          <a:xfrm>
            <a:off x="986320" y="3059670"/>
            <a:ext cx="870770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dirty="0">
                <a:solidFill>
                  <a:srgbClr val="000000"/>
                </a:solidFill>
                <a:sym typeface="Calibri"/>
              </a:rPr>
              <a:t>More advanced ways to explore the field can be found in our website</a:t>
            </a:r>
            <a:endParaRPr kumimoji="0" lang="en-US" sz="24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5">
            <a:extLst>
              <a:ext uri="{FF2B5EF4-FFF2-40B4-BE49-F238E27FC236}">
                <a16:creationId xmlns:a16="http://schemas.microsoft.com/office/drawing/2014/main" id="{FB675F06-16F6-5540-8114-DE82D75D011E}"/>
              </a:ext>
            </a:extLst>
          </p:cNvPr>
          <p:cNvSpPr/>
          <p:nvPr/>
        </p:nvSpPr>
        <p:spPr>
          <a:xfrm>
            <a:off x="3061598" y="3686123"/>
            <a:ext cx="4557145" cy="461665"/>
          </a:xfrm>
          <a:prstGeom prst="rect">
            <a:avLst/>
          </a:prstGeom>
        </p:spPr>
        <p:txBody>
          <a:bodyPr wrap="none">
            <a:spAutoFit/>
          </a:bodyPr>
          <a:lstStyle/>
          <a:p>
            <a:r>
              <a:rPr lang="en-US" sz="2400" dirty="0">
                <a:hlinkClick r:id="rId3"/>
              </a:rPr>
              <a:t>https://xainlp2020.github.io/xainlp</a:t>
            </a:r>
            <a:endParaRPr lang="en-US" sz="2400" dirty="0"/>
          </a:p>
        </p:txBody>
      </p:sp>
      <p:sp>
        <p:nvSpPr>
          <p:cNvPr id="5" name="Slide Number Placeholder 4">
            <a:extLst>
              <a:ext uri="{FF2B5EF4-FFF2-40B4-BE49-F238E27FC236}">
                <a16:creationId xmlns:a16="http://schemas.microsoft.com/office/drawing/2014/main" id="{4A6FEE75-40D1-9241-B6B0-47F07B267E8B}"/>
              </a:ext>
            </a:extLst>
          </p:cNvPr>
          <p:cNvSpPr>
            <a:spLocks noGrp="1"/>
          </p:cNvSpPr>
          <p:nvPr>
            <p:ph type="sldNum" sz="quarter" idx="2"/>
          </p:nvPr>
        </p:nvSpPr>
        <p:spPr/>
        <p:txBody>
          <a:bodyPr/>
          <a:lstStyle/>
          <a:p>
            <a:fld id="{86CB4B4D-7CA3-9044-876B-883B54F8677D}" type="slidenum">
              <a:rPr lang="en-US" smtClean="0"/>
              <a:t>120</a:t>
            </a:fld>
            <a:endParaRPr lang="en-US"/>
          </a:p>
        </p:txBody>
      </p:sp>
    </p:spTree>
    <p:extLst>
      <p:ext uri="{BB962C8B-B14F-4D97-AF65-F5344CB8AC3E}">
        <p14:creationId xmlns:p14="http://schemas.microsoft.com/office/powerpoint/2010/main" val="2154178768"/>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Outline of Part II</a:t>
            </a:r>
          </a:p>
        </p:txBody>
      </p:sp>
      <p:sp>
        <p:nvSpPr>
          <p:cNvPr id="5" name="Text Placeholder 8">
            <a:extLst>
              <a:ext uri="{FF2B5EF4-FFF2-40B4-BE49-F238E27FC236}">
                <a16:creationId xmlns:a16="http://schemas.microsoft.com/office/drawing/2014/main" id="{CC15F940-62E9-7F4D-BCFE-0F34439EF66E}"/>
              </a:ext>
            </a:extLst>
          </p:cNvPr>
          <p:cNvSpPr txBox="1">
            <a:spLocks/>
          </p:cNvSpPr>
          <p:nvPr/>
        </p:nvSpPr>
        <p:spPr>
          <a:xfrm>
            <a:off x="609519" y="1253330"/>
            <a:ext cx="10515600" cy="5295299"/>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b="1" kern="0" dirty="0"/>
              <a:t>Literature review methodology</a:t>
            </a:r>
          </a:p>
          <a:p>
            <a:pPr lvl="1"/>
            <a:endParaRPr lang="en-US" b="1" kern="0" dirty="0"/>
          </a:p>
          <a:p>
            <a:pPr lvl="1"/>
            <a:endParaRPr lang="en-US" b="1" kern="0" dirty="0"/>
          </a:p>
          <a:p>
            <a:r>
              <a:rPr lang="en-US" b="1" kern="0" dirty="0"/>
              <a:t>Categorization of different types of explanation</a:t>
            </a:r>
          </a:p>
          <a:p>
            <a:pPr lvl="1"/>
            <a:r>
              <a:rPr lang="en-US" kern="0" dirty="0"/>
              <a:t>Local vs. Global</a:t>
            </a:r>
          </a:p>
          <a:p>
            <a:pPr lvl="1"/>
            <a:r>
              <a:rPr lang="en-US" kern="0" dirty="0"/>
              <a:t>Self-explaining vs. Post-hoc processing</a:t>
            </a:r>
          </a:p>
          <a:p>
            <a:pPr lvl="1"/>
            <a:endParaRPr lang="en-US" kern="0" dirty="0"/>
          </a:p>
          <a:p>
            <a:r>
              <a:rPr lang="en-US" b="1" kern="0" dirty="0">
                <a:solidFill>
                  <a:schemeClr val="bg1">
                    <a:lumMod val="50000"/>
                  </a:schemeClr>
                </a:solidFill>
              </a:rPr>
              <a:t>Generating and presenting explanations</a:t>
            </a:r>
          </a:p>
          <a:p>
            <a:pPr lvl="1"/>
            <a:r>
              <a:rPr lang="en-US" kern="0" dirty="0" err="1">
                <a:solidFill>
                  <a:schemeClr val="bg1">
                    <a:lumMod val="50000"/>
                  </a:schemeClr>
                </a:solidFill>
              </a:rPr>
              <a:t>Explainability</a:t>
            </a:r>
            <a:r>
              <a:rPr lang="en-US" kern="0" dirty="0">
                <a:solidFill>
                  <a:schemeClr val="bg1">
                    <a:lumMod val="50000"/>
                  </a:schemeClr>
                </a:solidFill>
              </a:rPr>
              <a:t> techniques </a:t>
            </a:r>
          </a:p>
          <a:p>
            <a:pPr lvl="2"/>
            <a:r>
              <a:rPr lang="en-US" kern="0" dirty="0">
                <a:solidFill>
                  <a:schemeClr val="bg1">
                    <a:lumMod val="50000"/>
                  </a:schemeClr>
                </a:solidFill>
              </a:rPr>
              <a:t>Common operations to enable </a:t>
            </a:r>
            <a:r>
              <a:rPr lang="en-US" kern="0" dirty="0" err="1">
                <a:solidFill>
                  <a:schemeClr val="bg1">
                    <a:lumMod val="50000"/>
                  </a:schemeClr>
                </a:solidFill>
              </a:rPr>
              <a:t>explainability</a:t>
            </a:r>
            <a:endParaRPr lang="en-US" kern="0" dirty="0">
              <a:solidFill>
                <a:schemeClr val="bg1">
                  <a:lumMod val="50000"/>
                </a:schemeClr>
              </a:solidFill>
            </a:endParaRPr>
          </a:p>
          <a:p>
            <a:pPr lvl="1"/>
            <a:r>
              <a:rPr lang="en-US" kern="0" dirty="0">
                <a:solidFill>
                  <a:schemeClr val="bg1">
                    <a:lumMod val="50000"/>
                  </a:schemeClr>
                </a:solidFill>
              </a:rPr>
              <a:t>Visualization techniques</a:t>
            </a:r>
          </a:p>
          <a:p>
            <a:pPr lvl="1"/>
            <a:endParaRPr lang="en-US" kern="0" dirty="0"/>
          </a:p>
          <a:p>
            <a:r>
              <a:rPr lang="en-US" b="1" kern="0" dirty="0">
                <a:solidFill>
                  <a:schemeClr val="bg1">
                    <a:lumMod val="50000"/>
                  </a:schemeClr>
                </a:solidFill>
              </a:rPr>
              <a:t>Other insights (XNLP website)</a:t>
            </a:r>
          </a:p>
          <a:p>
            <a:pPr lvl="1"/>
            <a:r>
              <a:rPr lang="en-US" kern="0" dirty="0">
                <a:solidFill>
                  <a:schemeClr val="bg1">
                    <a:lumMod val="50000"/>
                  </a:schemeClr>
                </a:solidFill>
              </a:rPr>
              <a:t>Relationships among </a:t>
            </a:r>
            <a:r>
              <a:rPr lang="en-US" kern="0" dirty="0" err="1">
                <a:solidFill>
                  <a:schemeClr val="bg1">
                    <a:lumMod val="50000"/>
                  </a:schemeClr>
                </a:solidFill>
              </a:rPr>
              <a:t>explainability</a:t>
            </a:r>
            <a:r>
              <a:rPr lang="en-US" kern="0" dirty="0">
                <a:solidFill>
                  <a:schemeClr val="bg1">
                    <a:lumMod val="50000"/>
                  </a:schemeClr>
                </a:solidFill>
              </a:rPr>
              <a:t> and visualization techniques</a:t>
            </a:r>
          </a:p>
          <a:p>
            <a:pPr lvl="1"/>
            <a:r>
              <a:rPr lang="en-US" kern="0" dirty="0">
                <a:solidFill>
                  <a:schemeClr val="bg1">
                    <a:lumMod val="50000"/>
                  </a:schemeClr>
                </a:solidFill>
              </a:rPr>
              <a:t>Evolution of the XAI research in the past a few years</a:t>
            </a:r>
          </a:p>
          <a:p>
            <a:pPr lvl="1"/>
            <a:endParaRPr lang="en-US" kern="0" dirty="0">
              <a:solidFill>
                <a:srgbClr val="C00000"/>
              </a:solidFill>
            </a:endParaRPr>
          </a:p>
          <a:p>
            <a:r>
              <a:rPr lang="en-US" b="1" kern="0" dirty="0">
                <a:solidFill>
                  <a:srgbClr val="C00000"/>
                </a:solidFill>
              </a:rPr>
              <a:t>Evaluation of Explanations</a:t>
            </a:r>
          </a:p>
          <a:p>
            <a:endParaRPr lang="en-US" kern="0" dirty="0">
              <a:solidFill>
                <a:schemeClr val="tx1"/>
              </a:solidFill>
            </a:endParaRPr>
          </a:p>
        </p:txBody>
      </p:sp>
      <p:sp>
        <p:nvSpPr>
          <p:cNvPr id="4" name="Slide Number Placeholder 3">
            <a:extLst>
              <a:ext uri="{FF2B5EF4-FFF2-40B4-BE49-F238E27FC236}">
                <a16:creationId xmlns:a16="http://schemas.microsoft.com/office/drawing/2014/main" id="{AB4CB252-B3B4-B148-A592-209F359F6A8B}"/>
              </a:ext>
            </a:extLst>
          </p:cNvPr>
          <p:cNvSpPr>
            <a:spLocks noGrp="1"/>
          </p:cNvSpPr>
          <p:nvPr>
            <p:ph type="sldNum" sz="quarter" idx="2"/>
          </p:nvPr>
        </p:nvSpPr>
        <p:spPr/>
        <p:txBody>
          <a:bodyPr/>
          <a:lstStyle/>
          <a:p>
            <a:fld id="{86CB4B4D-7CA3-9044-876B-883B54F8677D}" type="slidenum">
              <a:rPr lang="en-US" smtClean="0"/>
              <a:t>121</a:t>
            </a:fld>
            <a:endParaRPr lang="en-US"/>
          </a:p>
        </p:txBody>
      </p:sp>
    </p:spTree>
    <p:extLst>
      <p:ext uri="{BB962C8B-B14F-4D97-AF65-F5344CB8AC3E}">
        <p14:creationId xmlns:p14="http://schemas.microsoft.com/office/powerpoint/2010/main" val="2288233219"/>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How to evaluate the generated explanations</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lstStyle/>
          <a:p>
            <a:r>
              <a:rPr lang="en-US" dirty="0">
                <a:solidFill>
                  <a:schemeClr val="tx1"/>
                </a:solidFill>
              </a:rPr>
              <a:t>An important aspect of XAI for NLP.</a:t>
            </a:r>
          </a:p>
          <a:p>
            <a:pPr lvl="1"/>
            <a:r>
              <a:rPr lang="en-US" dirty="0">
                <a:solidFill>
                  <a:schemeClr val="tx1"/>
                </a:solidFill>
              </a:rPr>
              <a:t>No just evaluating the accuracy of the predictions</a:t>
            </a:r>
          </a:p>
          <a:p>
            <a:pPr lvl="1"/>
            <a:endParaRPr lang="en-US" dirty="0">
              <a:solidFill>
                <a:schemeClr val="tx1"/>
              </a:solidFill>
            </a:endParaRPr>
          </a:p>
          <a:p>
            <a:r>
              <a:rPr lang="en-US" dirty="0">
                <a:solidFill>
                  <a:schemeClr val="tx1"/>
                </a:solidFill>
              </a:rPr>
              <a:t>Unsurprisingly, </a:t>
            </a:r>
            <a:r>
              <a:rPr lang="en-US" b="1" dirty="0">
                <a:solidFill>
                  <a:srgbClr val="C00000"/>
                </a:solidFill>
              </a:rPr>
              <a:t>little</a:t>
            </a:r>
            <a:r>
              <a:rPr lang="en-US" dirty="0">
                <a:solidFill>
                  <a:srgbClr val="C00000"/>
                </a:solidFill>
              </a:rPr>
              <a:t> </a:t>
            </a:r>
            <a:r>
              <a:rPr lang="en-US" b="1" dirty="0">
                <a:solidFill>
                  <a:srgbClr val="C00000"/>
                </a:solidFill>
              </a:rPr>
              <a:t>agreement</a:t>
            </a:r>
            <a:r>
              <a:rPr lang="en-US" dirty="0">
                <a:solidFill>
                  <a:schemeClr val="tx1"/>
                </a:solidFill>
              </a:rPr>
              <a:t> on how explanations should be evaluated</a:t>
            </a:r>
          </a:p>
          <a:p>
            <a:pPr lvl="1"/>
            <a:r>
              <a:rPr lang="en-US" dirty="0">
                <a:solidFill>
                  <a:schemeClr val="tx1"/>
                </a:solidFill>
              </a:rPr>
              <a:t>32 out of 52 lack formal evaluations </a:t>
            </a:r>
          </a:p>
          <a:p>
            <a:pPr lvl="1"/>
            <a:endParaRPr lang="en-US" dirty="0">
              <a:solidFill>
                <a:schemeClr val="tx1"/>
              </a:solidFill>
            </a:endParaRPr>
          </a:p>
          <a:p>
            <a:r>
              <a:rPr lang="en-US" dirty="0">
                <a:solidFill>
                  <a:schemeClr val="tx1"/>
                </a:solidFill>
              </a:rPr>
              <a:t>Only a couple of evaluation metrics observed</a:t>
            </a:r>
          </a:p>
          <a:p>
            <a:pPr lvl="1"/>
            <a:r>
              <a:rPr lang="en-US" dirty="0">
                <a:solidFill>
                  <a:schemeClr val="tx1"/>
                </a:solidFill>
              </a:rPr>
              <a:t>Human ground truth data</a:t>
            </a:r>
          </a:p>
          <a:p>
            <a:pPr lvl="1"/>
            <a:r>
              <a:rPr lang="en-US" dirty="0">
                <a:solidFill>
                  <a:schemeClr val="tx1"/>
                </a:solidFill>
              </a:rPr>
              <a:t>Human evaluation</a:t>
            </a:r>
          </a:p>
          <a:p>
            <a:endParaRPr lang="en-US" dirty="0">
              <a:solidFill>
                <a:schemeClr val="tx1"/>
              </a:solidFill>
            </a:endParaRPr>
          </a:p>
          <a:p>
            <a:endParaRPr lang="en-US" dirty="0">
              <a:solidFill>
                <a:schemeClr val="tx1"/>
              </a:solidFill>
            </a:endParaRPr>
          </a:p>
        </p:txBody>
      </p:sp>
      <p:pic>
        <p:nvPicPr>
          <p:cNvPr id="4" name="Picture 3">
            <a:extLst>
              <a:ext uri="{FF2B5EF4-FFF2-40B4-BE49-F238E27FC236}">
                <a16:creationId xmlns:a16="http://schemas.microsoft.com/office/drawing/2014/main" id="{C324B337-F8FE-7D40-8CA5-14CFAFBC4C64}"/>
              </a:ext>
            </a:extLst>
          </p:cNvPr>
          <p:cNvPicPr>
            <a:picLocks noChangeAspect="1"/>
          </p:cNvPicPr>
          <p:nvPr/>
        </p:nvPicPr>
        <p:blipFill>
          <a:blip r:embed="rId3"/>
          <a:stretch>
            <a:fillRect/>
          </a:stretch>
        </p:blipFill>
        <p:spPr>
          <a:xfrm>
            <a:off x="4721105" y="3945989"/>
            <a:ext cx="5997052" cy="2452526"/>
          </a:xfrm>
          <a:prstGeom prst="rect">
            <a:avLst/>
          </a:prstGeom>
        </p:spPr>
        <p:style>
          <a:lnRef idx="2">
            <a:schemeClr val="dk1"/>
          </a:lnRef>
          <a:fillRef idx="1">
            <a:schemeClr val="lt1"/>
          </a:fillRef>
          <a:effectRef idx="0">
            <a:schemeClr val="dk1"/>
          </a:effectRef>
          <a:fontRef idx="minor">
            <a:schemeClr val="dk1"/>
          </a:fontRef>
        </p:style>
      </p:pic>
      <p:sp>
        <p:nvSpPr>
          <p:cNvPr id="5" name="Slide Number Placeholder 4">
            <a:extLst>
              <a:ext uri="{FF2B5EF4-FFF2-40B4-BE49-F238E27FC236}">
                <a16:creationId xmlns:a16="http://schemas.microsoft.com/office/drawing/2014/main" id="{33ABF005-C701-6544-B529-6D4D547627B2}"/>
              </a:ext>
            </a:extLst>
          </p:cNvPr>
          <p:cNvSpPr>
            <a:spLocks noGrp="1"/>
          </p:cNvSpPr>
          <p:nvPr>
            <p:ph type="sldNum" sz="quarter" idx="2"/>
          </p:nvPr>
        </p:nvSpPr>
        <p:spPr/>
        <p:txBody>
          <a:bodyPr/>
          <a:lstStyle/>
          <a:p>
            <a:fld id="{86CB4B4D-7CA3-9044-876B-883B54F8677D}" type="slidenum">
              <a:rPr lang="en-US" smtClean="0"/>
              <a:t>122</a:t>
            </a:fld>
            <a:endParaRPr lang="en-US"/>
          </a:p>
        </p:txBody>
      </p:sp>
    </p:spTree>
    <p:extLst>
      <p:ext uri="{BB962C8B-B14F-4D97-AF65-F5344CB8AC3E}">
        <p14:creationId xmlns:p14="http://schemas.microsoft.com/office/powerpoint/2010/main" val="106462166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Evaluation – Comparison to ground truth</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normAutofit lnSpcReduction="10000"/>
          </a:bodyPr>
          <a:lstStyle/>
          <a:p>
            <a:r>
              <a:rPr lang="en-US" dirty="0">
                <a:solidFill>
                  <a:schemeClr val="tx1"/>
                </a:solidFill>
              </a:rPr>
              <a:t>Idea: compare generated explanations to ground truth explanations</a:t>
            </a:r>
          </a:p>
          <a:p>
            <a:endParaRPr lang="en-US" dirty="0">
              <a:solidFill>
                <a:schemeClr val="tx1"/>
              </a:solidFill>
            </a:endParaRPr>
          </a:p>
          <a:p>
            <a:r>
              <a:rPr lang="en-US" dirty="0">
                <a:solidFill>
                  <a:schemeClr val="tx1"/>
                </a:solidFill>
              </a:rPr>
              <a:t>Metrics used</a:t>
            </a:r>
          </a:p>
          <a:p>
            <a:pPr lvl="1"/>
            <a:r>
              <a:rPr lang="en-US" dirty="0">
                <a:solidFill>
                  <a:schemeClr val="tx1"/>
                </a:solidFill>
              </a:rPr>
              <a:t>Precision/Recall/F1 </a:t>
            </a:r>
            <a:r>
              <a:rPr lang="en-US" dirty="0">
                <a:solidFill>
                  <a:srgbClr val="0070C0"/>
                </a:solidFill>
              </a:rPr>
              <a:t>(</a:t>
            </a:r>
            <a:r>
              <a:rPr lang="en-US" dirty="0">
                <a:solidFill>
                  <a:srgbClr val="0070C0"/>
                </a:solidFill>
                <a:hlinkClick r:id="rId3"/>
              </a:rPr>
              <a:t>Carton et al.,2018</a:t>
            </a:r>
            <a:r>
              <a:rPr lang="en-US" dirty="0">
                <a:solidFill>
                  <a:srgbClr val="0070C0"/>
                </a:solidFill>
              </a:rPr>
              <a:t>)</a:t>
            </a:r>
          </a:p>
          <a:p>
            <a:pPr lvl="1"/>
            <a:r>
              <a:rPr lang="en-US" dirty="0">
                <a:solidFill>
                  <a:schemeClr val="tx1"/>
                </a:solidFill>
              </a:rPr>
              <a:t>BLEU </a:t>
            </a:r>
            <a:r>
              <a:rPr lang="en-US" dirty="0">
                <a:solidFill>
                  <a:srgbClr val="0070C0"/>
                </a:solidFill>
              </a:rPr>
              <a:t>(</a:t>
            </a:r>
            <a:r>
              <a:rPr lang="en-US" dirty="0">
                <a:solidFill>
                  <a:srgbClr val="0070C0"/>
                </a:solidFill>
                <a:hlinkClick r:id="rId4"/>
              </a:rPr>
              <a:t>Ling et al., 2017</a:t>
            </a:r>
            <a:r>
              <a:rPr lang="en-US" dirty="0">
                <a:solidFill>
                  <a:srgbClr val="0070C0"/>
                </a:solidFill>
              </a:rPr>
              <a:t>; </a:t>
            </a:r>
            <a:r>
              <a:rPr lang="en-US" dirty="0">
                <a:solidFill>
                  <a:srgbClr val="0070C0"/>
                </a:solidFill>
                <a:hlinkClick r:id="rId5"/>
              </a:rPr>
              <a:t>Rajani et al., 2019b</a:t>
            </a:r>
            <a:r>
              <a:rPr lang="en-US" dirty="0">
                <a:solidFill>
                  <a:srgbClr val="0070C0"/>
                </a:solidFill>
              </a:rPr>
              <a:t>)</a:t>
            </a:r>
          </a:p>
          <a:p>
            <a:endParaRPr lang="en-US" dirty="0">
              <a:solidFill>
                <a:schemeClr val="tx1"/>
              </a:solidFill>
            </a:endParaRPr>
          </a:p>
          <a:p>
            <a:r>
              <a:rPr lang="en-US" dirty="0">
                <a:solidFill>
                  <a:schemeClr val="tx1"/>
                </a:solidFill>
              </a:rPr>
              <a:t>Benefit</a:t>
            </a:r>
          </a:p>
          <a:p>
            <a:pPr lvl="1"/>
            <a:r>
              <a:rPr lang="en-US" dirty="0">
                <a:solidFill>
                  <a:schemeClr val="tx1"/>
                </a:solidFill>
              </a:rPr>
              <a:t>A quantitative way to measure </a:t>
            </a:r>
            <a:r>
              <a:rPr lang="en-US" dirty="0" err="1">
                <a:solidFill>
                  <a:schemeClr val="tx1"/>
                </a:solidFill>
              </a:rPr>
              <a:t>explainability</a:t>
            </a:r>
            <a:endParaRPr lang="en-US" dirty="0">
              <a:solidFill>
                <a:schemeClr val="tx1"/>
              </a:solidFill>
            </a:endParaRPr>
          </a:p>
          <a:p>
            <a:endParaRPr lang="en-US" dirty="0">
              <a:solidFill>
                <a:schemeClr val="tx1"/>
              </a:solidFill>
            </a:endParaRPr>
          </a:p>
          <a:p>
            <a:r>
              <a:rPr lang="en-US" dirty="0">
                <a:solidFill>
                  <a:schemeClr val="tx1"/>
                </a:solidFill>
              </a:rPr>
              <a:t>Pitfalls</a:t>
            </a:r>
          </a:p>
          <a:p>
            <a:pPr lvl="1"/>
            <a:r>
              <a:rPr lang="en-US" dirty="0">
                <a:solidFill>
                  <a:schemeClr val="tx1"/>
                </a:solidFill>
              </a:rPr>
              <a:t>Quality of the ground truth data</a:t>
            </a:r>
          </a:p>
          <a:p>
            <a:pPr lvl="1"/>
            <a:r>
              <a:rPr lang="en-US" dirty="0">
                <a:solidFill>
                  <a:schemeClr val="tx1"/>
                </a:solidFill>
              </a:rPr>
              <a:t>Alternative valid explanations may exit</a:t>
            </a:r>
          </a:p>
          <a:p>
            <a:pPr lvl="1"/>
            <a:endParaRPr lang="en-US" dirty="0">
              <a:solidFill>
                <a:schemeClr val="tx1"/>
              </a:solidFill>
            </a:endParaRPr>
          </a:p>
          <a:p>
            <a:r>
              <a:rPr lang="en-US" dirty="0">
                <a:solidFill>
                  <a:schemeClr val="tx1"/>
                </a:solidFill>
              </a:rPr>
              <a:t>Some attempts to avoid these issues</a:t>
            </a:r>
          </a:p>
          <a:p>
            <a:pPr lvl="1"/>
            <a:r>
              <a:rPr lang="en-US" dirty="0">
                <a:solidFill>
                  <a:schemeClr val="tx1"/>
                </a:solidFill>
              </a:rPr>
              <a:t>Having multiple annotators (with inter-annotator agreement)</a:t>
            </a:r>
          </a:p>
          <a:p>
            <a:pPr lvl="1"/>
            <a:r>
              <a:rPr lang="en-US" dirty="0">
                <a:solidFill>
                  <a:schemeClr val="tx1"/>
                </a:solidFill>
              </a:rPr>
              <a:t>Evaluating at different granularities (e.g., token-wise vs. phrase-wise)</a:t>
            </a:r>
          </a:p>
        </p:txBody>
      </p:sp>
      <p:sp>
        <p:nvSpPr>
          <p:cNvPr id="4" name="Slide Number Placeholder 3">
            <a:extLst>
              <a:ext uri="{FF2B5EF4-FFF2-40B4-BE49-F238E27FC236}">
                <a16:creationId xmlns:a16="http://schemas.microsoft.com/office/drawing/2014/main" id="{1B515491-6E23-D547-B94C-E1B55A6E42F9}"/>
              </a:ext>
            </a:extLst>
          </p:cNvPr>
          <p:cNvSpPr>
            <a:spLocks noGrp="1"/>
          </p:cNvSpPr>
          <p:nvPr>
            <p:ph type="sldNum" sz="quarter" idx="2"/>
          </p:nvPr>
        </p:nvSpPr>
        <p:spPr/>
        <p:txBody>
          <a:bodyPr/>
          <a:lstStyle/>
          <a:p>
            <a:fld id="{86CB4B4D-7CA3-9044-876B-883B54F8677D}" type="slidenum">
              <a:rPr lang="en-US" smtClean="0"/>
              <a:t>123</a:t>
            </a:fld>
            <a:endParaRPr lang="en-US"/>
          </a:p>
        </p:txBody>
      </p:sp>
    </p:spTree>
    <p:extLst>
      <p:ext uri="{BB962C8B-B14F-4D97-AF65-F5344CB8AC3E}">
        <p14:creationId xmlns:p14="http://schemas.microsoft.com/office/powerpoint/2010/main" val="1990436875"/>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Evaluation – Human Evaluation</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normAutofit/>
          </a:bodyPr>
          <a:lstStyle/>
          <a:p>
            <a:r>
              <a:rPr lang="en-US" dirty="0">
                <a:solidFill>
                  <a:schemeClr val="tx1"/>
                </a:solidFill>
              </a:rPr>
              <a:t>Idea: ask humans to evaluate the effectiveness of the generated explanations. </a:t>
            </a:r>
          </a:p>
          <a:p>
            <a:pPr marL="0" indent="0">
              <a:buNone/>
            </a:pPr>
            <a:endParaRPr lang="en-US" dirty="0">
              <a:solidFill>
                <a:schemeClr val="tx1"/>
              </a:solidFill>
            </a:endParaRPr>
          </a:p>
          <a:p>
            <a:r>
              <a:rPr lang="en-US" dirty="0">
                <a:solidFill>
                  <a:schemeClr val="tx1"/>
                </a:solidFill>
              </a:rPr>
              <a:t>Benefit</a:t>
            </a:r>
          </a:p>
          <a:p>
            <a:pPr lvl="1"/>
            <a:r>
              <a:rPr lang="en-US" dirty="0">
                <a:solidFill>
                  <a:schemeClr val="tx1"/>
                </a:solidFill>
              </a:rPr>
              <a:t>Avoiding the assumption that there is only one good explanation that could serve as ground truth</a:t>
            </a:r>
          </a:p>
          <a:p>
            <a:endParaRPr lang="en-US" dirty="0">
              <a:solidFill>
                <a:schemeClr val="tx1"/>
              </a:solidFill>
            </a:endParaRPr>
          </a:p>
          <a:p>
            <a:r>
              <a:rPr lang="en-US" dirty="0">
                <a:solidFill>
                  <a:schemeClr val="tx1"/>
                </a:solidFill>
              </a:rPr>
              <a:t>Important aspects</a:t>
            </a:r>
          </a:p>
          <a:p>
            <a:pPr lvl="1"/>
            <a:r>
              <a:rPr lang="en-US" dirty="0">
                <a:solidFill>
                  <a:schemeClr val="tx1"/>
                </a:solidFill>
              </a:rPr>
              <a:t>It is important to have multiple annotators (with inter-annotator agreement, avoid subjectivity)</a:t>
            </a:r>
          </a:p>
          <a:p>
            <a:pPr lvl="1"/>
            <a:endParaRPr lang="en-US" dirty="0">
              <a:solidFill>
                <a:schemeClr val="tx1"/>
              </a:solidFill>
            </a:endParaRPr>
          </a:p>
          <a:p>
            <a:r>
              <a:rPr lang="en-US" dirty="0">
                <a:solidFill>
                  <a:schemeClr val="tx1"/>
                </a:solidFill>
              </a:rPr>
              <a:t>Observations from our literature review</a:t>
            </a:r>
          </a:p>
          <a:p>
            <a:pPr lvl="1"/>
            <a:r>
              <a:rPr lang="en-US" dirty="0">
                <a:solidFill>
                  <a:schemeClr val="tx1"/>
                </a:solidFill>
              </a:rPr>
              <a:t>Single-human evaluation </a:t>
            </a:r>
            <a:r>
              <a:rPr lang="en-US" dirty="0">
                <a:hlinkClick r:id="rId3"/>
              </a:rPr>
              <a:t>(</a:t>
            </a:r>
            <a:r>
              <a:rPr lang="en-US" dirty="0" err="1">
                <a:hlinkClick r:id="rId3"/>
              </a:rPr>
              <a:t>Mullenbach</a:t>
            </a:r>
            <a:r>
              <a:rPr lang="en-US" dirty="0">
                <a:hlinkClick r:id="rId3"/>
              </a:rPr>
              <a:t> et al., 2018)</a:t>
            </a:r>
            <a:endParaRPr lang="en-US" dirty="0">
              <a:solidFill>
                <a:schemeClr val="tx1"/>
              </a:solidFill>
            </a:endParaRPr>
          </a:p>
          <a:p>
            <a:pPr lvl="1"/>
            <a:r>
              <a:rPr lang="en-US" dirty="0">
                <a:solidFill>
                  <a:schemeClr val="tx1"/>
                </a:solidFill>
              </a:rPr>
              <a:t>Multiple-human evaluation </a:t>
            </a:r>
            <a:r>
              <a:rPr lang="en-US" dirty="0">
                <a:hlinkClick r:id="rId4"/>
              </a:rPr>
              <a:t>(Sydorova et al., 2019)</a:t>
            </a:r>
            <a:endParaRPr lang="en-US" dirty="0">
              <a:solidFill>
                <a:schemeClr val="tx1"/>
              </a:solidFill>
            </a:endParaRPr>
          </a:p>
          <a:p>
            <a:pPr lvl="1"/>
            <a:r>
              <a:rPr lang="en-US" dirty="0">
                <a:solidFill>
                  <a:schemeClr val="tx1"/>
                </a:solidFill>
              </a:rPr>
              <a:t>Rating the explanations of a single approach </a:t>
            </a:r>
            <a:r>
              <a:rPr lang="en-US" dirty="0">
                <a:hlinkClick r:id="rId5"/>
              </a:rPr>
              <a:t>(Dong et al., 2019)</a:t>
            </a:r>
            <a:endParaRPr lang="en-US" dirty="0">
              <a:solidFill>
                <a:schemeClr val="tx1"/>
              </a:solidFill>
            </a:endParaRPr>
          </a:p>
          <a:p>
            <a:pPr lvl="1"/>
            <a:r>
              <a:rPr lang="en-US" dirty="0">
                <a:solidFill>
                  <a:schemeClr val="tx1"/>
                </a:solidFill>
              </a:rPr>
              <a:t>Comparing explanations of multiple techniques </a:t>
            </a:r>
            <a:r>
              <a:rPr lang="en-US" dirty="0">
                <a:hlinkClick r:id="rId4"/>
              </a:rPr>
              <a:t>(Sydorova et al., 2019)</a:t>
            </a:r>
            <a:endParaRPr lang="en-US" dirty="0"/>
          </a:p>
          <a:p>
            <a:pPr lvl="1"/>
            <a:endParaRPr lang="en-US" dirty="0">
              <a:solidFill>
                <a:schemeClr val="tx1"/>
              </a:solidFill>
            </a:endParaRPr>
          </a:p>
          <a:p>
            <a:r>
              <a:rPr lang="en-US" dirty="0">
                <a:solidFill>
                  <a:schemeClr val="tx1"/>
                </a:solidFill>
              </a:rPr>
              <a:t>Very few well-established human evaluation strategies. </a:t>
            </a:r>
          </a:p>
        </p:txBody>
      </p:sp>
      <p:sp>
        <p:nvSpPr>
          <p:cNvPr id="4" name="Slide Number Placeholder 3">
            <a:extLst>
              <a:ext uri="{FF2B5EF4-FFF2-40B4-BE49-F238E27FC236}">
                <a16:creationId xmlns:a16="http://schemas.microsoft.com/office/drawing/2014/main" id="{AD155D05-22EA-A044-A20D-7A40ACE256AB}"/>
              </a:ext>
            </a:extLst>
          </p:cNvPr>
          <p:cNvSpPr>
            <a:spLocks noGrp="1"/>
          </p:cNvSpPr>
          <p:nvPr>
            <p:ph type="sldNum" sz="quarter" idx="2"/>
          </p:nvPr>
        </p:nvSpPr>
        <p:spPr/>
        <p:txBody>
          <a:bodyPr/>
          <a:lstStyle/>
          <a:p>
            <a:fld id="{86CB4B4D-7CA3-9044-876B-883B54F8677D}" type="slidenum">
              <a:rPr lang="en-US" smtClean="0"/>
              <a:t>124</a:t>
            </a:fld>
            <a:endParaRPr lang="en-US"/>
          </a:p>
        </p:txBody>
      </p:sp>
    </p:spTree>
    <p:extLst>
      <p:ext uri="{BB962C8B-B14F-4D97-AF65-F5344CB8AC3E}">
        <p14:creationId xmlns:p14="http://schemas.microsoft.com/office/powerpoint/2010/main" val="2031590522"/>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Autofit/>
          </a:bodyPr>
          <a:lstStyle/>
          <a:p>
            <a:r>
              <a:rPr lang="en-US" sz="2800" dirty="0"/>
              <a:t>Human Evaluation – Trust Evaluation </a:t>
            </a:r>
            <a:r>
              <a:rPr lang="en-US" sz="2000" b="0" dirty="0">
                <a:hlinkClick r:id="rId3"/>
              </a:rPr>
              <a:t>(Sydorova et al., 2019)</a:t>
            </a:r>
            <a:br>
              <a:rPr lang="en-US" sz="2000" b="0" dirty="0"/>
            </a:br>
            <a:r>
              <a:rPr lang="en-US" sz="2800" dirty="0"/>
              <a:t> </a:t>
            </a:r>
          </a:p>
        </p:txBody>
      </p:sp>
      <p:sp>
        <p:nvSpPr>
          <p:cNvPr id="7" name="Text Placeholder 6">
            <a:extLst>
              <a:ext uri="{FF2B5EF4-FFF2-40B4-BE49-F238E27FC236}">
                <a16:creationId xmlns:a16="http://schemas.microsoft.com/office/drawing/2014/main" id="{8A4CBDD8-14F4-4242-9C4A-4BEB3488223E}"/>
              </a:ext>
            </a:extLst>
          </p:cNvPr>
          <p:cNvSpPr>
            <a:spLocks noGrp="1"/>
          </p:cNvSpPr>
          <p:nvPr>
            <p:ph type="body" idx="1"/>
          </p:nvPr>
        </p:nvSpPr>
        <p:spPr>
          <a:xfrm>
            <a:off x="609520" y="1122744"/>
            <a:ext cx="10972166" cy="5125656"/>
          </a:xfrm>
        </p:spPr>
        <p:txBody>
          <a:bodyPr/>
          <a:lstStyle/>
          <a:p>
            <a:r>
              <a:rPr lang="en-US" dirty="0">
                <a:solidFill>
                  <a:schemeClr val="tx1"/>
                </a:solidFill>
              </a:rPr>
              <a:t>Borrowed the trust evaluation idea used in CV (</a:t>
            </a:r>
            <a:r>
              <a:rPr lang="en-US" dirty="0">
                <a:hlinkClick r:id="rId4"/>
              </a:rPr>
              <a:t>Selvaraju et al. 2016</a:t>
            </a:r>
            <a:r>
              <a:rPr lang="en-US" dirty="0">
                <a:solidFill>
                  <a:schemeClr val="tx1"/>
                </a:solidFill>
              </a:rPr>
              <a:t>) </a:t>
            </a:r>
          </a:p>
          <a:p>
            <a:endParaRPr lang="en-US" dirty="0">
              <a:solidFill>
                <a:schemeClr val="tx1"/>
              </a:solidFill>
            </a:endParaRPr>
          </a:p>
          <a:p>
            <a:r>
              <a:rPr lang="en-US" dirty="0">
                <a:solidFill>
                  <a:schemeClr val="tx1"/>
                </a:solidFill>
              </a:rPr>
              <a:t>A comparison approach</a:t>
            </a:r>
          </a:p>
          <a:p>
            <a:pPr lvl="1"/>
            <a:r>
              <a:rPr lang="en-US" dirty="0">
                <a:solidFill>
                  <a:schemeClr val="tx1"/>
                </a:solidFill>
              </a:rPr>
              <a:t>given two models, find out which one produces more intuitive explanations</a:t>
            </a:r>
          </a:p>
        </p:txBody>
      </p:sp>
      <p:pic>
        <p:nvPicPr>
          <p:cNvPr id="10" name="Graphic 9" descr="Box">
            <a:extLst>
              <a:ext uri="{FF2B5EF4-FFF2-40B4-BE49-F238E27FC236}">
                <a16:creationId xmlns:a16="http://schemas.microsoft.com/office/drawing/2014/main" id="{EB1B22E2-A9F3-BA45-8738-184F2CAAE5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453" y="3429000"/>
            <a:ext cx="914400" cy="914400"/>
          </a:xfrm>
          <a:prstGeom prst="rect">
            <a:avLst/>
          </a:prstGeom>
        </p:spPr>
      </p:pic>
      <p:pic>
        <p:nvPicPr>
          <p:cNvPr id="11" name="Graphic 10" descr="Box">
            <a:extLst>
              <a:ext uri="{FF2B5EF4-FFF2-40B4-BE49-F238E27FC236}">
                <a16:creationId xmlns:a16="http://schemas.microsoft.com/office/drawing/2014/main" id="{4C716802-4903-6245-8569-89C5D230F2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82943" y="4343400"/>
            <a:ext cx="914400" cy="914400"/>
          </a:xfrm>
          <a:prstGeom prst="rect">
            <a:avLst/>
          </a:prstGeom>
        </p:spPr>
      </p:pic>
      <p:sp>
        <p:nvSpPr>
          <p:cNvPr id="8" name="TextBox 7">
            <a:extLst>
              <a:ext uri="{FF2B5EF4-FFF2-40B4-BE49-F238E27FC236}">
                <a16:creationId xmlns:a16="http://schemas.microsoft.com/office/drawing/2014/main" id="{186B2C4D-EE88-C842-8819-7C8FCF06C5D4}"/>
              </a:ext>
            </a:extLst>
          </p:cNvPr>
          <p:cNvSpPr txBox="1"/>
          <p:nvPr/>
        </p:nvSpPr>
        <p:spPr>
          <a:xfrm>
            <a:off x="3782943" y="3165290"/>
            <a:ext cx="9050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Model A</a:t>
            </a:r>
          </a:p>
        </p:txBody>
      </p:sp>
      <p:sp>
        <p:nvSpPr>
          <p:cNvPr id="12" name="TextBox 11">
            <a:extLst>
              <a:ext uri="{FF2B5EF4-FFF2-40B4-BE49-F238E27FC236}">
                <a16:creationId xmlns:a16="http://schemas.microsoft.com/office/drawing/2014/main" id="{8344EFB5-260E-1E48-8097-7A34E171F80C}"/>
              </a:ext>
            </a:extLst>
          </p:cNvPr>
          <p:cNvSpPr txBox="1"/>
          <p:nvPr/>
        </p:nvSpPr>
        <p:spPr>
          <a:xfrm>
            <a:off x="3817937" y="5216582"/>
            <a:ext cx="8954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mn-lt"/>
                <a:ea typeface="+mn-ea"/>
                <a:cs typeface="+mn-cs"/>
                <a:sym typeface="Calibri"/>
              </a:rPr>
              <a:t>Model B</a:t>
            </a:r>
          </a:p>
        </p:txBody>
      </p:sp>
      <p:sp>
        <p:nvSpPr>
          <p:cNvPr id="13" name="Snip Single Corner Rectangle 12">
            <a:extLst>
              <a:ext uri="{FF2B5EF4-FFF2-40B4-BE49-F238E27FC236}">
                <a16:creationId xmlns:a16="http://schemas.microsoft.com/office/drawing/2014/main" id="{0A5EDD4C-3701-C244-B175-DC0D406E2370}"/>
              </a:ext>
            </a:extLst>
          </p:cNvPr>
          <p:cNvSpPr/>
          <p:nvPr/>
        </p:nvSpPr>
        <p:spPr>
          <a:xfrm>
            <a:off x="1122744" y="3886200"/>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Snip Single Corner Rectangle 13">
            <a:extLst>
              <a:ext uri="{FF2B5EF4-FFF2-40B4-BE49-F238E27FC236}">
                <a16:creationId xmlns:a16="http://schemas.microsoft.com/office/drawing/2014/main" id="{4E087903-C0DC-4044-B925-0EFEE77C4B23}"/>
              </a:ext>
            </a:extLst>
          </p:cNvPr>
          <p:cNvSpPr/>
          <p:nvPr/>
        </p:nvSpPr>
        <p:spPr>
          <a:xfrm>
            <a:off x="1275144" y="4038600"/>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Snip Single Corner Rectangle 14">
            <a:extLst>
              <a:ext uri="{FF2B5EF4-FFF2-40B4-BE49-F238E27FC236}">
                <a16:creationId xmlns:a16="http://schemas.microsoft.com/office/drawing/2014/main" id="{1DB513E5-F3D0-2C40-9979-FC564F96F699}"/>
              </a:ext>
            </a:extLst>
          </p:cNvPr>
          <p:cNvSpPr/>
          <p:nvPr/>
        </p:nvSpPr>
        <p:spPr>
          <a:xfrm>
            <a:off x="1299936" y="3558733"/>
            <a:ext cx="324091" cy="370390"/>
          </a:xfrm>
          <a:prstGeom prst="snip1Rect">
            <a:avLst/>
          </a:prstGeom>
          <a:solidFill>
            <a:schemeClr val="bg1">
              <a:lumMod val="5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Snip Single Corner Rectangle 15">
            <a:extLst>
              <a:ext uri="{FF2B5EF4-FFF2-40B4-BE49-F238E27FC236}">
                <a16:creationId xmlns:a16="http://schemas.microsoft.com/office/drawing/2014/main" id="{44F2FF38-A378-3C4F-89C2-F1AFB049BA7A}"/>
              </a:ext>
            </a:extLst>
          </p:cNvPr>
          <p:cNvSpPr/>
          <p:nvPr/>
        </p:nvSpPr>
        <p:spPr>
          <a:xfrm>
            <a:off x="1601164" y="3668210"/>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Snip Single Corner Rectangle 16">
            <a:extLst>
              <a:ext uri="{FF2B5EF4-FFF2-40B4-BE49-F238E27FC236}">
                <a16:creationId xmlns:a16="http://schemas.microsoft.com/office/drawing/2014/main" id="{74A9F336-3B74-0C40-8A96-F41DCF751F05}"/>
              </a:ext>
            </a:extLst>
          </p:cNvPr>
          <p:cNvSpPr/>
          <p:nvPr/>
        </p:nvSpPr>
        <p:spPr>
          <a:xfrm>
            <a:off x="1624027" y="4109977"/>
            <a:ext cx="324091" cy="370390"/>
          </a:xfrm>
          <a:prstGeom prst="snip1Rect">
            <a:avLst/>
          </a:prstGeom>
          <a:solidFill>
            <a:schemeClr val="bg1">
              <a:lumMod val="5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Snip Single Corner Rectangle 17">
            <a:extLst>
              <a:ext uri="{FF2B5EF4-FFF2-40B4-BE49-F238E27FC236}">
                <a16:creationId xmlns:a16="http://schemas.microsoft.com/office/drawing/2014/main" id="{3288C15A-C4AC-4343-8C50-63B2BD4FFA63}"/>
              </a:ext>
            </a:extLst>
          </p:cNvPr>
          <p:cNvSpPr/>
          <p:nvPr/>
        </p:nvSpPr>
        <p:spPr>
          <a:xfrm>
            <a:off x="1892160" y="3803960"/>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Snip Single Corner Rectangle 18">
            <a:extLst>
              <a:ext uri="{FF2B5EF4-FFF2-40B4-BE49-F238E27FC236}">
                <a16:creationId xmlns:a16="http://schemas.microsoft.com/office/drawing/2014/main" id="{A4F350EF-516F-DE4B-AE18-2432F36AF469}"/>
              </a:ext>
            </a:extLst>
          </p:cNvPr>
          <p:cNvSpPr/>
          <p:nvPr/>
        </p:nvSpPr>
        <p:spPr>
          <a:xfrm>
            <a:off x="1862803" y="4185695"/>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Snip Single Corner Rectangle 19">
            <a:extLst>
              <a:ext uri="{FF2B5EF4-FFF2-40B4-BE49-F238E27FC236}">
                <a16:creationId xmlns:a16="http://schemas.microsoft.com/office/drawing/2014/main" id="{9F795ABB-F891-E043-B1C1-318CFDC2D397}"/>
              </a:ext>
            </a:extLst>
          </p:cNvPr>
          <p:cNvSpPr/>
          <p:nvPr/>
        </p:nvSpPr>
        <p:spPr>
          <a:xfrm>
            <a:off x="1293191" y="4430210"/>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Snip Single Corner Rectangle 20">
            <a:extLst>
              <a:ext uri="{FF2B5EF4-FFF2-40B4-BE49-F238E27FC236}">
                <a16:creationId xmlns:a16="http://schemas.microsoft.com/office/drawing/2014/main" id="{633FF277-E79D-A64A-967F-E045FAD64F9E}"/>
              </a:ext>
            </a:extLst>
          </p:cNvPr>
          <p:cNvSpPr/>
          <p:nvPr/>
        </p:nvSpPr>
        <p:spPr>
          <a:xfrm>
            <a:off x="2044560" y="3956360"/>
            <a:ext cx="324091" cy="370390"/>
          </a:xfrm>
          <a:prstGeom prst="snip1Rect">
            <a:avLst/>
          </a:prstGeom>
          <a:solidFill>
            <a:schemeClr val="bg1">
              <a:lumMod val="5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Snip Single Corner Rectangle 21">
            <a:extLst>
              <a:ext uri="{FF2B5EF4-FFF2-40B4-BE49-F238E27FC236}">
                <a16:creationId xmlns:a16="http://schemas.microsoft.com/office/drawing/2014/main" id="{3DE820B2-6451-DB48-B1E7-7585E2329155}"/>
              </a:ext>
            </a:extLst>
          </p:cNvPr>
          <p:cNvSpPr/>
          <p:nvPr/>
        </p:nvSpPr>
        <p:spPr>
          <a:xfrm>
            <a:off x="1792817" y="4464922"/>
            <a:ext cx="324091" cy="370390"/>
          </a:xfrm>
          <a:prstGeom prst="snip1Rect">
            <a:avLst/>
          </a:prstGeom>
          <a:solidFill>
            <a:schemeClr val="bg1">
              <a:lumMod val="5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Snip Single Corner Rectangle 22">
            <a:extLst>
              <a:ext uri="{FF2B5EF4-FFF2-40B4-BE49-F238E27FC236}">
                <a16:creationId xmlns:a16="http://schemas.microsoft.com/office/drawing/2014/main" id="{3E2E9FD2-BED7-B24E-AD3E-8552349D660B}"/>
              </a:ext>
            </a:extLst>
          </p:cNvPr>
          <p:cNvSpPr/>
          <p:nvPr/>
        </p:nvSpPr>
        <p:spPr>
          <a:xfrm>
            <a:off x="2152974" y="4393787"/>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Snip Single Corner Rectangle 23">
            <a:extLst>
              <a:ext uri="{FF2B5EF4-FFF2-40B4-BE49-F238E27FC236}">
                <a16:creationId xmlns:a16="http://schemas.microsoft.com/office/drawing/2014/main" id="{52BD00BC-1232-E546-A35D-BEDCD6E38B64}"/>
              </a:ext>
            </a:extLst>
          </p:cNvPr>
          <p:cNvSpPr/>
          <p:nvPr/>
        </p:nvSpPr>
        <p:spPr>
          <a:xfrm>
            <a:off x="2421107" y="4136859"/>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Snip Single Corner Rectangle 24">
            <a:extLst>
              <a:ext uri="{FF2B5EF4-FFF2-40B4-BE49-F238E27FC236}">
                <a16:creationId xmlns:a16="http://schemas.microsoft.com/office/drawing/2014/main" id="{56FA55E6-00EA-954D-8096-1ED7C6B041CF}"/>
              </a:ext>
            </a:extLst>
          </p:cNvPr>
          <p:cNvSpPr/>
          <p:nvPr/>
        </p:nvSpPr>
        <p:spPr>
          <a:xfrm>
            <a:off x="2309044" y="3766469"/>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TextBox 25">
            <a:extLst>
              <a:ext uri="{FF2B5EF4-FFF2-40B4-BE49-F238E27FC236}">
                <a16:creationId xmlns:a16="http://schemas.microsoft.com/office/drawing/2014/main" id="{E1089CA9-5D1F-994F-9FB7-A7B92A4FABFD}"/>
              </a:ext>
            </a:extLst>
          </p:cNvPr>
          <p:cNvSpPr txBox="1"/>
          <p:nvPr/>
        </p:nvSpPr>
        <p:spPr>
          <a:xfrm>
            <a:off x="1394284" y="4966436"/>
            <a:ext cx="9743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examples</a:t>
            </a:r>
          </a:p>
        </p:txBody>
      </p:sp>
      <p:cxnSp>
        <p:nvCxnSpPr>
          <p:cNvPr id="28" name="Straight Arrow Connector 27">
            <a:extLst>
              <a:ext uri="{FF2B5EF4-FFF2-40B4-BE49-F238E27FC236}">
                <a16:creationId xmlns:a16="http://schemas.microsoft.com/office/drawing/2014/main" id="{F5BE4423-46D5-1448-9991-2E368FA766EF}"/>
              </a:ext>
            </a:extLst>
          </p:cNvPr>
          <p:cNvCxnSpPr>
            <a:cxnSpLocks/>
          </p:cNvCxnSpPr>
          <p:nvPr/>
        </p:nvCxnSpPr>
        <p:spPr>
          <a:xfrm>
            <a:off x="2882096" y="4442876"/>
            <a:ext cx="831948"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43" name="Group 42">
            <a:extLst>
              <a:ext uri="{FF2B5EF4-FFF2-40B4-BE49-F238E27FC236}">
                <a16:creationId xmlns:a16="http://schemas.microsoft.com/office/drawing/2014/main" id="{3FD4515C-C589-3A4C-BC85-80C27C11CD4D}"/>
              </a:ext>
            </a:extLst>
          </p:cNvPr>
          <p:cNvGrpSpPr/>
          <p:nvPr/>
        </p:nvGrpSpPr>
        <p:grpSpPr>
          <a:xfrm>
            <a:off x="5636998" y="3574649"/>
            <a:ext cx="1622454" cy="1132390"/>
            <a:chOff x="4965730" y="3602746"/>
            <a:chExt cx="1622454" cy="1132390"/>
          </a:xfrm>
        </p:grpSpPr>
        <p:sp>
          <p:nvSpPr>
            <p:cNvPr id="30" name="Snip Single Corner Rectangle 29">
              <a:extLst>
                <a:ext uri="{FF2B5EF4-FFF2-40B4-BE49-F238E27FC236}">
                  <a16:creationId xmlns:a16="http://schemas.microsoft.com/office/drawing/2014/main" id="{EED9C247-4217-D34A-B3ED-CA1B5D23A287}"/>
                </a:ext>
              </a:extLst>
            </p:cNvPr>
            <p:cNvSpPr/>
            <p:nvPr/>
          </p:nvSpPr>
          <p:spPr>
            <a:xfrm>
              <a:off x="4965730" y="3820736"/>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Snip Single Corner Rectangle 30">
              <a:extLst>
                <a:ext uri="{FF2B5EF4-FFF2-40B4-BE49-F238E27FC236}">
                  <a16:creationId xmlns:a16="http://schemas.microsoft.com/office/drawing/2014/main" id="{4024E3FE-7C24-324E-B97F-E1522BB2C470}"/>
                </a:ext>
              </a:extLst>
            </p:cNvPr>
            <p:cNvSpPr/>
            <p:nvPr/>
          </p:nvSpPr>
          <p:spPr>
            <a:xfrm>
              <a:off x="5118130" y="3973136"/>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Snip Single Corner Rectangle 32">
              <a:extLst>
                <a:ext uri="{FF2B5EF4-FFF2-40B4-BE49-F238E27FC236}">
                  <a16:creationId xmlns:a16="http://schemas.microsoft.com/office/drawing/2014/main" id="{AACA37F9-BA7C-F34A-A1A3-2254746BDE12}"/>
                </a:ext>
              </a:extLst>
            </p:cNvPr>
            <p:cNvSpPr/>
            <p:nvPr/>
          </p:nvSpPr>
          <p:spPr>
            <a:xfrm>
              <a:off x="5444150" y="3602746"/>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Snip Single Corner Rectangle 34">
              <a:extLst>
                <a:ext uri="{FF2B5EF4-FFF2-40B4-BE49-F238E27FC236}">
                  <a16:creationId xmlns:a16="http://schemas.microsoft.com/office/drawing/2014/main" id="{C65FAE73-9861-CE47-AB34-90D22D097407}"/>
                </a:ext>
              </a:extLst>
            </p:cNvPr>
            <p:cNvSpPr/>
            <p:nvPr/>
          </p:nvSpPr>
          <p:spPr>
            <a:xfrm>
              <a:off x="5735146" y="3738496"/>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Snip Single Corner Rectangle 35">
              <a:extLst>
                <a:ext uri="{FF2B5EF4-FFF2-40B4-BE49-F238E27FC236}">
                  <a16:creationId xmlns:a16="http://schemas.microsoft.com/office/drawing/2014/main" id="{09485E87-2C99-CF4C-8D11-BF43A4F9A5FE}"/>
                </a:ext>
              </a:extLst>
            </p:cNvPr>
            <p:cNvSpPr/>
            <p:nvPr/>
          </p:nvSpPr>
          <p:spPr>
            <a:xfrm>
              <a:off x="5705789" y="4120231"/>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7" name="Snip Single Corner Rectangle 36">
              <a:extLst>
                <a:ext uri="{FF2B5EF4-FFF2-40B4-BE49-F238E27FC236}">
                  <a16:creationId xmlns:a16="http://schemas.microsoft.com/office/drawing/2014/main" id="{193ED0DF-54C8-C144-9528-6F874539012E}"/>
                </a:ext>
              </a:extLst>
            </p:cNvPr>
            <p:cNvSpPr/>
            <p:nvPr/>
          </p:nvSpPr>
          <p:spPr>
            <a:xfrm>
              <a:off x="5136177" y="4364746"/>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0" name="Snip Single Corner Rectangle 39">
              <a:extLst>
                <a:ext uri="{FF2B5EF4-FFF2-40B4-BE49-F238E27FC236}">
                  <a16:creationId xmlns:a16="http://schemas.microsoft.com/office/drawing/2014/main" id="{653F3C13-300D-AB47-B69C-62888D95DF3A}"/>
                </a:ext>
              </a:extLst>
            </p:cNvPr>
            <p:cNvSpPr/>
            <p:nvPr/>
          </p:nvSpPr>
          <p:spPr>
            <a:xfrm>
              <a:off x="5995960" y="4328323"/>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1" name="Snip Single Corner Rectangle 40">
              <a:extLst>
                <a:ext uri="{FF2B5EF4-FFF2-40B4-BE49-F238E27FC236}">
                  <a16:creationId xmlns:a16="http://schemas.microsoft.com/office/drawing/2014/main" id="{1C93F7A2-6360-F54D-A3DC-22C3D2D29E5B}"/>
                </a:ext>
              </a:extLst>
            </p:cNvPr>
            <p:cNvSpPr/>
            <p:nvPr/>
          </p:nvSpPr>
          <p:spPr>
            <a:xfrm>
              <a:off x="6264093" y="4071395"/>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2" name="Snip Single Corner Rectangle 41">
              <a:extLst>
                <a:ext uri="{FF2B5EF4-FFF2-40B4-BE49-F238E27FC236}">
                  <a16:creationId xmlns:a16="http://schemas.microsoft.com/office/drawing/2014/main" id="{1726A8DA-CC63-124F-BE2F-004AF5529DAE}"/>
                </a:ext>
              </a:extLst>
            </p:cNvPr>
            <p:cNvSpPr/>
            <p:nvPr/>
          </p:nvSpPr>
          <p:spPr>
            <a:xfrm>
              <a:off x="6152030" y="3701005"/>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44" name="TextBox 43">
            <a:extLst>
              <a:ext uri="{FF2B5EF4-FFF2-40B4-BE49-F238E27FC236}">
                <a16:creationId xmlns:a16="http://schemas.microsoft.com/office/drawing/2014/main" id="{BA0789A0-A508-DC4A-B8F5-A549A027E447}"/>
              </a:ext>
            </a:extLst>
          </p:cNvPr>
          <p:cNvSpPr txBox="1"/>
          <p:nvPr/>
        </p:nvSpPr>
        <p:spPr>
          <a:xfrm>
            <a:off x="5390927" y="4805330"/>
            <a:ext cx="219156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FF0000"/>
                </a:solidFill>
                <a:effectLst/>
                <a:uFillTx/>
                <a:latin typeface="+mn-lt"/>
                <a:ea typeface="+mn-ea"/>
                <a:cs typeface="+mn-cs"/>
                <a:sym typeface="Calibri"/>
              </a:rPr>
              <a:t>Examples that the two</a:t>
            </a:r>
          </a:p>
          <a:p>
            <a:pPr marL="0" marR="0" indent="0" algn="ctr" defTabSz="914400" rtl="0" fontAlgn="auto" latinLnBrk="0" hangingPunct="0">
              <a:lnSpc>
                <a:spcPct val="100000"/>
              </a:lnSpc>
              <a:spcBef>
                <a:spcPts val="0"/>
              </a:spcBef>
              <a:spcAft>
                <a:spcPts val="0"/>
              </a:spcAft>
              <a:buClrTx/>
              <a:buSzTx/>
              <a:buFontTx/>
              <a:buNone/>
              <a:tabLst/>
            </a:pPr>
            <a:r>
              <a:rPr lang="en-US" sz="1600" b="1" dirty="0">
                <a:solidFill>
                  <a:srgbClr val="FF0000"/>
                </a:solidFill>
                <a:sym typeface="Calibri"/>
              </a:rPr>
              <a:t>models predict the same</a:t>
            </a:r>
          </a:p>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FF0000"/>
                </a:solidFill>
                <a:effectLst/>
                <a:uFillTx/>
                <a:latin typeface="+mn-lt"/>
                <a:ea typeface="+mn-ea"/>
                <a:cs typeface="+mn-cs"/>
                <a:sym typeface="Calibri"/>
              </a:rPr>
              <a:t>labels </a:t>
            </a:r>
          </a:p>
        </p:txBody>
      </p:sp>
      <p:cxnSp>
        <p:nvCxnSpPr>
          <p:cNvPr id="45" name="Straight Arrow Connector 44">
            <a:extLst>
              <a:ext uri="{FF2B5EF4-FFF2-40B4-BE49-F238E27FC236}">
                <a16:creationId xmlns:a16="http://schemas.microsoft.com/office/drawing/2014/main" id="{2D69E6B7-31EB-3D47-834B-92CA1D385DB9}"/>
              </a:ext>
            </a:extLst>
          </p:cNvPr>
          <p:cNvCxnSpPr>
            <a:cxnSpLocks/>
          </p:cNvCxnSpPr>
          <p:nvPr/>
        </p:nvCxnSpPr>
        <p:spPr>
          <a:xfrm>
            <a:off x="4713373" y="4430337"/>
            <a:ext cx="831948"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EACDE522-7865-4D41-A245-074302E4FD27}"/>
              </a:ext>
            </a:extLst>
          </p:cNvPr>
          <p:cNvCxnSpPr>
            <a:cxnSpLocks/>
          </p:cNvCxnSpPr>
          <p:nvPr/>
        </p:nvCxnSpPr>
        <p:spPr>
          <a:xfrm>
            <a:off x="7435353" y="4385003"/>
            <a:ext cx="831948"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7" name="Snip Single Corner Rectangle 46">
            <a:extLst>
              <a:ext uri="{FF2B5EF4-FFF2-40B4-BE49-F238E27FC236}">
                <a16:creationId xmlns:a16="http://schemas.microsoft.com/office/drawing/2014/main" id="{03336603-BB89-4343-B49E-91F55FF05925}"/>
              </a:ext>
            </a:extLst>
          </p:cNvPr>
          <p:cNvSpPr/>
          <p:nvPr/>
        </p:nvSpPr>
        <p:spPr>
          <a:xfrm>
            <a:off x="9314038" y="3165290"/>
            <a:ext cx="324091" cy="370390"/>
          </a:xfrm>
          <a:prstGeom prst="snip1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9" name="Graphic 48" descr="Server">
            <a:extLst>
              <a:ext uri="{FF2B5EF4-FFF2-40B4-BE49-F238E27FC236}">
                <a16:creationId xmlns:a16="http://schemas.microsoft.com/office/drawing/2014/main" id="{9479883D-4C64-B34B-AF37-52239BACCB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25446" y="3792639"/>
            <a:ext cx="628290" cy="628290"/>
          </a:xfrm>
          <a:prstGeom prst="rect">
            <a:avLst/>
          </a:prstGeom>
        </p:spPr>
      </p:pic>
      <p:pic>
        <p:nvPicPr>
          <p:cNvPr id="50" name="Graphic 49" descr="Server">
            <a:extLst>
              <a:ext uri="{FF2B5EF4-FFF2-40B4-BE49-F238E27FC236}">
                <a16:creationId xmlns:a16="http://schemas.microsoft.com/office/drawing/2014/main" id="{DB9A0F5F-292D-8B4C-B462-57522F6F2F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19150" y="3789989"/>
            <a:ext cx="628290" cy="628290"/>
          </a:xfrm>
          <a:prstGeom prst="rect">
            <a:avLst/>
          </a:prstGeom>
        </p:spPr>
      </p:pic>
      <p:sp>
        <p:nvSpPr>
          <p:cNvPr id="51" name="TextBox 50">
            <a:extLst>
              <a:ext uri="{FF2B5EF4-FFF2-40B4-BE49-F238E27FC236}">
                <a16:creationId xmlns:a16="http://schemas.microsoft.com/office/drawing/2014/main" id="{91F4976D-F3A7-E94A-82E3-3149C6B1F506}"/>
              </a:ext>
            </a:extLst>
          </p:cNvPr>
          <p:cNvSpPr txBox="1"/>
          <p:nvPr/>
        </p:nvSpPr>
        <p:spPr>
          <a:xfrm>
            <a:off x="7823945" y="3465702"/>
            <a:ext cx="1363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Explanation 1</a:t>
            </a:r>
          </a:p>
        </p:txBody>
      </p:sp>
      <p:sp>
        <p:nvSpPr>
          <p:cNvPr id="52" name="TextBox 51">
            <a:extLst>
              <a:ext uri="{FF2B5EF4-FFF2-40B4-BE49-F238E27FC236}">
                <a16:creationId xmlns:a16="http://schemas.microsoft.com/office/drawing/2014/main" id="{044655B1-B118-BA4F-8FAE-0250F5E4A084}"/>
              </a:ext>
            </a:extLst>
          </p:cNvPr>
          <p:cNvSpPr txBox="1"/>
          <p:nvPr/>
        </p:nvSpPr>
        <p:spPr>
          <a:xfrm>
            <a:off x="9789648" y="3478170"/>
            <a:ext cx="1363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Explanation 2</a:t>
            </a:r>
          </a:p>
        </p:txBody>
      </p:sp>
      <p:sp>
        <p:nvSpPr>
          <p:cNvPr id="54" name="32-Point Star 53">
            <a:extLst>
              <a:ext uri="{FF2B5EF4-FFF2-40B4-BE49-F238E27FC236}">
                <a16:creationId xmlns:a16="http://schemas.microsoft.com/office/drawing/2014/main" id="{9D2E66E2-578D-7A48-92C3-FF631824DC6C}"/>
              </a:ext>
            </a:extLst>
          </p:cNvPr>
          <p:cNvSpPr/>
          <p:nvPr/>
        </p:nvSpPr>
        <p:spPr>
          <a:xfrm>
            <a:off x="8239326" y="4556085"/>
            <a:ext cx="2559647" cy="521907"/>
          </a:xfrm>
          <a:prstGeom prst="star32">
            <a:avLst>
              <a:gd name="adj" fmla="val 45691"/>
            </a:avLst>
          </a:prstGeom>
          <a:solidFill>
            <a:schemeClr val="accent6">
              <a:lumMod val="60000"/>
              <a:lumOff val="4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Blind evaluation</a:t>
            </a:r>
          </a:p>
        </p:txBody>
      </p:sp>
      <p:pic>
        <p:nvPicPr>
          <p:cNvPr id="55" name="Graphic 54" descr="User">
            <a:extLst>
              <a:ext uri="{FF2B5EF4-FFF2-40B4-BE49-F238E27FC236}">
                <a16:creationId xmlns:a16="http://schemas.microsoft.com/office/drawing/2014/main" id="{113A213E-5F9B-1A40-BA60-B947AB8CEA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26073" y="4369421"/>
            <a:ext cx="862358" cy="862358"/>
          </a:xfrm>
          <a:prstGeom prst="rect">
            <a:avLst/>
          </a:prstGeom>
        </p:spPr>
      </p:pic>
      <p:sp>
        <p:nvSpPr>
          <p:cNvPr id="4" name="Slide Number Placeholder 3">
            <a:extLst>
              <a:ext uri="{FF2B5EF4-FFF2-40B4-BE49-F238E27FC236}">
                <a16:creationId xmlns:a16="http://schemas.microsoft.com/office/drawing/2014/main" id="{0B19B2BE-6EA4-BB4F-ADB7-2AF609F4EF2D}"/>
              </a:ext>
            </a:extLst>
          </p:cNvPr>
          <p:cNvSpPr>
            <a:spLocks noGrp="1"/>
          </p:cNvSpPr>
          <p:nvPr>
            <p:ph type="sldNum" sz="quarter" idx="2"/>
          </p:nvPr>
        </p:nvSpPr>
        <p:spPr/>
        <p:txBody>
          <a:bodyPr/>
          <a:lstStyle/>
          <a:p>
            <a:fld id="{86CB4B4D-7CA3-9044-876B-883B54F8677D}" type="slidenum">
              <a:rPr lang="en-US" smtClean="0"/>
              <a:t>125</a:t>
            </a:fld>
            <a:endParaRPr lang="en-US"/>
          </a:p>
        </p:txBody>
      </p:sp>
    </p:spTree>
    <p:extLst>
      <p:ext uri="{BB962C8B-B14F-4D97-AF65-F5344CB8AC3E}">
        <p14:creationId xmlns:p14="http://schemas.microsoft.com/office/powerpoint/2010/main" val="2355503048"/>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Autofit/>
          </a:bodyPr>
          <a:lstStyle/>
          <a:p>
            <a:r>
              <a:rPr lang="en-US" sz="2800" dirty="0"/>
              <a:t>Human Evaluation – Trust Evaluation </a:t>
            </a:r>
            <a:r>
              <a:rPr lang="en-US" sz="2800" dirty="0">
                <a:hlinkClick r:id="rId3"/>
              </a:rPr>
              <a:t>(Sydorova et al., 2019)</a:t>
            </a:r>
            <a:br>
              <a:rPr lang="en-US" sz="2800" dirty="0"/>
            </a:br>
            <a:r>
              <a:rPr lang="en-US" sz="2800" dirty="0"/>
              <a:t> </a:t>
            </a:r>
          </a:p>
        </p:txBody>
      </p:sp>
      <p:pic>
        <p:nvPicPr>
          <p:cNvPr id="9" name="Picture 8" descr="Graphical user interface, text, application, email&#10;&#10;Description automatically generated">
            <a:extLst>
              <a:ext uri="{FF2B5EF4-FFF2-40B4-BE49-F238E27FC236}">
                <a16:creationId xmlns:a16="http://schemas.microsoft.com/office/drawing/2014/main" id="{F3BB5220-9DD4-8948-B1F5-C3A24593D620}"/>
              </a:ext>
            </a:extLst>
          </p:cNvPr>
          <p:cNvPicPr>
            <a:picLocks noChangeAspect="1"/>
          </p:cNvPicPr>
          <p:nvPr/>
        </p:nvPicPr>
        <p:blipFill>
          <a:blip r:embed="rId4"/>
          <a:stretch>
            <a:fillRect/>
          </a:stretch>
        </p:blipFill>
        <p:spPr>
          <a:xfrm>
            <a:off x="1971964" y="1043552"/>
            <a:ext cx="6905818" cy="4770896"/>
          </a:xfrm>
          <a:prstGeom prst="rect">
            <a:avLst/>
          </a:prstGeom>
        </p:spPr>
      </p:pic>
      <p:sp>
        <p:nvSpPr>
          <p:cNvPr id="4" name="Slide Number Placeholder 3">
            <a:extLst>
              <a:ext uri="{FF2B5EF4-FFF2-40B4-BE49-F238E27FC236}">
                <a16:creationId xmlns:a16="http://schemas.microsoft.com/office/drawing/2014/main" id="{45692CB6-1A40-544A-8359-B2B780EC760F}"/>
              </a:ext>
            </a:extLst>
          </p:cNvPr>
          <p:cNvSpPr>
            <a:spLocks noGrp="1"/>
          </p:cNvSpPr>
          <p:nvPr>
            <p:ph type="sldNum" sz="quarter" idx="2"/>
          </p:nvPr>
        </p:nvSpPr>
        <p:spPr/>
        <p:txBody>
          <a:bodyPr/>
          <a:lstStyle/>
          <a:p>
            <a:fld id="{86CB4B4D-7CA3-9044-876B-883B54F8677D}" type="slidenum">
              <a:rPr lang="en-US" smtClean="0"/>
              <a:t>126</a:t>
            </a:fld>
            <a:endParaRPr lang="en-US"/>
          </a:p>
        </p:txBody>
      </p:sp>
    </p:spTree>
    <p:extLst>
      <p:ext uri="{BB962C8B-B14F-4D97-AF65-F5344CB8AC3E}">
        <p14:creationId xmlns:p14="http://schemas.microsoft.com/office/powerpoint/2010/main" val="3329912793"/>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Autofit/>
          </a:bodyPr>
          <a:lstStyle/>
          <a:p>
            <a:r>
              <a:rPr lang="en-US" sz="2800" dirty="0"/>
              <a:t>Quality of Explanation – Predictive Process Coverage</a:t>
            </a:r>
          </a:p>
        </p:txBody>
      </p:sp>
      <p:sp>
        <p:nvSpPr>
          <p:cNvPr id="4" name="TextBox 3">
            <a:extLst>
              <a:ext uri="{FF2B5EF4-FFF2-40B4-BE49-F238E27FC236}">
                <a16:creationId xmlns:a16="http://schemas.microsoft.com/office/drawing/2014/main" id="{98CAD9FF-1BC7-5F44-A43D-38201BEC8C32}"/>
              </a:ext>
            </a:extLst>
          </p:cNvPr>
          <p:cNvSpPr txBox="1"/>
          <p:nvPr/>
        </p:nvSpPr>
        <p:spPr>
          <a:xfrm>
            <a:off x="609520" y="1050139"/>
            <a:ext cx="10769158" cy="5693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800" dirty="0">
                <a:solidFill>
                  <a:srgbClr val="000000"/>
                </a:solidFill>
                <a:latin typeface="IBM Plex Sans" panose="020B0503050203000203" pitchFamily="34" charset="0"/>
                <a:sym typeface="Calibri"/>
              </a:rPr>
              <a:t>The predictive process starts from input to final prediction</a:t>
            </a:r>
          </a:p>
          <a:p>
            <a:pPr marL="285750" indent="-285750" hangingPunct="0">
              <a:buFont typeface="Arial" panose="020B0604020202020204" pitchFamily="34" charset="0"/>
              <a:buChar char="•"/>
            </a:pPr>
            <a:endParaRPr lang="en-US" sz="2800" dirty="0">
              <a:solidFill>
                <a:srgbClr val="000000"/>
              </a:solidFill>
              <a:latin typeface="IBM Plex Sans" panose="020B0503050203000203" pitchFamily="34" charset="0"/>
              <a:sym typeface="Calibri"/>
            </a:endParaRPr>
          </a:p>
          <a:p>
            <a:pPr marL="285750" indent="-285750" hangingPunct="0">
              <a:buFont typeface="Arial" panose="020B0604020202020204" pitchFamily="34" charset="0"/>
              <a:buChar char="•"/>
            </a:pPr>
            <a:endParaRPr lang="en-US" sz="2800" dirty="0">
              <a:solidFill>
                <a:srgbClr val="000000"/>
              </a:solidFill>
              <a:latin typeface="IBM Plex Sans" panose="020B0503050203000203" pitchFamily="34" charset="0"/>
              <a:sym typeface="Calibri"/>
            </a:endParaRPr>
          </a:p>
          <a:p>
            <a:pPr marL="285750" indent="-285750" hangingPunct="0">
              <a:buFont typeface="Arial" panose="020B0604020202020204" pitchFamily="34" charset="0"/>
              <a:buChar char="•"/>
            </a:pPr>
            <a:r>
              <a:rPr lang="en-US" sz="2800" dirty="0">
                <a:solidFill>
                  <a:srgbClr val="000000"/>
                </a:solidFill>
                <a:latin typeface="IBM Plex Sans" panose="020B0503050203000203" pitchFamily="34" charset="0"/>
                <a:sym typeface="Calibri"/>
              </a:rPr>
              <a:t>Not all XAI approaches cover the whole process</a:t>
            </a:r>
          </a:p>
          <a:p>
            <a:pPr marL="285750" indent="-285750" hangingPunct="0">
              <a:buFont typeface="Arial" panose="020B0604020202020204" pitchFamily="34" charset="0"/>
              <a:buChar char="•"/>
            </a:pPr>
            <a:endParaRPr lang="en-US" sz="2800" dirty="0">
              <a:solidFill>
                <a:srgbClr val="000000"/>
              </a:solidFill>
              <a:latin typeface="IBM Plex Sans" panose="020B0503050203000203" pitchFamily="34" charset="0"/>
              <a:sym typeface="Calibri"/>
            </a:endParaRPr>
          </a:p>
          <a:p>
            <a:pPr marL="285750" indent="-285750" hangingPunct="0">
              <a:buFont typeface="Arial" panose="020B0604020202020204" pitchFamily="34" charset="0"/>
              <a:buChar char="•"/>
            </a:pPr>
            <a:endParaRPr lang="en-US" sz="2800" dirty="0">
              <a:solidFill>
                <a:srgbClr val="000000"/>
              </a:solidFill>
              <a:latin typeface="IBM Plex Sans" panose="020B0503050203000203" pitchFamily="34" charset="0"/>
              <a:sym typeface="Calibri"/>
            </a:endParaRPr>
          </a:p>
          <a:p>
            <a:pPr marL="285750" indent="-285750" hangingPunct="0">
              <a:buFont typeface="Arial" panose="020B0604020202020204" pitchFamily="34" charset="0"/>
              <a:buChar char="•"/>
            </a:pPr>
            <a:r>
              <a:rPr lang="en-US" sz="2800" dirty="0">
                <a:solidFill>
                  <a:srgbClr val="000000"/>
                </a:solidFill>
                <a:latin typeface="IBM Plex Sans" panose="020B0503050203000203" pitchFamily="34" charset="0"/>
                <a:sym typeface="Calibri"/>
              </a:rPr>
              <a:t>Ideally, the explanation covers the whole process or most of the process</a:t>
            </a:r>
          </a:p>
          <a:p>
            <a:pPr marL="285750" indent="-285750" hangingPunct="0">
              <a:buFont typeface="Arial" panose="020B0604020202020204" pitchFamily="34" charset="0"/>
              <a:buChar char="•"/>
            </a:pPr>
            <a:endParaRPr lang="en-US" sz="2800" dirty="0">
              <a:solidFill>
                <a:srgbClr val="000000"/>
              </a:solidFill>
              <a:latin typeface="IBM Plex Sans" panose="020B0503050203000203" pitchFamily="34" charset="0"/>
              <a:sym typeface="Calibri"/>
            </a:endParaRPr>
          </a:p>
          <a:p>
            <a:pPr marL="285750" indent="-285750" hangingPunct="0">
              <a:buFont typeface="Arial" panose="020B0604020202020204" pitchFamily="34" charset="0"/>
              <a:buChar char="•"/>
            </a:pPr>
            <a:r>
              <a:rPr lang="en-US" sz="2800" dirty="0">
                <a:solidFill>
                  <a:srgbClr val="000000"/>
                </a:solidFill>
                <a:latin typeface="IBM Plex Sans" panose="020B0503050203000203" pitchFamily="34" charset="0"/>
                <a:sym typeface="Calibri"/>
              </a:rPr>
              <a:t>However, many of the approaches cover only </a:t>
            </a:r>
            <a:r>
              <a:rPr lang="en-US" sz="2800" b="1" dirty="0">
                <a:solidFill>
                  <a:srgbClr val="000000"/>
                </a:solidFill>
                <a:latin typeface="IBM Plex Sans" panose="020B0503050203000203" pitchFamily="34" charset="0"/>
                <a:sym typeface="Calibri"/>
              </a:rPr>
              <a:t>a small part </a:t>
            </a:r>
            <a:r>
              <a:rPr lang="en-US" sz="2800" dirty="0">
                <a:solidFill>
                  <a:srgbClr val="000000"/>
                </a:solidFill>
                <a:latin typeface="IBM Plex Sans" panose="020B0503050203000203" pitchFamily="34" charset="0"/>
                <a:sym typeface="Calibri"/>
              </a:rPr>
              <a:t>of the process</a:t>
            </a:r>
          </a:p>
          <a:p>
            <a:pPr marL="742950" lvl="1" indent="-285750" hangingPunct="0">
              <a:buFont typeface="Arial" panose="020B0604020202020204" pitchFamily="34" charset="0"/>
              <a:buChar char="•"/>
            </a:pPr>
            <a:r>
              <a:rPr lang="en-US" sz="2800" dirty="0">
                <a:solidFill>
                  <a:srgbClr val="000000"/>
                </a:solidFill>
                <a:latin typeface="IBM Plex Sans" panose="020B0503050203000203" pitchFamily="34" charset="0"/>
                <a:sym typeface="Calibri"/>
              </a:rPr>
              <a:t>The end user has to fill up the gaps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8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5" name="Slide Number Placeholder 4">
            <a:extLst>
              <a:ext uri="{FF2B5EF4-FFF2-40B4-BE49-F238E27FC236}">
                <a16:creationId xmlns:a16="http://schemas.microsoft.com/office/drawing/2014/main" id="{6CA45A0E-2B70-2F48-A3E6-D7078D728359}"/>
              </a:ext>
            </a:extLst>
          </p:cNvPr>
          <p:cNvSpPr>
            <a:spLocks noGrp="1"/>
          </p:cNvSpPr>
          <p:nvPr>
            <p:ph type="sldNum" sz="quarter" idx="2"/>
          </p:nvPr>
        </p:nvSpPr>
        <p:spPr/>
        <p:txBody>
          <a:bodyPr/>
          <a:lstStyle/>
          <a:p>
            <a:fld id="{86CB4B4D-7CA3-9044-876B-883B54F8677D}" type="slidenum">
              <a:rPr lang="en-US" smtClean="0"/>
              <a:t>127</a:t>
            </a:fld>
            <a:endParaRPr lang="en-US"/>
          </a:p>
        </p:txBody>
      </p:sp>
    </p:spTree>
    <p:extLst>
      <p:ext uri="{BB962C8B-B14F-4D97-AF65-F5344CB8AC3E}">
        <p14:creationId xmlns:p14="http://schemas.microsoft.com/office/powerpoint/2010/main" val="560144074"/>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Autofit/>
          </a:bodyPr>
          <a:lstStyle/>
          <a:p>
            <a:r>
              <a:rPr lang="en-US" sz="2800" dirty="0"/>
              <a:t>Quality of Explanation – Predictive Process Coverage</a:t>
            </a:r>
          </a:p>
        </p:txBody>
      </p:sp>
      <p:sp>
        <p:nvSpPr>
          <p:cNvPr id="4" name="TextBox 3">
            <a:extLst>
              <a:ext uri="{FF2B5EF4-FFF2-40B4-BE49-F238E27FC236}">
                <a16:creationId xmlns:a16="http://schemas.microsoft.com/office/drawing/2014/main" id="{98CAD9FF-1BC7-5F44-A43D-38201BEC8C32}"/>
              </a:ext>
            </a:extLst>
          </p:cNvPr>
          <p:cNvSpPr txBox="1"/>
          <p:nvPr/>
        </p:nvSpPr>
        <p:spPr>
          <a:xfrm>
            <a:off x="609520" y="1050139"/>
            <a:ext cx="10769158"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800" dirty="0">
                <a:solidFill>
                  <a:srgbClr val="000000"/>
                </a:solidFill>
                <a:latin typeface="IBM Plex Sans" panose="020B0503050203000203" pitchFamily="34" charset="0"/>
                <a:sym typeface="Calibri"/>
              </a:rPr>
              <a:t>Take </a:t>
            </a:r>
            <a:r>
              <a:rPr lang="en-US" sz="2800" dirty="0" err="1">
                <a:solidFill>
                  <a:srgbClr val="000000"/>
                </a:solidFill>
                <a:latin typeface="IBM Plex Sans" panose="020B0503050203000203" pitchFamily="34" charset="0"/>
                <a:sym typeface="Calibri"/>
              </a:rPr>
              <a:t>MathQA</a:t>
            </a:r>
            <a:r>
              <a:rPr lang="en-US" sz="2800" dirty="0">
                <a:solidFill>
                  <a:srgbClr val="000000"/>
                </a:solidFill>
                <a:latin typeface="IBM Plex Sans" panose="020B0503050203000203" pitchFamily="34" charset="0"/>
                <a:sym typeface="Calibri"/>
              </a:rPr>
              <a:t> </a:t>
            </a:r>
            <a:r>
              <a:rPr lang="en-US" sz="2800" dirty="0">
                <a:solidFill>
                  <a:srgbClr val="000000"/>
                </a:solidFill>
                <a:latin typeface="IBM Plex Sans" panose="020B0503050203000203" pitchFamily="34" charset="0"/>
                <a:sym typeface="Calibri"/>
                <a:hlinkClick r:id="rId3"/>
              </a:rPr>
              <a:t>(</a:t>
            </a:r>
            <a:r>
              <a:rPr lang="en-US" sz="2800" dirty="0" err="1">
                <a:solidFill>
                  <a:srgbClr val="000000"/>
                </a:solidFill>
                <a:latin typeface="IBM Plex Sans" panose="020B0503050203000203" pitchFamily="34" charset="0"/>
                <a:sym typeface="Calibri"/>
                <a:hlinkClick r:id="rId3"/>
              </a:rPr>
              <a:t>Amini</a:t>
            </a:r>
            <a:r>
              <a:rPr lang="en-US" sz="2800" dirty="0">
                <a:solidFill>
                  <a:srgbClr val="000000"/>
                </a:solidFill>
                <a:latin typeface="IBM Plex Sans" panose="020B0503050203000203" pitchFamily="34" charset="0"/>
                <a:sym typeface="Calibri"/>
                <a:hlinkClick r:id="rId3"/>
              </a:rPr>
              <a:t> et al. 2019) </a:t>
            </a:r>
            <a:r>
              <a:rPr lang="en-US" sz="2800" dirty="0">
                <a:solidFill>
                  <a:srgbClr val="000000"/>
                </a:solidFill>
                <a:latin typeface="IBM Plex Sans" panose="020B0503050203000203" pitchFamily="34" charset="0"/>
                <a:sym typeface="Calibri"/>
              </a:rPr>
              <a:t>as an example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800" b="0" i="0" u="none" strike="noStrike" cap="none" spc="0" normalizeH="0" baseline="0" dirty="0">
              <a:ln>
                <a:noFill/>
              </a:ln>
              <a:solidFill>
                <a:srgbClr val="000000"/>
              </a:solidFill>
              <a:effectLst/>
              <a:uFillTx/>
              <a:latin typeface="IBM Plex Sans" panose="020B0503050203000203" pitchFamily="34" charset="0"/>
              <a:sym typeface="Calibri"/>
            </a:endParaRPr>
          </a:p>
        </p:txBody>
      </p:sp>
      <p:pic>
        <p:nvPicPr>
          <p:cNvPr id="9" name="Picture 8" descr="Text&#10;&#10;Description automatically generated">
            <a:extLst>
              <a:ext uri="{FF2B5EF4-FFF2-40B4-BE49-F238E27FC236}">
                <a16:creationId xmlns:a16="http://schemas.microsoft.com/office/drawing/2014/main" id="{48684167-3237-0B44-8D9F-FE28BFD0E8B1}"/>
              </a:ext>
            </a:extLst>
          </p:cNvPr>
          <p:cNvPicPr>
            <a:picLocks noChangeAspect="1"/>
          </p:cNvPicPr>
          <p:nvPr/>
        </p:nvPicPr>
        <p:blipFill>
          <a:blip r:embed="rId4"/>
          <a:stretch>
            <a:fillRect/>
          </a:stretch>
        </p:blipFill>
        <p:spPr>
          <a:xfrm>
            <a:off x="609519" y="2281345"/>
            <a:ext cx="7741805" cy="3526516"/>
          </a:xfrm>
          <a:prstGeom prst="rect">
            <a:avLst/>
          </a:prstGeom>
        </p:spPr>
      </p:pic>
      <p:sp>
        <p:nvSpPr>
          <p:cNvPr id="11" name="Oval Callout 10">
            <a:extLst>
              <a:ext uri="{FF2B5EF4-FFF2-40B4-BE49-F238E27FC236}">
                <a16:creationId xmlns:a16="http://schemas.microsoft.com/office/drawing/2014/main" id="{15D2AD8C-0ECC-3148-A9E9-27AD56D3E308}"/>
              </a:ext>
            </a:extLst>
          </p:cNvPr>
          <p:cNvSpPr/>
          <p:nvPr/>
        </p:nvSpPr>
        <p:spPr>
          <a:xfrm>
            <a:off x="8769927" y="3207474"/>
            <a:ext cx="3117273" cy="1947562"/>
          </a:xfrm>
          <a:prstGeom prst="wedgeEllipseCallout">
            <a:avLst>
              <a:gd name="adj1" fmla="val -87500"/>
              <a:gd name="adj2" fmla="val -9605"/>
            </a:avLst>
          </a:prstGeom>
          <a:solidFill>
            <a:schemeClr val="accent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Induced mathematical </a:t>
            </a:r>
          </a:p>
          <a:p>
            <a:pPr marL="0" marR="0" indent="0" algn="ctr" defTabSz="914400" rtl="0" fontAlgn="auto" latinLnBrk="0" hangingPunct="0">
              <a:lnSpc>
                <a:spcPct val="100000"/>
              </a:lnSpc>
              <a:spcBef>
                <a:spcPts val="0"/>
              </a:spcBef>
              <a:spcAft>
                <a:spcPts val="0"/>
              </a:spcAft>
              <a:buClrTx/>
              <a:buSzTx/>
              <a:buFontTx/>
              <a:buNone/>
              <a:tabLst/>
            </a:pPr>
            <a:r>
              <a:rPr lang="en-US" sz="2800" b="1" dirty="0">
                <a:solidFill>
                  <a:srgbClr val="000000"/>
                </a:solidFill>
                <a:sym typeface="Calibri"/>
              </a:rPr>
              <a:t>operations</a:t>
            </a:r>
            <a:endParaRPr kumimoji="0" lang="en-US" sz="2800" b="1"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AD091743-B311-8845-ADB6-5D8C594E0385}"/>
              </a:ext>
            </a:extLst>
          </p:cNvPr>
          <p:cNvSpPr>
            <a:spLocks noGrp="1"/>
          </p:cNvSpPr>
          <p:nvPr>
            <p:ph type="sldNum" sz="quarter" idx="2"/>
          </p:nvPr>
        </p:nvSpPr>
        <p:spPr/>
        <p:txBody>
          <a:bodyPr/>
          <a:lstStyle/>
          <a:p>
            <a:fld id="{86CB4B4D-7CA3-9044-876B-883B54F8677D}" type="slidenum">
              <a:rPr lang="en-US" smtClean="0"/>
              <a:t>128</a:t>
            </a:fld>
            <a:endParaRPr lang="en-US"/>
          </a:p>
        </p:txBody>
      </p:sp>
    </p:spTree>
    <p:extLst>
      <p:ext uri="{BB962C8B-B14F-4D97-AF65-F5344CB8AC3E}">
        <p14:creationId xmlns:p14="http://schemas.microsoft.com/office/powerpoint/2010/main" val="2639900999"/>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Autofit/>
          </a:bodyPr>
          <a:lstStyle/>
          <a:p>
            <a:r>
              <a:rPr lang="en-US" sz="2800" dirty="0"/>
              <a:t>Quality of Explanation – Predictive Process Coverage</a:t>
            </a:r>
          </a:p>
        </p:txBody>
      </p:sp>
      <p:sp>
        <p:nvSpPr>
          <p:cNvPr id="4" name="TextBox 3">
            <a:extLst>
              <a:ext uri="{FF2B5EF4-FFF2-40B4-BE49-F238E27FC236}">
                <a16:creationId xmlns:a16="http://schemas.microsoft.com/office/drawing/2014/main" id="{98CAD9FF-1BC7-5F44-A43D-38201BEC8C32}"/>
              </a:ext>
            </a:extLst>
          </p:cNvPr>
          <p:cNvSpPr txBox="1"/>
          <p:nvPr/>
        </p:nvSpPr>
        <p:spPr>
          <a:xfrm>
            <a:off x="609520" y="1050139"/>
            <a:ext cx="10769158"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800" dirty="0">
                <a:solidFill>
                  <a:srgbClr val="000000"/>
                </a:solidFill>
                <a:latin typeface="IBM Plex Sans" panose="020B0503050203000203" pitchFamily="34" charset="0"/>
                <a:sym typeface="Calibri"/>
              </a:rPr>
              <a:t>Take </a:t>
            </a:r>
            <a:r>
              <a:rPr lang="en-US" sz="2800" dirty="0" err="1">
                <a:solidFill>
                  <a:srgbClr val="000000"/>
                </a:solidFill>
                <a:latin typeface="IBM Plex Sans" panose="020B0503050203000203" pitchFamily="34" charset="0"/>
                <a:sym typeface="Calibri"/>
              </a:rPr>
              <a:t>MathQA</a:t>
            </a:r>
            <a:r>
              <a:rPr lang="en-US" sz="2800" dirty="0">
                <a:solidFill>
                  <a:srgbClr val="000000"/>
                </a:solidFill>
                <a:latin typeface="IBM Plex Sans" panose="020B0503050203000203" pitchFamily="34" charset="0"/>
                <a:sym typeface="Calibri"/>
              </a:rPr>
              <a:t> </a:t>
            </a:r>
            <a:r>
              <a:rPr lang="en-US" sz="2800" dirty="0">
                <a:solidFill>
                  <a:srgbClr val="000000"/>
                </a:solidFill>
                <a:latin typeface="IBM Plex Sans" panose="020B0503050203000203" pitchFamily="34" charset="0"/>
                <a:sym typeface="Calibri"/>
                <a:hlinkClick r:id="rId3"/>
              </a:rPr>
              <a:t>(</a:t>
            </a:r>
            <a:r>
              <a:rPr lang="en-US" sz="2800" dirty="0" err="1">
                <a:solidFill>
                  <a:srgbClr val="000000"/>
                </a:solidFill>
                <a:latin typeface="IBM Plex Sans" panose="020B0503050203000203" pitchFamily="34" charset="0"/>
                <a:sym typeface="Calibri"/>
                <a:hlinkClick r:id="rId3"/>
              </a:rPr>
              <a:t>Amini</a:t>
            </a:r>
            <a:r>
              <a:rPr lang="en-US" sz="2800" dirty="0">
                <a:solidFill>
                  <a:srgbClr val="000000"/>
                </a:solidFill>
                <a:latin typeface="IBM Plex Sans" panose="020B0503050203000203" pitchFamily="34" charset="0"/>
                <a:sym typeface="Calibri"/>
                <a:hlinkClick r:id="rId3"/>
              </a:rPr>
              <a:t> et al. 2019) </a:t>
            </a:r>
            <a:r>
              <a:rPr lang="en-US" sz="2800" dirty="0">
                <a:solidFill>
                  <a:srgbClr val="000000"/>
                </a:solidFill>
                <a:latin typeface="IBM Plex Sans" panose="020B0503050203000203" pitchFamily="34" charset="0"/>
                <a:sym typeface="Calibri"/>
              </a:rPr>
              <a:t>as an example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800" b="0" i="0" u="none" strike="noStrike" cap="none" spc="0" normalizeH="0" baseline="0" dirty="0">
              <a:ln>
                <a:noFill/>
              </a:ln>
              <a:solidFill>
                <a:srgbClr val="000000"/>
              </a:solidFill>
              <a:effectLst/>
              <a:uFillTx/>
              <a:latin typeface="IBM Plex Sans" panose="020B0503050203000203" pitchFamily="34" charset="0"/>
              <a:sym typeface="Calibri"/>
            </a:endParaRPr>
          </a:p>
        </p:txBody>
      </p:sp>
      <p:pic>
        <p:nvPicPr>
          <p:cNvPr id="8" name="Picture 7">
            <a:extLst>
              <a:ext uri="{FF2B5EF4-FFF2-40B4-BE49-F238E27FC236}">
                <a16:creationId xmlns:a16="http://schemas.microsoft.com/office/drawing/2014/main" id="{143BC6ED-2055-9749-AE35-59A1F99C06D6}"/>
              </a:ext>
            </a:extLst>
          </p:cNvPr>
          <p:cNvPicPr>
            <a:picLocks noChangeAspect="1"/>
          </p:cNvPicPr>
          <p:nvPr/>
        </p:nvPicPr>
        <p:blipFill>
          <a:blip r:embed="rId4"/>
          <a:stretch>
            <a:fillRect/>
          </a:stretch>
        </p:blipFill>
        <p:spPr>
          <a:xfrm>
            <a:off x="813322" y="1847619"/>
            <a:ext cx="9813790" cy="4701011"/>
          </a:xfrm>
          <a:prstGeom prst="rect">
            <a:avLst/>
          </a:prstGeom>
        </p:spPr>
      </p:pic>
      <p:sp>
        <p:nvSpPr>
          <p:cNvPr id="5" name="Slide Number Placeholder 4">
            <a:extLst>
              <a:ext uri="{FF2B5EF4-FFF2-40B4-BE49-F238E27FC236}">
                <a16:creationId xmlns:a16="http://schemas.microsoft.com/office/drawing/2014/main" id="{430EEA70-D234-454D-AB19-F3A6923A3A3C}"/>
              </a:ext>
            </a:extLst>
          </p:cNvPr>
          <p:cNvSpPr>
            <a:spLocks noGrp="1"/>
          </p:cNvSpPr>
          <p:nvPr>
            <p:ph type="sldNum" sz="quarter" idx="2"/>
          </p:nvPr>
        </p:nvSpPr>
        <p:spPr/>
        <p:txBody>
          <a:bodyPr/>
          <a:lstStyle/>
          <a:p>
            <a:fld id="{86CB4B4D-7CA3-9044-876B-883B54F8677D}" type="slidenum">
              <a:rPr lang="en-US" smtClean="0"/>
              <a:t>129</a:t>
            </a:fld>
            <a:endParaRPr lang="en-US"/>
          </a:p>
        </p:txBody>
      </p:sp>
    </p:spTree>
    <p:extLst>
      <p:ext uri="{BB962C8B-B14F-4D97-AF65-F5344CB8AC3E}">
        <p14:creationId xmlns:p14="http://schemas.microsoft.com/office/powerpoint/2010/main" val="403930767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Business Understanding</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48668" y="1090515"/>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7AE1C30E-4380-E146-BEA3-03843BA3D457}"/>
              </a:ext>
            </a:extLst>
          </p:cNvPr>
          <p:cNvSpPr/>
          <p:nvPr/>
        </p:nvSpPr>
        <p:spPr>
          <a:xfrm>
            <a:off x="6095602" y="1041816"/>
            <a:ext cx="6096000" cy="3416320"/>
          </a:xfrm>
          <a:prstGeom prst="rect">
            <a:avLst/>
          </a:prstGeom>
        </p:spPr>
        <p:txBody>
          <a:bodyPr>
            <a:spAutoFit/>
          </a:bodyPr>
          <a:lstStyle/>
          <a:p>
            <a:r>
              <a:rPr lang="en-US" dirty="0">
                <a:solidFill>
                  <a:srgbClr val="818181"/>
                </a:solidFill>
                <a:latin typeface="IBM Plex Sans" charset="0"/>
              </a:rPr>
              <a:t>When </a:t>
            </a:r>
            <a:r>
              <a:rPr lang="en-US" dirty="0" err="1">
                <a:solidFill>
                  <a:srgbClr val="818181"/>
                </a:solidFill>
                <a:latin typeface="IBM Plex Sans" charset="0"/>
              </a:rPr>
              <a:t>Explainablity</a:t>
            </a:r>
            <a:r>
              <a:rPr lang="en-US" dirty="0">
                <a:solidFill>
                  <a:srgbClr val="818181"/>
                </a:solidFill>
                <a:latin typeface="IBM Plex Sans" charset="0"/>
              </a:rPr>
              <a:t> Not Needed</a:t>
            </a:r>
            <a:br>
              <a:rPr lang="en-US" dirty="0"/>
            </a:br>
            <a:endParaRPr lang="en-US" dirty="0">
              <a:solidFill>
                <a:srgbClr val="818181"/>
              </a:solidFill>
              <a:latin typeface="IBM Plex Sans" charset="0"/>
            </a:endParaRPr>
          </a:p>
          <a:p>
            <a:pPr marL="285750" indent="-285750">
              <a:buFont typeface="Arial" panose="020B0604020202020204" pitchFamily="34" charset="0"/>
              <a:buChar char="•"/>
            </a:pPr>
            <a:r>
              <a:rPr lang="en-US" dirty="0">
                <a:solidFill>
                  <a:srgbClr val="818181"/>
                </a:solidFill>
                <a:latin typeface="IBM Plex Sans" charset="0"/>
              </a:rPr>
              <a:t>No significant consequences for unacceptable results </a:t>
            </a:r>
            <a:br>
              <a:rPr lang="en-US" dirty="0">
                <a:solidFill>
                  <a:srgbClr val="818181"/>
                </a:solidFill>
                <a:latin typeface="IBM Plex Sans" charset="0"/>
              </a:rPr>
            </a:br>
            <a:r>
              <a:rPr lang="en-US" dirty="0">
                <a:solidFill>
                  <a:srgbClr val="818181"/>
                </a:solidFill>
                <a:latin typeface="IBM Plex Sans" charset="0"/>
              </a:rPr>
              <a:t>	</a:t>
            </a:r>
            <a:r>
              <a:rPr lang="en-US" sz="1600" dirty="0">
                <a:solidFill>
                  <a:srgbClr val="818181"/>
                </a:solidFill>
                <a:latin typeface="IBM Plex Sans" charset="0"/>
                <a:sym typeface="Wingdings" pitchFamily="2" charset="2"/>
              </a:rPr>
              <a:t> E.g., ads, search, movie recommendations</a:t>
            </a:r>
            <a:br>
              <a:rPr lang="en-US" dirty="0">
                <a:solidFill>
                  <a:srgbClr val="818181"/>
                </a:solidFill>
                <a:latin typeface="IBM Plex Sans" charset="0"/>
                <a:sym typeface="Wingdings" pitchFamily="2" charset="2"/>
              </a:rPr>
            </a:br>
            <a:endParaRPr lang="en-US" dirty="0">
              <a:solidFill>
                <a:srgbClr val="818181"/>
              </a:solidFill>
              <a:latin typeface="IBM Plex Sans" charset="0"/>
            </a:endParaRPr>
          </a:p>
          <a:p>
            <a:pPr marL="285750" indent="-285750">
              <a:buFont typeface="Arial" panose="020B0604020202020204" pitchFamily="34" charset="0"/>
              <a:buChar char="•"/>
            </a:pPr>
            <a:r>
              <a:rPr lang="en-US" dirty="0">
                <a:solidFill>
                  <a:srgbClr val="818181"/>
                </a:solidFill>
                <a:latin typeface="IBM Plex Sans" charset="0"/>
              </a:rPr>
              <a:t>Sufficiently well-studied and validated in real applications </a:t>
            </a:r>
          </a:p>
          <a:p>
            <a:r>
              <a:rPr lang="en-US" dirty="0">
                <a:solidFill>
                  <a:srgbClr val="818181"/>
                </a:solidFill>
                <a:latin typeface="IBM Plex Sans" charset="0"/>
                <a:sym typeface="Wingdings" pitchFamily="2" charset="2"/>
              </a:rPr>
              <a:t>     	</a:t>
            </a:r>
            <a:r>
              <a:rPr lang="en-US" sz="1600" dirty="0">
                <a:solidFill>
                  <a:srgbClr val="818181"/>
                </a:solidFill>
                <a:latin typeface="IBM Plex Sans" charset="0"/>
                <a:sym typeface="Wingdings" pitchFamily="2" charset="2"/>
              </a:rPr>
              <a:t></a:t>
            </a:r>
            <a:r>
              <a:rPr lang="en-US" sz="1600" dirty="0">
                <a:solidFill>
                  <a:srgbClr val="818181"/>
                </a:solidFill>
                <a:latin typeface="IBM Plex Sans" charset="0"/>
              </a:rPr>
              <a:t> we trust the system’s decision, even if it is not 	      	perfect</a:t>
            </a:r>
          </a:p>
          <a:p>
            <a:r>
              <a:rPr lang="en-US" sz="1600" dirty="0">
                <a:solidFill>
                  <a:srgbClr val="818181"/>
                </a:solidFill>
                <a:latin typeface="IBM Plex Sans" charset="0"/>
              </a:rPr>
              <a:t>	     </a:t>
            </a:r>
          </a:p>
          <a:p>
            <a:r>
              <a:rPr lang="en-US" sz="1600" dirty="0">
                <a:solidFill>
                  <a:srgbClr val="818181"/>
                </a:solidFill>
                <a:latin typeface="IBM Plex Sans" charset="0"/>
              </a:rPr>
              <a:t>	E.g. postal code sorting, airborne collision avoidance 	        systems</a:t>
            </a:r>
          </a:p>
        </p:txBody>
      </p:sp>
      <p:sp>
        <p:nvSpPr>
          <p:cNvPr id="11" name="Rectangle 10">
            <a:extLst>
              <a:ext uri="{FF2B5EF4-FFF2-40B4-BE49-F238E27FC236}">
                <a16:creationId xmlns:a16="http://schemas.microsoft.com/office/drawing/2014/main" id="{B2BB9E5A-4E86-F549-B439-2715626C0789}"/>
              </a:ext>
            </a:extLst>
          </p:cNvPr>
          <p:cNvSpPr/>
          <p:nvPr/>
        </p:nvSpPr>
        <p:spPr>
          <a:xfrm>
            <a:off x="6119733" y="6247360"/>
            <a:ext cx="6096000" cy="400110"/>
          </a:xfrm>
          <a:prstGeom prst="rect">
            <a:avLst/>
          </a:prstGeom>
        </p:spPr>
        <p:txBody>
          <a:bodyPr>
            <a:spAutoFit/>
          </a:bodyPr>
          <a:lstStyle/>
          <a:p>
            <a:r>
              <a:rPr lang="en-US" sz="1000" dirty="0">
                <a:solidFill>
                  <a:schemeClr val="tx1">
                    <a:lumMod val="65000"/>
                    <a:lumOff val="35000"/>
                  </a:schemeClr>
                </a:solidFill>
              </a:rPr>
              <a:t>Source: </a:t>
            </a:r>
            <a:r>
              <a:rPr lang="en-US" sz="1000" i="1" dirty="0">
                <a:solidFill>
                  <a:schemeClr val="tx1">
                    <a:lumMod val="65000"/>
                    <a:lumOff val="35000"/>
                  </a:schemeClr>
                </a:solidFill>
              </a:rPr>
              <a:t>Men Also Like Shopping: Reducing Gender Bias Amplification using Corpus-level Constraints</a:t>
            </a:r>
            <a:r>
              <a:rPr lang="en-US" sz="1000" dirty="0">
                <a:solidFill>
                  <a:schemeClr val="tx1">
                    <a:lumMod val="65000"/>
                    <a:lumOff val="35000"/>
                  </a:schemeClr>
                </a:solidFill>
              </a:rPr>
              <a:t>. </a:t>
            </a:r>
            <a:r>
              <a:rPr lang="en-US" sz="1000" dirty="0" err="1">
                <a:solidFill>
                  <a:schemeClr val="tx1">
                    <a:lumMod val="65000"/>
                    <a:lumOff val="35000"/>
                  </a:schemeClr>
                </a:solidFill>
              </a:rPr>
              <a:t>Jieyu</a:t>
            </a:r>
            <a:r>
              <a:rPr lang="en-US" sz="1000" dirty="0">
                <a:solidFill>
                  <a:schemeClr val="tx1">
                    <a:lumMod val="65000"/>
                    <a:lumOff val="35000"/>
                  </a:schemeClr>
                </a:solidFill>
              </a:rPr>
              <a:t> Zhao, </a:t>
            </a:r>
            <a:r>
              <a:rPr lang="en-US" sz="1000" dirty="0" err="1">
                <a:solidFill>
                  <a:schemeClr val="tx1">
                    <a:lumMod val="65000"/>
                    <a:lumOff val="35000"/>
                  </a:schemeClr>
                </a:solidFill>
              </a:rPr>
              <a:t>Tianlu</a:t>
            </a:r>
            <a:r>
              <a:rPr lang="en-US" sz="1000" dirty="0">
                <a:solidFill>
                  <a:schemeClr val="tx1">
                    <a:lumMod val="65000"/>
                    <a:lumOff val="35000"/>
                  </a:schemeClr>
                </a:solidFill>
              </a:rPr>
              <a:t> Wang, Mark </a:t>
            </a:r>
            <a:r>
              <a:rPr lang="en-US" sz="1000" dirty="0" err="1">
                <a:solidFill>
                  <a:schemeClr val="tx1">
                    <a:lumMod val="65000"/>
                    <a:lumOff val="35000"/>
                  </a:schemeClr>
                </a:solidFill>
              </a:rPr>
              <a:t>Yatskar</a:t>
            </a:r>
            <a:r>
              <a:rPr lang="en-US" sz="1000" dirty="0">
                <a:solidFill>
                  <a:schemeClr val="tx1">
                    <a:lumMod val="65000"/>
                    <a:lumOff val="35000"/>
                  </a:schemeClr>
                </a:solidFill>
              </a:rPr>
              <a:t>, Vicente Ordonez, Kai-Wei Chang. EMNLP’2017</a:t>
            </a:r>
          </a:p>
        </p:txBody>
      </p:sp>
      <p:pic>
        <p:nvPicPr>
          <p:cNvPr id="7" name="Audio 6">
            <a:hlinkClick r:id="" action="ppaction://media"/>
            <a:extLst>
              <a:ext uri="{FF2B5EF4-FFF2-40B4-BE49-F238E27FC236}">
                <a16:creationId xmlns:a16="http://schemas.microsoft.com/office/drawing/2014/main" id="{9CFD7F08-7E53-3E4C-B044-3D5C0D52BF3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5884865"/>
      </p:ext>
    </p:extLst>
  </p:cSld>
  <p:clrMapOvr>
    <a:masterClrMapping/>
  </p:clrMapOvr>
  <p:transition spd="med" advTm="8843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Autofit/>
          </a:bodyPr>
          <a:lstStyle/>
          <a:p>
            <a:r>
              <a:rPr lang="en-US" sz="2800" dirty="0"/>
              <a:t>Fidelity</a:t>
            </a:r>
          </a:p>
        </p:txBody>
      </p:sp>
      <p:sp>
        <p:nvSpPr>
          <p:cNvPr id="4" name="TextBox 3">
            <a:extLst>
              <a:ext uri="{FF2B5EF4-FFF2-40B4-BE49-F238E27FC236}">
                <a16:creationId xmlns:a16="http://schemas.microsoft.com/office/drawing/2014/main" id="{98CAD9FF-1BC7-5F44-A43D-38201BEC8C32}"/>
              </a:ext>
            </a:extLst>
          </p:cNvPr>
          <p:cNvSpPr txBox="1"/>
          <p:nvPr/>
        </p:nvSpPr>
        <p:spPr>
          <a:xfrm>
            <a:off x="609520" y="1050139"/>
            <a:ext cx="10769158" cy="4585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800" dirty="0">
                <a:solidFill>
                  <a:srgbClr val="000000"/>
                </a:solidFill>
                <a:latin typeface="IBM Plex Sans" panose="020B0503050203000203" pitchFamily="34" charset="0"/>
                <a:sym typeface="Calibri"/>
              </a:rPr>
              <a:t>Often an issue arises in surrogate model</a:t>
            </a:r>
          </a:p>
          <a:p>
            <a:pPr marL="285750" indent="-285750" hangingPunct="0">
              <a:buFont typeface="Arial" panose="020B0604020202020204" pitchFamily="34" charset="0"/>
              <a:buChar char="•"/>
            </a:pPr>
            <a:endParaRPr lang="en-US" sz="2800" dirty="0">
              <a:solidFill>
                <a:srgbClr val="000000"/>
              </a:solidFill>
              <a:latin typeface="IBM Plex Sans" panose="020B0503050203000203" pitchFamily="34" charset="0"/>
              <a:sym typeface="Calibri"/>
            </a:endParaRPr>
          </a:p>
          <a:p>
            <a:pPr marL="285750" indent="-285750" hangingPunct="0">
              <a:buFont typeface="Arial" panose="020B0604020202020204" pitchFamily="34" charset="0"/>
              <a:buChar char="•"/>
            </a:pPr>
            <a:r>
              <a:rPr lang="en-US" sz="2800" dirty="0">
                <a:solidFill>
                  <a:srgbClr val="000000"/>
                </a:solidFill>
                <a:latin typeface="IBM Plex Sans" panose="020B0503050203000203" pitchFamily="34" charset="0"/>
                <a:sym typeface="Calibri"/>
              </a:rPr>
              <a:t>Surrogate model is flexible since its model-agnostic</a:t>
            </a:r>
          </a:p>
          <a:p>
            <a:pPr marL="742950" lvl="1" indent="-285750" hangingPunct="0">
              <a:buFont typeface="Arial" panose="020B0604020202020204" pitchFamily="34" charset="0"/>
              <a:buChar char="•"/>
            </a:pPr>
            <a:r>
              <a:rPr lang="en-US" sz="2400" dirty="0">
                <a:solidFill>
                  <a:srgbClr val="000000"/>
                </a:solidFill>
                <a:latin typeface="IBM Plex Sans" panose="020B0503050203000203" pitchFamily="34" charset="0"/>
                <a:sym typeface="Calibri"/>
              </a:rPr>
              <a:t>Local fidelity vs. global fidelity </a:t>
            </a:r>
          </a:p>
          <a:p>
            <a:pPr marL="742950" lvl="1" indent="-285750" hangingPunct="0">
              <a:buFont typeface="Arial" panose="020B0604020202020204" pitchFamily="34" charset="0"/>
              <a:buChar char="•"/>
            </a:pPr>
            <a:endParaRPr lang="en-US" sz="2800" dirty="0">
              <a:solidFill>
                <a:srgbClr val="000000"/>
              </a:solidFill>
              <a:latin typeface="IBM Plex Sans" panose="020B0503050203000203" pitchFamily="34" charset="0"/>
              <a:sym typeface="Calibri"/>
            </a:endParaRPr>
          </a:p>
          <a:p>
            <a:pPr marL="285750" indent="-285750" hangingPunct="0">
              <a:buFont typeface="Arial" panose="020B0604020202020204" pitchFamily="34" charset="0"/>
              <a:buChar char="•"/>
            </a:pPr>
            <a:r>
              <a:rPr lang="en-US" sz="2800" dirty="0">
                <a:solidFill>
                  <a:srgbClr val="000000"/>
                </a:solidFill>
                <a:latin typeface="IBM Plex Sans" panose="020B0503050203000203" pitchFamily="34" charset="0"/>
                <a:sym typeface="Calibri"/>
              </a:rPr>
              <a:t>Logic fidelity</a:t>
            </a:r>
          </a:p>
          <a:p>
            <a:pPr marL="742950" lvl="1" indent="-285750" hangingPunct="0">
              <a:buFont typeface="Arial" panose="020B0604020202020204" pitchFamily="34" charset="0"/>
              <a:buChar char="•"/>
            </a:pPr>
            <a:r>
              <a:rPr lang="en-US" sz="2400" dirty="0">
                <a:solidFill>
                  <a:srgbClr val="000000"/>
                </a:solidFill>
                <a:latin typeface="IBM Plex Sans" panose="020B0503050203000203" pitchFamily="34" charset="0"/>
                <a:sym typeface="Calibri"/>
              </a:rPr>
              <a:t>Surrogate model may use completely different reasoning mechanism</a:t>
            </a:r>
          </a:p>
          <a:p>
            <a:pPr marL="742950" lvl="1" indent="-285750" hangingPunct="0">
              <a:buFont typeface="Arial" panose="020B0604020202020204" pitchFamily="34" charset="0"/>
              <a:buChar char="•"/>
            </a:pPr>
            <a:endParaRPr lang="en-US" sz="2400" dirty="0">
              <a:solidFill>
                <a:srgbClr val="000000"/>
              </a:solidFill>
              <a:latin typeface="IBM Plex Sans" panose="020B0503050203000203" pitchFamily="34" charset="0"/>
              <a:sym typeface="Calibri"/>
            </a:endParaRPr>
          </a:p>
          <a:p>
            <a:pPr marL="285750" indent="-285750" hangingPunct="0">
              <a:buFont typeface="Arial" panose="020B0604020202020204" pitchFamily="34" charset="0"/>
              <a:buChar char="•"/>
            </a:pPr>
            <a:r>
              <a:rPr lang="en-US" sz="2400" b="1" i="1" dirty="0">
                <a:solidFill>
                  <a:srgbClr val="000000"/>
                </a:solidFill>
                <a:latin typeface="IBM Plex Sans" panose="020B0503050203000203" pitchFamily="34" charset="0"/>
                <a:sym typeface="Calibri"/>
              </a:rPr>
              <a:t>Is it really wise to use a linear model to explain a deep learning model?</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800"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8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 name="Slide Number Placeholder 1">
            <a:extLst>
              <a:ext uri="{FF2B5EF4-FFF2-40B4-BE49-F238E27FC236}">
                <a16:creationId xmlns:a16="http://schemas.microsoft.com/office/drawing/2014/main" id="{0358A47C-6E05-024E-A817-7FF37DDD9152}"/>
              </a:ext>
            </a:extLst>
          </p:cNvPr>
          <p:cNvSpPr>
            <a:spLocks noGrp="1"/>
          </p:cNvSpPr>
          <p:nvPr>
            <p:ph type="sldNum" sz="quarter" idx="2"/>
          </p:nvPr>
        </p:nvSpPr>
        <p:spPr/>
        <p:txBody>
          <a:bodyPr/>
          <a:lstStyle/>
          <a:p>
            <a:fld id="{86CB4B4D-7CA3-9044-876B-883B54F8677D}" type="slidenum">
              <a:rPr lang="en-US" smtClean="0"/>
              <a:t>130</a:t>
            </a:fld>
            <a:endParaRPr lang="en-US"/>
          </a:p>
        </p:txBody>
      </p:sp>
    </p:spTree>
    <p:extLst>
      <p:ext uri="{BB962C8B-B14F-4D97-AF65-F5344CB8AC3E}">
        <p14:creationId xmlns:p14="http://schemas.microsoft.com/office/powerpoint/2010/main" val="1158390845"/>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8AB575-EB0F-1643-8763-7FC68CECEFB5}"/>
              </a:ext>
            </a:extLst>
          </p:cNvPr>
          <p:cNvSpPr txBox="1"/>
          <p:nvPr/>
        </p:nvSpPr>
        <p:spPr>
          <a:xfrm>
            <a:off x="3493630" y="2726187"/>
            <a:ext cx="5204740" cy="400110"/>
          </a:xfrm>
          <a:prstGeom prst="rect">
            <a:avLst/>
          </a:prstGeom>
          <a:solidFill>
            <a:schemeClr val="bg2"/>
          </a:solidFill>
        </p:spPr>
        <p:txBody>
          <a:bodyPr wrap="square" rtlCol="0">
            <a:spAutoFit/>
          </a:bodyPr>
          <a:lstStyle/>
          <a:p>
            <a:pPr algn="ctr"/>
            <a:r>
              <a:rPr lang="en-US" sz="2000" b="1" dirty="0">
                <a:solidFill>
                  <a:schemeClr val="bg1"/>
                </a:solidFill>
                <a:latin typeface="IBM Plex Sans" panose="020B0503050203000203" pitchFamily="34" charset="0"/>
              </a:rPr>
              <a:t>PART III – </a:t>
            </a:r>
            <a:r>
              <a:rPr lang="en-US" sz="2000" b="1" dirty="0" err="1">
                <a:solidFill>
                  <a:schemeClr val="bg1"/>
                </a:solidFill>
                <a:latin typeface="IBM Plex Sans" panose="020B0503050203000203" pitchFamily="34" charset="0"/>
              </a:rPr>
              <a:t>Explainability</a:t>
            </a:r>
            <a:r>
              <a:rPr lang="en-US" sz="2000" b="1" dirty="0">
                <a:solidFill>
                  <a:schemeClr val="bg1"/>
                </a:solidFill>
                <a:latin typeface="IBM Plex Sans" panose="020B0503050203000203" pitchFamily="34" charset="0"/>
              </a:rPr>
              <a:t> &amp; Case Study</a:t>
            </a:r>
          </a:p>
        </p:txBody>
      </p:sp>
    </p:spTree>
    <p:extLst>
      <p:ext uri="{BB962C8B-B14F-4D97-AF65-F5344CB8AC3E}">
        <p14:creationId xmlns:p14="http://schemas.microsoft.com/office/powerpoint/2010/main" val="23569182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42492-B3DC-054F-9CC4-F07E5B24E3B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132</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479099" y="1734210"/>
            <a:ext cx="11280511" cy="1912757"/>
          </a:xfrm>
        </p:spPr>
        <p:txBody>
          <a:bodyPr>
            <a:noAutofit/>
          </a:bodyPr>
          <a:lstStyle/>
          <a:p>
            <a:pPr marL="0" indent="0" algn="ctr">
              <a:spcBef>
                <a:spcPts val="0"/>
              </a:spcBef>
              <a:buSzTx/>
              <a:buNone/>
            </a:pPr>
            <a:r>
              <a:rPr lang="en-US" sz="5400" dirty="0">
                <a:solidFill>
                  <a:srgbClr val="00B2F3"/>
                </a:solidFill>
              </a:rPr>
              <a:t>Explainability</a:t>
            </a:r>
          </a:p>
          <a:p>
            <a:pPr marL="0" indent="0" algn="ctr">
              <a:spcBef>
                <a:spcPts val="0"/>
              </a:spcBef>
              <a:buSzTx/>
              <a:buNone/>
            </a:pPr>
            <a:endParaRPr lang="en-US" sz="2000" b="1" dirty="0">
              <a:solidFill>
                <a:srgbClr val="00B2F3"/>
              </a:solidFill>
            </a:endParaRPr>
          </a:p>
          <a:p>
            <a:pPr marL="0" indent="0" algn="ctr">
              <a:spcBef>
                <a:spcPts val="0"/>
              </a:spcBef>
              <a:buSzTx/>
              <a:buNone/>
            </a:pPr>
            <a:r>
              <a:rPr lang="en-US" sz="6000" b="1" dirty="0">
                <a:solidFill>
                  <a:srgbClr val="00B2F3"/>
                </a:solidFill>
              </a:rPr>
              <a:t>Human-Centered Problem</a:t>
            </a:r>
          </a:p>
          <a:p>
            <a:pPr marL="0" indent="0" algn="ctr">
              <a:buNone/>
            </a:pPr>
            <a:endParaRPr lang="en-US" sz="4800" dirty="0">
              <a:solidFill>
                <a:schemeClr val="bg2"/>
              </a:solidFill>
            </a:endParaRPr>
          </a:p>
          <a:p>
            <a:pPr algn="ctr"/>
            <a:endParaRPr lang="en-US" sz="4800" dirty="0"/>
          </a:p>
          <a:p>
            <a:pPr algn="ctr"/>
            <a:endParaRPr lang="en-US" sz="4800" dirty="0"/>
          </a:p>
        </p:txBody>
      </p:sp>
    </p:spTree>
    <p:extLst>
      <p:ext uri="{BB962C8B-B14F-4D97-AF65-F5344CB8AC3E}">
        <p14:creationId xmlns:p14="http://schemas.microsoft.com/office/powerpoint/2010/main" val="4086098568"/>
      </p:ext>
    </p:extLst>
  </p:cSld>
  <p:clrMapOvr>
    <a:masterClrMapping/>
  </p:clrMapOvr>
  <p:transition spd="med" advTm="9686"/>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133</a:t>
            </a:fld>
            <a:endParaRPr lang="uk-UA"/>
          </a:p>
        </p:txBody>
      </p:sp>
      <p:sp>
        <p:nvSpPr>
          <p:cNvPr id="3" name="Title 2"/>
          <p:cNvSpPr>
            <a:spLocks noGrp="1"/>
          </p:cNvSpPr>
          <p:nvPr>
            <p:ph type="title"/>
          </p:nvPr>
        </p:nvSpPr>
        <p:spPr/>
        <p:txBody>
          <a:bodyPr/>
          <a:lstStyle/>
          <a:p>
            <a:r>
              <a:rPr lang="en-US" dirty="0"/>
              <a:t>Human-centered perspective on XAI</a:t>
            </a:r>
          </a:p>
        </p:txBody>
      </p:sp>
      <p:sp>
        <p:nvSpPr>
          <p:cNvPr id="4" name="Text Placeholder 3"/>
          <p:cNvSpPr>
            <a:spLocks noGrp="1"/>
          </p:cNvSpPr>
          <p:nvPr>
            <p:ph type="body" idx="1"/>
          </p:nvPr>
        </p:nvSpPr>
        <p:spPr/>
        <p:txBody>
          <a:bodyPr/>
          <a:lstStyle/>
          <a:p>
            <a:pPr marL="0" indent="0">
              <a:lnSpc>
                <a:spcPct val="150000"/>
              </a:lnSpc>
              <a:buNone/>
            </a:pPr>
            <a:r>
              <a:rPr lang="en-US" dirty="0">
                <a:solidFill>
                  <a:schemeClr val="tx1">
                    <a:lumMod val="95000"/>
                    <a:lumOff val="5000"/>
                  </a:schemeClr>
                </a:solidFill>
              </a:rPr>
              <a:t>Human-AI interaction guidelines (</a:t>
            </a:r>
            <a:r>
              <a:rPr lang="en-US" dirty="0" err="1">
                <a:solidFill>
                  <a:schemeClr val="tx1">
                    <a:lumMod val="95000"/>
                    <a:lumOff val="5000"/>
                  </a:schemeClr>
                </a:solidFill>
              </a:rPr>
              <a:t>Amershi</a:t>
            </a:r>
            <a:r>
              <a:rPr lang="en-US" dirty="0">
                <a:solidFill>
                  <a:schemeClr val="tx1">
                    <a:lumMod val="95000"/>
                    <a:lumOff val="5000"/>
                  </a:schemeClr>
                </a:solidFill>
              </a:rPr>
              <a:t> et al., 2019)</a:t>
            </a:r>
          </a:p>
          <a:p>
            <a:pPr marL="0" indent="0">
              <a:lnSpc>
                <a:spcPct val="150000"/>
              </a:lnSpc>
              <a:buNone/>
            </a:pPr>
            <a:r>
              <a:rPr lang="en-US" dirty="0">
                <a:solidFill>
                  <a:schemeClr val="tx1">
                    <a:lumMod val="95000"/>
                    <a:lumOff val="5000"/>
                  </a:schemeClr>
                </a:solidFill>
              </a:rPr>
              <a:t>Explanations in social sciences (Miller, 2019)</a:t>
            </a:r>
          </a:p>
          <a:p>
            <a:pPr marL="0" indent="0">
              <a:lnSpc>
                <a:spcPct val="150000"/>
              </a:lnSpc>
              <a:buNone/>
            </a:pPr>
            <a:r>
              <a:rPr lang="en-US" dirty="0">
                <a:solidFill>
                  <a:schemeClr val="tx1">
                    <a:lumMod val="95000"/>
                    <a:lumOff val="5000"/>
                  </a:schemeClr>
                </a:solidFill>
              </a:rPr>
              <a:t>Leveraging human reasoning processes to craft explanations (Wang et al., 2019)</a:t>
            </a:r>
          </a:p>
          <a:p>
            <a:pPr marL="0" indent="0">
              <a:lnSpc>
                <a:spcPct val="150000"/>
              </a:lnSpc>
              <a:buNone/>
            </a:pPr>
            <a:r>
              <a:rPr lang="en-US" dirty="0">
                <a:solidFill>
                  <a:schemeClr val="tx1">
                    <a:lumMod val="95000"/>
                    <a:lumOff val="5000"/>
                  </a:schemeClr>
                </a:solidFill>
              </a:rPr>
              <a:t>Explainability scenarios (Wolf, 2019)</a:t>
            </a:r>
          </a:p>
          <a:p>
            <a:pPr marL="0" indent="0">
              <a:lnSpc>
                <a:spcPct val="150000"/>
              </a:lnSpc>
              <a:buNone/>
            </a:pPr>
            <a:r>
              <a:rPr lang="en-US" dirty="0">
                <a:solidFill>
                  <a:schemeClr val="tx1">
                    <a:lumMod val="95000"/>
                    <a:lumOff val="5000"/>
                  </a:schemeClr>
                </a:solidFill>
              </a:rPr>
              <a:t>Broader ecosystem of actors (Liao et al., 2020)</a:t>
            </a:r>
          </a:p>
          <a:p>
            <a:pPr marL="0" indent="0">
              <a:lnSpc>
                <a:spcPct val="150000"/>
              </a:lnSpc>
              <a:buNone/>
            </a:pPr>
            <a:r>
              <a:rPr lang="en-US" dirty="0">
                <a:solidFill>
                  <a:schemeClr val="tx1">
                    <a:lumMod val="95000"/>
                    <a:lumOff val="5000"/>
                  </a:schemeClr>
                </a:solidFill>
              </a:rPr>
              <a:t>Explanations for human-AI collaboration during onboarding (</a:t>
            </a:r>
            <a:r>
              <a:rPr lang="en-US" dirty="0" err="1">
                <a:solidFill>
                  <a:schemeClr val="tx1">
                    <a:lumMod val="95000"/>
                    <a:lumOff val="5000"/>
                  </a:schemeClr>
                </a:solidFill>
              </a:rPr>
              <a:t>Cai</a:t>
            </a:r>
            <a:r>
              <a:rPr lang="en-US" dirty="0">
                <a:solidFill>
                  <a:schemeClr val="tx1">
                    <a:lumMod val="95000"/>
                    <a:lumOff val="5000"/>
                  </a:schemeClr>
                </a:solidFill>
              </a:rPr>
              <a:t> et al, 2019)</a:t>
            </a:r>
          </a:p>
          <a:p>
            <a:endParaRPr lang="en-US" dirty="0"/>
          </a:p>
          <a:p>
            <a:endParaRPr lang="en-US" dirty="0"/>
          </a:p>
        </p:txBody>
      </p:sp>
      <p:sp>
        <p:nvSpPr>
          <p:cNvPr id="5" name="TextBox 4"/>
          <p:cNvSpPr txBox="1"/>
          <p:nvPr/>
        </p:nvSpPr>
        <p:spPr>
          <a:xfrm>
            <a:off x="609519" y="4763528"/>
            <a:ext cx="10972166"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000" dirty="0" err="1"/>
              <a:t>Amershi</a:t>
            </a:r>
            <a:r>
              <a:rPr lang="en-US" sz="1000" dirty="0"/>
              <a:t>, S., Weld, D., </a:t>
            </a:r>
            <a:r>
              <a:rPr lang="en-US" sz="1000" dirty="0" err="1"/>
              <a:t>Vorvoreanu</a:t>
            </a:r>
            <a:r>
              <a:rPr lang="en-US" sz="1000" dirty="0"/>
              <a:t>, M., </a:t>
            </a:r>
            <a:r>
              <a:rPr lang="en-US" sz="1000" dirty="0" err="1"/>
              <a:t>Fourney</a:t>
            </a:r>
            <a:r>
              <a:rPr lang="en-US" sz="1000" dirty="0"/>
              <a:t>, A., </a:t>
            </a:r>
            <a:r>
              <a:rPr lang="en-US" sz="1000" dirty="0" err="1"/>
              <a:t>Nushi</a:t>
            </a:r>
            <a:r>
              <a:rPr lang="en-US" sz="1000" dirty="0"/>
              <a:t>, B., </a:t>
            </a:r>
            <a:r>
              <a:rPr lang="en-US" sz="1000" dirty="0" err="1"/>
              <a:t>Collisson</a:t>
            </a:r>
            <a:r>
              <a:rPr lang="en-US" sz="1000" dirty="0"/>
              <a:t>, P., ... &amp; </a:t>
            </a:r>
            <a:r>
              <a:rPr lang="en-US" sz="1000" dirty="0" err="1"/>
              <a:t>Teevan</a:t>
            </a:r>
            <a:r>
              <a:rPr lang="en-US" sz="1000" dirty="0"/>
              <a:t>, J. (2019, May). Guidelines for human-AI interaction. In </a:t>
            </a:r>
            <a:r>
              <a:rPr lang="en-US" sz="1000" i="1" dirty="0"/>
              <a:t>Proceedings of the 2019 CHI Conference on Human Factors in Computing Systems</a:t>
            </a:r>
            <a:r>
              <a:rPr lang="en-US" sz="1000" dirty="0"/>
              <a:t> (pp. 1-13).</a:t>
            </a:r>
          </a:p>
          <a:p>
            <a:pPr hangingPunct="0"/>
            <a:r>
              <a:rPr lang="en-US" sz="1000" dirty="0"/>
              <a:t>Miller, T. (2019). Explanation in artificial intelligence: Insights from the social sciences. </a:t>
            </a:r>
            <a:r>
              <a:rPr lang="en-US" sz="1000" i="1" dirty="0"/>
              <a:t>Artificial Intelligence</a:t>
            </a:r>
            <a:r>
              <a:rPr lang="en-US" sz="1000" dirty="0"/>
              <a:t>, </a:t>
            </a:r>
            <a:r>
              <a:rPr lang="en-US" sz="1000" i="1" dirty="0"/>
              <a:t>267</a:t>
            </a:r>
            <a:r>
              <a:rPr lang="en-US" sz="1000" dirty="0"/>
              <a:t>, 1-38.</a:t>
            </a:r>
          </a:p>
          <a:p>
            <a:pPr hangingPunct="0"/>
            <a:r>
              <a:rPr lang="en-US" sz="1000" dirty="0"/>
              <a:t>Wang, D., Yang, Q., Abdul, A., &amp; Lim, B. Y. (2019, May). Designing theory-driven user-centric explainable AI. In </a:t>
            </a:r>
            <a:r>
              <a:rPr lang="en-US" sz="1000" i="1" dirty="0"/>
              <a:t>Proceedings of the 2019 CHI conference on human factors in computing systems</a:t>
            </a:r>
            <a:r>
              <a:rPr lang="en-US" sz="1000" dirty="0"/>
              <a:t> (pp. 1-15).</a:t>
            </a:r>
          </a:p>
          <a:p>
            <a:pPr hangingPunct="0"/>
            <a:r>
              <a:rPr lang="en-US" sz="1000" dirty="0"/>
              <a:t>Wolf, C. T. (2019, March). Explainability scenarios: towards scenario-based XAI design. In </a:t>
            </a:r>
            <a:r>
              <a:rPr lang="en-US" sz="1000" i="1" dirty="0"/>
              <a:t>Proceedings of the 24th International Conference on Intelligent User Interfaces</a:t>
            </a:r>
            <a:r>
              <a:rPr lang="en-US" sz="1000" dirty="0"/>
              <a:t> (pp. 252-257).</a:t>
            </a:r>
          </a:p>
          <a:p>
            <a:pPr hangingPunct="0"/>
            <a:r>
              <a:rPr lang="en-US" sz="1000" dirty="0"/>
              <a:t>Liao, Q. V., </a:t>
            </a:r>
            <a:r>
              <a:rPr lang="en-US" sz="1000" dirty="0" err="1"/>
              <a:t>Gruen</a:t>
            </a:r>
            <a:r>
              <a:rPr lang="en-US" sz="1000" dirty="0"/>
              <a:t>, D., &amp; Miller, S. (2020, April). Questioning the AI: Informing Design Practices for Explainable AI User Experiences. In </a:t>
            </a:r>
            <a:r>
              <a:rPr lang="en-US" sz="1000" i="1" dirty="0"/>
              <a:t>Proceedings of the 2020 CHI Conference on Human Factors in Computing Systems</a:t>
            </a:r>
            <a:r>
              <a:rPr lang="en-US" sz="1000" dirty="0"/>
              <a:t> (pp. 1-15).</a:t>
            </a:r>
          </a:p>
          <a:p>
            <a:pPr hangingPunct="0"/>
            <a:r>
              <a:rPr lang="en-US" sz="1000" dirty="0" err="1"/>
              <a:t>Cai</a:t>
            </a:r>
            <a:r>
              <a:rPr lang="en-US" sz="1000" dirty="0"/>
              <a:t>, C. J., Winter, S., Steiner, D., Wilcox, L., &amp; Terry, M. (2019). " Hello AI": Uncovering the Onboarding Needs of Medical Practitioners for Human-AI Collaborative Decision-Making. </a:t>
            </a:r>
            <a:r>
              <a:rPr lang="en-US" sz="1000" i="1" dirty="0"/>
              <a:t>Proceedings of the ACM on Human-computer Interaction</a:t>
            </a:r>
            <a:r>
              <a:rPr lang="en-US" sz="1000" dirty="0"/>
              <a:t>, </a:t>
            </a:r>
            <a:r>
              <a:rPr lang="en-US" sz="1000" i="1" dirty="0"/>
              <a:t>3</a:t>
            </a:r>
            <a:r>
              <a:rPr lang="en-US" sz="1000" dirty="0"/>
              <a:t>(CSCW), 1-24.</a:t>
            </a:r>
          </a:p>
          <a:p>
            <a:pPr hangingPunct="0"/>
            <a:endParaRPr kumimoji="0" lang="en-US" sz="10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1218434798"/>
      </p:ext>
    </p:extLst>
  </p:cSld>
  <p:clrMapOvr>
    <a:masterClrMapping/>
  </p:clrMapOvr>
  <p:transition spd="med" advTm="6703"/>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134</a:t>
            </a:fld>
            <a:endParaRPr lang="uk-UA"/>
          </a:p>
        </p:txBody>
      </p:sp>
      <p:sp>
        <p:nvSpPr>
          <p:cNvPr id="3" name="Title 2"/>
          <p:cNvSpPr>
            <a:spLocks noGrp="1"/>
          </p:cNvSpPr>
          <p:nvPr>
            <p:ph type="title"/>
          </p:nvPr>
        </p:nvSpPr>
        <p:spPr/>
        <p:txBody>
          <a:bodyPr/>
          <a:lstStyle/>
          <a:p>
            <a:r>
              <a:rPr lang="en-US" dirty="0">
                <a:solidFill>
                  <a:schemeClr val="bg1"/>
                </a:solidFill>
              </a:rPr>
              <a:t>Human-Centered  Approach to </a:t>
            </a:r>
            <a:r>
              <a:rPr lang="en-US" dirty="0" err="1">
                <a:solidFill>
                  <a:schemeClr val="bg1"/>
                </a:solidFill>
              </a:rPr>
              <a:t>Explainabilty</a:t>
            </a:r>
            <a:endParaRPr lang="en-US" dirty="0">
              <a:solidFill>
                <a:schemeClr val="bg1"/>
              </a:solidFill>
            </a:endParaRPr>
          </a:p>
        </p:txBody>
      </p:sp>
      <p:sp>
        <p:nvSpPr>
          <p:cNvPr id="4" name="Text Placeholder 3"/>
          <p:cNvSpPr>
            <a:spLocks noGrp="1"/>
          </p:cNvSpPr>
          <p:nvPr>
            <p:ph type="body" idx="1"/>
          </p:nvPr>
        </p:nvSpPr>
        <p:spPr/>
        <p:txBody>
          <a:bodyPr/>
          <a:lstStyle/>
          <a:p>
            <a:pPr marL="0" indent="0">
              <a:buNone/>
            </a:pPr>
            <a:endParaRPr lang="en-US" dirty="0"/>
          </a:p>
          <a:p>
            <a:pPr marL="0" indent="0">
              <a:buNone/>
            </a:pPr>
            <a:endParaRPr lang="en-US" dirty="0"/>
          </a:p>
          <a:p>
            <a:pPr marL="0" indent="0">
              <a:buNone/>
            </a:pPr>
            <a:r>
              <a:rPr lang="en-US" sz="3200" b="1" dirty="0">
                <a:solidFill>
                  <a:srgbClr val="00B2F3"/>
                </a:solidFill>
              </a:rPr>
              <a:t>Human-Centered</a:t>
            </a:r>
            <a:r>
              <a:rPr lang="en-US" dirty="0"/>
              <a:t>  </a:t>
            </a:r>
            <a:r>
              <a:rPr lang="en-US" sz="3200" b="1" dirty="0">
                <a:solidFill>
                  <a:srgbClr val="00B2F3"/>
                </a:solidFill>
              </a:rPr>
              <a:t>approach to </a:t>
            </a:r>
            <a:r>
              <a:rPr lang="en-US" sz="3200" b="1" dirty="0" err="1">
                <a:solidFill>
                  <a:srgbClr val="00B2F3"/>
                </a:solidFill>
              </a:rPr>
              <a:t>Explainabilty</a:t>
            </a:r>
            <a:endParaRPr lang="en-US" sz="3200" b="1" dirty="0">
              <a:solidFill>
                <a:srgbClr val="00B2F3"/>
              </a:solidFill>
            </a:endParaRPr>
          </a:p>
          <a:p>
            <a:pPr marL="0" indent="0">
              <a:buNone/>
            </a:pPr>
            <a:r>
              <a:rPr lang="en-US" sz="4400" dirty="0">
                <a:solidFill>
                  <a:schemeClr val="tx1">
                    <a:lumMod val="95000"/>
                    <a:lumOff val="5000"/>
                  </a:schemeClr>
                </a:solidFill>
              </a:rPr>
              <a:t>					</a:t>
            </a:r>
          </a:p>
          <a:p>
            <a:pPr marL="0" indent="0">
              <a:buNone/>
            </a:pPr>
            <a:r>
              <a:rPr lang="en-US" sz="4400" dirty="0">
                <a:solidFill>
                  <a:schemeClr val="tx1">
                    <a:lumMod val="95000"/>
                    <a:lumOff val="5000"/>
                  </a:schemeClr>
                </a:solidFill>
              </a:rPr>
              <a:t>User Study + Case Study</a:t>
            </a:r>
          </a:p>
        </p:txBody>
      </p:sp>
    </p:spTree>
    <p:extLst>
      <p:ext uri="{BB962C8B-B14F-4D97-AF65-F5344CB8AC3E}">
        <p14:creationId xmlns:p14="http://schemas.microsoft.com/office/powerpoint/2010/main" val="919812111"/>
      </p:ext>
    </p:extLst>
  </p:cSld>
  <p:clrMapOvr>
    <a:masterClrMapping/>
  </p:clrMapOvr>
  <p:transition spd="med" advTm="748"/>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135</a:t>
            </a:fld>
            <a:endParaRPr lang="uk-UA"/>
          </a:p>
        </p:txBody>
      </p:sp>
      <p:sp>
        <p:nvSpPr>
          <p:cNvPr id="3" name="Title 2"/>
          <p:cNvSpPr>
            <a:spLocks noGrp="1"/>
          </p:cNvSpPr>
          <p:nvPr>
            <p:ph type="title"/>
          </p:nvPr>
        </p:nvSpPr>
        <p:spPr/>
        <p:txBody>
          <a:bodyPr/>
          <a:lstStyle/>
          <a:p>
            <a:r>
              <a:rPr lang="en-US" dirty="0"/>
              <a:t>Explainability in Practice</a:t>
            </a:r>
          </a:p>
        </p:txBody>
      </p:sp>
      <p:sp>
        <p:nvSpPr>
          <p:cNvPr id="5" name="Rounded Rectangle 4"/>
          <p:cNvSpPr/>
          <p:nvPr/>
        </p:nvSpPr>
        <p:spPr>
          <a:xfrm>
            <a:off x="808071" y="2817636"/>
            <a:ext cx="9314121" cy="563525"/>
          </a:xfrm>
          <a:prstGeom prst="roundRect">
            <a:avLst/>
          </a:prstGeom>
          <a:solidFill>
            <a:srgbClr val="FFFF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Rounded Rectangle 5"/>
          <p:cNvSpPr/>
          <p:nvPr/>
        </p:nvSpPr>
        <p:spPr>
          <a:xfrm>
            <a:off x="808071" y="4575552"/>
            <a:ext cx="9314121" cy="563525"/>
          </a:xfrm>
          <a:prstGeom prst="roundRect">
            <a:avLst>
              <a:gd name="adj" fmla="val 20441"/>
            </a:avLst>
          </a:prstGeom>
          <a:solidFill>
            <a:srgbClr val="FFFF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p:cNvSpPr txBox="1"/>
          <p:nvPr/>
        </p:nvSpPr>
        <p:spPr>
          <a:xfrm>
            <a:off x="991970" y="2876261"/>
            <a:ext cx="9005777" cy="44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250" dirty="0"/>
              <a:t>RQ1: What is the nature of explainability concerns in industrial AI projects?</a:t>
            </a:r>
            <a:endParaRPr kumimoji="0" lang="en-US" sz="2250" b="0" i="0" u="none" strike="noStrike" cap="none" spc="0" normalizeH="0" baseline="0" dirty="0">
              <a:ln>
                <a:noFill/>
              </a:ln>
              <a:solidFill>
                <a:srgbClr val="000000"/>
              </a:solidFill>
              <a:effectLst/>
              <a:uFillTx/>
              <a:sym typeface="Calibri"/>
            </a:endParaRPr>
          </a:p>
        </p:txBody>
      </p:sp>
      <p:sp>
        <p:nvSpPr>
          <p:cNvPr id="9" name="TextBox 8"/>
          <p:cNvSpPr txBox="1"/>
          <p:nvPr/>
        </p:nvSpPr>
        <p:spPr>
          <a:xfrm>
            <a:off x="956927" y="4643185"/>
            <a:ext cx="9252165"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250" dirty="0"/>
              <a:t>RQ2: Over the course of a model’s pipeline, when do explanation needs arise?</a:t>
            </a:r>
            <a:endParaRPr kumimoji="0" lang="en-US" sz="225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526689607"/>
      </p:ext>
    </p:extLst>
  </p:cSld>
  <p:clrMapOvr>
    <a:masterClrMapping/>
  </p:clrMapOvr>
  <p:transition spd="med" advTm="46524"/>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D5524F7-FD05-3844-AE88-6DFA59E47A27}"/>
              </a:ext>
            </a:extLst>
          </p:cNvPr>
          <p:cNvGrpSpPr/>
          <p:nvPr/>
        </p:nvGrpSpPr>
        <p:grpSpPr>
          <a:xfrm>
            <a:off x="416642" y="711156"/>
            <a:ext cx="10955967" cy="5743048"/>
            <a:chOff x="843784" y="186440"/>
            <a:chExt cx="11189422" cy="6206196"/>
          </a:xfrm>
        </p:grpSpPr>
        <p:sp>
          <p:nvSpPr>
            <p:cNvPr id="3" name="Rounded Rectangle 2">
              <a:extLst>
                <a:ext uri="{FF2B5EF4-FFF2-40B4-BE49-F238E27FC236}">
                  <a16:creationId xmlns:a16="http://schemas.microsoft.com/office/drawing/2014/main" id="{701128C7-3917-AA4E-B8A0-B7B85D0895A1}"/>
                </a:ext>
              </a:extLst>
            </p:cNvPr>
            <p:cNvSpPr/>
            <p:nvPr/>
          </p:nvSpPr>
          <p:spPr>
            <a:xfrm>
              <a:off x="988347" y="1428687"/>
              <a:ext cx="3715752" cy="4963949"/>
            </a:xfrm>
            <a:prstGeom prst="roundRect">
              <a:avLst/>
            </a:prstGeom>
            <a:solidFill>
              <a:srgbClr val="87E9DB">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8647F5-8727-D346-872A-0DF65F1DCF0A}"/>
                </a:ext>
              </a:extLst>
            </p:cNvPr>
            <p:cNvSpPr/>
            <p:nvPr/>
          </p:nvSpPr>
          <p:spPr>
            <a:xfrm rot="5400000">
              <a:off x="7214095" y="1514738"/>
              <a:ext cx="2579915" cy="7058307"/>
            </a:xfrm>
            <a:prstGeom prst="roundRect">
              <a:avLst/>
            </a:prstGeom>
            <a:solidFill>
              <a:srgbClr val="87E9DB">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avatar,clients,customers,icons,presentations,small business,startups,entrepreneurs,marketing,sales,customer relationships,crm,office,recruitment,people,woman,man,red hair,blonde hair,grey hair,african american woman,training course,whiteboard,selling,online marketing,social media,web design,website,web development,technology,person,workspace,illustrator,cartoons,webinar,ads,client meeting,business meeting,group,coworkers,employees,profile,humans,job interview,team,friends,students,college,high school,teachers,nonprofit,charity,diversity,mentor,free pictures, free photos, free images, royalty free, free illustrations">
              <a:extLst>
                <a:ext uri="{FF2B5EF4-FFF2-40B4-BE49-F238E27FC236}">
                  <a16:creationId xmlns:a16="http://schemas.microsoft.com/office/drawing/2014/main" id="{1B0A94CB-66D5-614C-BA89-312816515B99}"/>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333" t="45608" r="-124"/>
            <a:stretch/>
          </p:blipFill>
          <p:spPr bwMode="auto">
            <a:xfrm>
              <a:off x="5197885" y="1853817"/>
              <a:ext cx="4157436" cy="12746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6D301A6-D6C1-9940-A530-458FDEF1FAAE}"/>
                </a:ext>
              </a:extLst>
            </p:cNvPr>
            <p:cNvSpPr/>
            <p:nvPr/>
          </p:nvSpPr>
          <p:spPr>
            <a:xfrm>
              <a:off x="4704099" y="3196701"/>
              <a:ext cx="7162401" cy="2464545"/>
            </a:xfrm>
            <a:prstGeom prst="rect">
              <a:avLst/>
            </a:prstGeom>
          </p:spPr>
          <p:txBody>
            <a:bodyPr wrap="square">
              <a:spAutoFit/>
            </a:bodyPr>
            <a:lstStyle/>
            <a:p>
              <a:pPr lvl="1" algn="r">
                <a:lnSpc>
                  <a:spcPct val="110000"/>
                </a:lnSpc>
              </a:pPr>
              <a:r>
                <a:rPr lang="en-US" sz="2600" i="1" dirty="0">
                  <a:latin typeface="IBM Plex Sans" charset="0"/>
                  <a:ea typeface="IBM Plex Sans" charset="0"/>
                  <a:cs typeface="IBM Plex Sans" charset="0"/>
                </a:rPr>
                <a:t>Domains</a:t>
              </a:r>
            </a:p>
            <a:p>
              <a:pPr lvl="1">
                <a:lnSpc>
                  <a:spcPct val="110000"/>
                </a:lnSpc>
              </a:pPr>
              <a:endParaRPr lang="en-US" sz="1600" i="1" dirty="0"/>
            </a:p>
            <a:p>
              <a:pPr lvl="1" algn="just">
                <a:lnSpc>
                  <a:spcPct val="150000"/>
                </a:lnSpc>
              </a:pPr>
              <a:endParaRPr lang="en-US" sz="1000" i="1" dirty="0">
                <a:latin typeface="IBM Plex Sans" charset="0"/>
                <a:ea typeface="IBM Plex Sans" charset="0"/>
                <a:cs typeface="IBM Plex Sans" charset="0"/>
              </a:endParaRPr>
            </a:p>
            <a:p>
              <a:pPr lvl="1" algn="just">
                <a:lnSpc>
                  <a:spcPct val="150000"/>
                </a:lnSpc>
              </a:pPr>
              <a:r>
                <a:rPr lang="en-US" i="1" dirty="0">
                  <a:latin typeface="IBM Plex Sans" charset="0"/>
                  <a:ea typeface="IBM Plex Sans" charset="0"/>
                  <a:cs typeface="IBM Plex Sans" charset="0"/>
                </a:rPr>
                <a:t>Drug safety, key opinion leader mining, information extraction from business communications e.g., emails, contract document understanding, HR, </a:t>
              </a:r>
              <a:r>
                <a:rPr lang="en-US" i="1" dirty="0" err="1">
                  <a:latin typeface="IBM Plex Sans" charset="0"/>
                  <a:ea typeface="IBM Plex Sans" charset="0"/>
                  <a:cs typeface="IBM Plex Sans" charset="0"/>
                </a:rPr>
                <a:t>chatbots</a:t>
              </a:r>
              <a:r>
                <a:rPr lang="en-US" i="1" dirty="0">
                  <a:latin typeface="IBM Plex Sans" charset="0"/>
                  <a:ea typeface="IBM Plex Sans" charset="0"/>
                  <a:cs typeface="IBM Plex Sans" charset="0"/>
                </a:rPr>
                <a:t>, public health monitoring ….</a:t>
              </a:r>
              <a:endParaRPr lang="en-US" dirty="0">
                <a:solidFill>
                  <a:srgbClr val="7030A0"/>
                </a:solidFill>
                <a:latin typeface="IBM Plex Sans" charset="0"/>
                <a:ea typeface="IBM Plex Sans" charset="0"/>
                <a:cs typeface="IBM Plex Sans" charset="0"/>
              </a:endParaRPr>
            </a:p>
          </p:txBody>
        </p:sp>
        <p:sp>
          <p:nvSpPr>
            <p:cNvPr id="7" name="Content Placeholder 2">
              <a:extLst>
                <a:ext uri="{FF2B5EF4-FFF2-40B4-BE49-F238E27FC236}">
                  <a16:creationId xmlns:a16="http://schemas.microsoft.com/office/drawing/2014/main" id="{B395328A-1D7C-FB43-AB18-5C2E3C2A8220}"/>
                </a:ext>
              </a:extLst>
            </p:cNvPr>
            <p:cNvSpPr txBox="1">
              <a:spLocks/>
            </p:cNvSpPr>
            <p:nvPr/>
          </p:nvSpPr>
          <p:spPr>
            <a:xfrm>
              <a:off x="843784" y="186440"/>
              <a:ext cx="3874361" cy="5728378"/>
            </a:xfrm>
            <a:prstGeom prst="rect">
              <a:avLst/>
            </a:prstGeom>
          </p:spPr>
          <p:txBody>
            <a:bodyPr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40000"/>
                </a:lnSpc>
                <a:buFont typeface="Arial" panose="020B0604020202020204" pitchFamily="34" charset="0"/>
                <a:buNone/>
              </a:pPr>
              <a:endParaRPr lang="en-US" sz="3600" i="1" dirty="0"/>
            </a:p>
            <a:p>
              <a:pPr marL="0" indent="0" algn="ctr">
                <a:lnSpc>
                  <a:spcPct val="140000"/>
                </a:lnSpc>
                <a:buFont typeface="Arial" panose="020B0604020202020204" pitchFamily="34" charset="0"/>
                <a:buNone/>
              </a:pPr>
              <a:r>
                <a:rPr lang="en-US" sz="4400" i="1" dirty="0">
                  <a:latin typeface="IBM Plex Sans" charset="0"/>
                  <a:ea typeface="IBM Plex Sans" charset="0"/>
                  <a:cs typeface="IBM Plex Sans" charset="0"/>
                </a:rPr>
                <a:t>Interview Participants</a:t>
              </a:r>
            </a:p>
            <a:p>
              <a:pPr marL="0" indent="0" algn="ctr">
                <a:lnSpc>
                  <a:spcPct val="140000"/>
                </a:lnSpc>
                <a:buFont typeface="Arial" panose="020B0604020202020204" pitchFamily="34" charset="0"/>
                <a:buNone/>
              </a:pPr>
              <a:endParaRPr lang="en-US" sz="3100" i="1" dirty="0"/>
            </a:p>
            <a:p>
              <a:pPr marL="0" indent="0" algn="ctr">
                <a:lnSpc>
                  <a:spcPct val="140000"/>
                </a:lnSpc>
                <a:buFont typeface="Arial" panose="020B0604020202020204" pitchFamily="34" charset="0"/>
                <a:buNone/>
              </a:pPr>
              <a:r>
                <a:rPr lang="en-US" sz="3300" i="1" dirty="0">
                  <a:latin typeface="IBM Plex Sans" charset="0"/>
                  <a:ea typeface="IBM Plex Sans" charset="0"/>
                  <a:cs typeface="IBM Plex Sans" charset="0"/>
                </a:rPr>
                <a:t>AI Engineers -7</a:t>
              </a:r>
            </a:p>
            <a:p>
              <a:pPr marL="0" indent="0" algn="ctr">
                <a:lnSpc>
                  <a:spcPct val="140000"/>
                </a:lnSpc>
                <a:buNone/>
              </a:pPr>
              <a:r>
                <a:rPr lang="en-US" sz="3300" i="1" dirty="0">
                  <a:latin typeface="IBM Plex Sans" charset="0"/>
                  <a:ea typeface="IBM Plex Sans" charset="0"/>
                  <a:cs typeface="IBM Plex Sans" charset="0"/>
                </a:rPr>
                <a:t>Data Scientists - 13</a:t>
              </a:r>
            </a:p>
            <a:p>
              <a:pPr marL="0" indent="0" algn="ctr">
                <a:lnSpc>
                  <a:spcPct val="140000"/>
                </a:lnSpc>
                <a:buNone/>
              </a:pPr>
              <a:r>
                <a:rPr lang="en-US" sz="3300" i="1" dirty="0">
                  <a:latin typeface="IBM Plex Sans" charset="0"/>
                  <a:ea typeface="IBM Plex Sans" charset="0"/>
                  <a:cs typeface="IBM Plex Sans" charset="0"/>
                </a:rPr>
                <a:t>Designers – 2</a:t>
              </a:r>
            </a:p>
            <a:p>
              <a:pPr marL="0" indent="0" algn="ctr">
                <a:lnSpc>
                  <a:spcPct val="140000"/>
                </a:lnSpc>
                <a:buNone/>
              </a:pPr>
              <a:r>
                <a:rPr lang="en-US" sz="3300" i="1" dirty="0">
                  <a:latin typeface="IBM Plex Sans" charset="0"/>
                  <a:ea typeface="IBM Plex Sans" charset="0"/>
                  <a:cs typeface="IBM Plex Sans" charset="0"/>
                </a:rPr>
                <a:t>Information Vis Specialists - 3</a:t>
              </a:r>
            </a:p>
            <a:p>
              <a:pPr marL="0" indent="0" algn="ctr">
                <a:lnSpc>
                  <a:spcPct val="140000"/>
                </a:lnSpc>
                <a:buNone/>
              </a:pPr>
              <a:r>
                <a:rPr lang="en-US" sz="3300" i="1" dirty="0">
                  <a:latin typeface="IBM Plex Sans" charset="0"/>
                  <a:ea typeface="IBM Plex Sans" charset="0"/>
                  <a:cs typeface="IBM Plex Sans" charset="0"/>
                </a:rPr>
                <a:t>Product Managers - 3</a:t>
              </a:r>
            </a:p>
            <a:p>
              <a:pPr marL="0" indent="0" algn="ctr">
                <a:lnSpc>
                  <a:spcPct val="140000"/>
                </a:lnSpc>
                <a:buFont typeface="Arial" panose="020B0604020202020204" pitchFamily="34" charset="0"/>
                <a:buNone/>
              </a:pPr>
              <a:r>
                <a:rPr lang="en-US" sz="3300" i="1" dirty="0">
                  <a:latin typeface="IBM Plex Sans" charset="0"/>
                  <a:ea typeface="IBM Plex Sans" charset="0"/>
                  <a:cs typeface="IBM Plex Sans" charset="0"/>
                </a:rPr>
                <a:t>Technical Strategists - 5</a:t>
              </a:r>
            </a:p>
            <a:p>
              <a:pPr marL="0" indent="0" algn="ctr">
                <a:buFont typeface="Arial" panose="020B0604020202020204" pitchFamily="34" charset="0"/>
                <a:buNone/>
              </a:pPr>
              <a:endParaRPr lang="en-US" sz="2000" dirty="0">
                <a:solidFill>
                  <a:srgbClr val="FFFFFF"/>
                </a:solidFill>
              </a:endParaRPr>
            </a:p>
            <a:p>
              <a:pPr marL="0" indent="0" algn="ctr">
                <a:buFont typeface="Arial" panose="020B0604020202020204" pitchFamily="34" charset="0"/>
                <a:buNone/>
              </a:pPr>
              <a:endParaRPr lang="en-US" sz="2000" dirty="0">
                <a:solidFill>
                  <a:srgbClr val="FFFFFF"/>
                </a:solidFill>
              </a:endParaRPr>
            </a:p>
            <a:p>
              <a:pPr marL="0" indent="0">
                <a:buFont typeface="Arial" panose="020B0604020202020204" pitchFamily="34" charset="0"/>
                <a:buNone/>
              </a:pPr>
              <a:r>
                <a:rPr lang="en-US" sz="1600" dirty="0"/>
                <a:t>                      *some individuals were overlapping in two roles</a:t>
              </a:r>
              <a:endParaRPr lang="en-US" sz="2000" dirty="0">
                <a:solidFill>
                  <a:srgbClr val="FFFFFF"/>
                </a:solidFill>
              </a:endParaRPr>
            </a:p>
            <a:p>
              <a:pPr algn="ctr"/>
              <a:endParaRPr lang="en-US" sz="2000" dirty="0">
                <a:solidFill>
                  <a:srgbClr val="FFFFFF"/>
                </a:solidFill>
              </a:endParaRPr>
            </a:p>
          </p:txBody>
        </p:sp>
      </p:grpSp>
    </p:spTree>
    <p:extLst>
      <p:ext uri="{BB962C8B-B14F-4D97-AF65-F5344CB8AC3E}">
        <p14:creationId xmlns:p14="http://schemas.microsoft.com/office/powerpoint/2010/main" val="3997029821"/>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E1206A-5614-2648-8F03-F73EEBA35E51}" type="slidenum">
              <a:rPr lang="en-US" smtClean="0"/>
              <a:pPr/>
              <a:t>137</a:t>
            </a:fld>
            <a:endParaRPr lang="en-US"/>
          </a:p>
        </p:txBody>
      </p:sp>
      <p:graphicFrame>
        <p:nvGraphicFramePr>
          <p:cNvPr id="4" name="Table 3"/>
          <p:cNvGraphicFramePr>
            <a:graphicFrameLocks noGrp="1"/>
          </p:cNvGraphicFramePr>
          <p:nvPr/>
        </p:nvGraphicFramePr>
        <p:xfrm>
          <a:off x="935665" y="165273"/>
          <a:ext cx="9251612" cy="6401705"/>
        </p:xfrm>
        <a:graphic>
          <a:graphicData uri="http://schemas.openxmlformats.org/drawingml/2006/table">
            <a:tbl>
              <a:tblPr>
                <a:tableStyleId>{2D5ABB26-0587-4C30-8999-92F81FD0307C}</a:tableStyleId>
              </a:tblPr>
              <a:tblGrid>
                <a:gridCol w="590268">
                  <a:extLst>
                    <a:ext uri="{9D8B030D-6E8A-4147-A177-3AD203B41FA5}">
                      <a16:colId xmlns:a16="http://schemas.microsoft.com/office/drawing/2014/main" val="20000"/>
                    </a:ext>
                  </a:extLst>
                </a:gridCol>
                <a:gridCol w="2143586">
                  <a:extLst>
                    <a:ext uri="{9D8B030D-6E8A-4147-A177-3AD203B41FA5}">
                      <a16:colId xmlns:a16="http://schemas.microsoft.com/office/drawing/2014/main" val="20001"/>
                    </a:ext>
                  </a:extLst>
                </a:gridCol>
                <a:gridCol w="6517758">
                  <a:extLst>
                    <a:ext uri="{9D8B030D-6E8A-4147-A177-3AD203B41FA5}">
                      <a16:colId xmlns:a16="http://schemas.microsoft.com/office/drawing/2014/main" val="20002"/>
                    </a:ext>
                  </a:extLst>
                </a:gridCol>
              </a:tblGrid>
              <a:tr h="309632">
                <a:tc>
                  <a:txBody>
                    <a:bodyPr/>
                    <a:lstStyle/>
                    <a:p>
                      <a:pPr algn="l" fontAlgn="b"/>
                      <a:r>
                        <a:rPr lang="en-US" sz="1300" b="1" i="1" u="none" strike="noStrike" dirty="0">
                          <a:effectLst/>
                        </a:rPr>
                        <a:t>ID</a:t>
                      </a:r>
                      <a:endParaRPr lang="en-US" sz="1300" b="1" i="1" u="none" strike="noStrike" dirty="0">
                        <a:solidFill>
                          <a:srgbClr val="000000"/>
                        </a:solidFill>
                        <a:effectLst/>
                        <a:latin typeface="Calibri" charset="0"/>
                      </a:endParaRPr>
                    </a:p>
                  </a:txBody>
                  <a:tcPr marL="3244" marR="3244" marT="3244" marB="0" anchor="ctr">
                    <a:lnB w="12700" cap="flat" cmpd="sng" algn="ctr">
                      <a:solidFill>
                        <a:schemeClr val="tx1"/>
                      </a:solidFill>
                      <a:prstDash val="solid"/>
                      <a:round/>
                      <a:headEnd type="none" w="med" len="med"/>
                      <a:tailEnd type="none" w="med" len="med"/>
                    </a:lnB>
                  </a:tcPr>
                </a:tc>
                <a:tc>
                  <a:txBody>
                    <a:bodyPr/>
                    <a:lstStyle/>
                    <a:p>
                      <a:pPr marL="573088" lvl="1" indent="0" algn="l" fontAlgn="b">
                        <a:tabLst/>
                      </a:pPr>
                      <a:r>
                        <a:rPr lang="en-US" sz="1300" b="1" i="1" u="none" strike="noStrike" dirty="0">
                          <a:effectLst/>
                        </a:rPr>
                        <a:t>Job Role</a:t>
                      </a:r>
                      <a:endParaRPr lang="en-US" sz="1300" b="1" i="1" u="none" strike="noStrike" dirty="0">
                        <a:solidFill>
                          <a:srgbClr val="000000"/>
                        </a:solidFill>
                        <a:effectLst/>
                        <a:latin typeface="Calibri" charset="0"/>
                      </a:endParaRPr>
                    </a:p>
                  </a:txBody>
                  <a:tcPr marL="3244" marR="3244" marT="3244" marB="0" anchor="ctr">
                    <a:lnB w="12700" cap="flat" cmpd="sng" algn="ctr">
                      <a:solidFill>
                        <a:schemeClr val="tx1"/>
                      </a:solidFill>
                      <a:prstDash val="solid"/>
                      <a:round/>
                      <a:headEnd type="none" w="med" len="med"/>
                      <a:tailEnd type="none" w="med" len="med"/>
                    </a:lnB>
                  </a:tcPr>
                </a:tc>
                <a:tc>
                  <a:txBody>
                    <a:bodyPr/>
                    <a:lstStyle/>
                    <a:p>
                      <a:pPr algn="l" fontAlgn="b"/>
                      <a:r>
                        <a:rPr lang="en-US" sz="1300" b="1" i="1" u="none" strike="noStrike" dirty="0">
                          <a:effectLst/>
                        </a:rPr>
                        <a:t>                      AI task and technology domain</a:t>
                      </a:r>
                      <a:endParaRPr lang="en-US" sz="1300" b="1" i="1" u="none" strike="noStrike" dirty="0">
                        <a:solidFill>
                          <a:srgbClr val="000000"/>
                        </a:solidFill>
                        <a:effectLst/>
                        <a:latin typeface="Calibri" charset="0"/>
                      </a:endParaRPr>
                    </a:p>
                  </a:txBody>
                  <a:tcPr marL="3244" marR="3244" marT="3244"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02370">
                <a:tc>
                  <a:txBody>
                    <a:bodyPr/>
                    <a:lstStyle/>
                    <a:p>
                      <a:pPr algn="l" fontAlgn="b"/>
                      <a:r>
                        <a:rPr lang="en-US" sz="1000" u="none" strike="noStrike" dirty="0">
                          <a:effectLst/>
                        </a:rPr>
                        <a:t>1</a:t>
                      </a:r>
                      <a:endParaRPr lang="en-US" sz="1000" b="0" i="0" u="none" strike="noStrike" dirty="0">
                        <a:solidFill>
                          <a:srgbClr val="000000"/>
                        </a:solidFill>
                        <a:effectLst/>
                        <a:latin typeface="Calibri" charset="0"/>
                      </a:endParaRPr>
                    </a:p>
                  </a:txBody>
                  <a:tcPr marL="3244" marR="3244" marT="3244" marB="0" anchor="b">
                    <a:lnT w="12700" cap="flat" cmpd="sng" algn="ctr">
                      <a:solidFill>
                        <a:schemeClr val="tx1"/>
                      </a:solidFill>
                      <a:prstDash val="solid"/>
                      <a:round/>
                      <a:headEnd type="none" w="med" len="med"/>
                      <a:tailEnd type="none" w="med" len="med"/>
                    </a:lnT>
                  </a:tcPr>
                </a:tc>
                <a:tc>
                  <a:txBody>
                    <a:bodyPr/>
                    <a:lstStyle/>
                    <a:p>
                      <a:pPr lvl="1" algn="l" fontAlgn="b"/>
                      <a:r>
                        <a:rPr lang="en-US" sz="1000" u="none" strike="noStrike" dirty="0">
                          <a:effectLst/>
                        </a:rPr>
                        <a:t>Researcher (AI/NLP)</a:t>
                      </a:r>
                      <a:endParaRPr lang="en-US" sz="1000" b="0" i="0" u="none" strike="noStrike" dirty="0">
                        <a:solidFill>
                          <a:srgbClr val="000000"/>
                        </a:solidFill>
                        <a:effectLst/>
                        <a:latin typeface="Calibri" charset="0"/>
                      </a:endParaRPr>
                    </a:p>
                  </a:txBody>
                  <a:tcPr marL="3244" marR="3244" marT="3244" marB="0" anchor="b">
                    <a:lnT w="12700" cap="flat" cmpd="sng" algn="ctr">
                      <a:solidFill>
                        <a:schemeClr val="tx1"/>
                      </a:solidFill>
                      <a:prstDash val="solid"/>
                      <a:round/>
                      <a:headEnd type="none" w="med" len="med"/>
                      <a:tailEnd type="none" w="med" len="med"/>
                    </a:lnT>
                  </a:tcPr>
                </a:tc>
                <a:tc>
                  <a:txBody>
                    <a:bodyPr/>
                    <a:lstStyle/>
                    <a:p>
                      <a:pPr algn="l" fontAlgn="b"/>
                      <a:r>
                        <a:rPr lang="en-US" sz="1200" u="none" strike="noStrike" dirty="0">
                          <a:effectLst/>
                        </a:rPr>
                        <a:t>Entity resolution/author disambiguation in medical publications, articles</a:t>
                      </a:r>
                      <a:endParaRPr lang="en-US" sz="1200" b="0" i="0" u="none" strike="noStrike" dirty="0">
                        <a:solidFill>
                          <a:srgbClr val="000000"/>
                        </a:solidFill>
                        <a:effectLst/>
                        <a:latin typeface="Calibri" charset="0"/>
                      </a:endParaRPr>
                    </a:p>
                  </a:txBody>
                  <a:tcPr marL="762000" marR="12700" marT="1270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02370">
                <a:tc>
                  <a:txBody>
                    <a:bodyPr/>
                    <a:lstStyle/>
                    <a:p>
                      <a:pPr algn="l" fontAlgn="b"/>
                      <a:r>
                        <a:rPr lang="is-IS" sz="1000" u="none" strike="noStrike" dirty="0">
                          <a:effectLst/>
                        </a:rPr>
                        <a:t>2</a:t>
                      </a:r>
                      <a:endParaRPr lang="is-IS" sz="1000" b="0" i="0" u="none" strike="noStrike" dirty="0">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(AI/NLP)</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Debugging tools for AI/NLP researchers</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02"/>
                  </a:ext>
                </a:extLst>
              </a:tr>
              <a:tr h="202370">
                <a:tc>
                  <a:txBody>
                    <a:bodyPr/>
                    <a:lstStyle/>
                    <a:p>
                      <a:pPr algn="l" fontAlgn="b"/>
                      <a:r>
                        <a:rPr lang="en-US" sz="1000" u="none" strike="noStrike" dirty="0">
                          <a:effectLst/>
                        </a:rPr>
                        <a:t>3</a:t>
                      </a:r>
                      <a:endParaRPr lang="en-US" sz="1000" b="0" i="0" u="none" strike="noStrike" dirty="0">
                        <a:solidFill>
                          <a:srgbClr val="000000"/>
                        </a:solidFill>
                        <a:effectLst/>
                        <a:latin typeface="Calibri" charset="0"/>
                      </a:endParaRPr>
                    </a:p>
                  </a:txBody>
                  <a:tcPr marL="3244" marR="3244" marT="3244" marB="0" anchor="b"/>
                </a:tc>
                <a:tc>
                  <a:txBody>
                    <a:bodyPr/>
                    <a:lstStyle/>
                    <a:p>
                      <a:pPr lvl="1" algn="l" fontAlgn="b"/>
                      <a:r>
                        <a:rPr lang="en-US" sz="1000" u="none" strike="noStrike">
                          <a:effectLst/>
                        </a:rPr>
                        <a:t>Technical Strategist</a:t>
                      </a:r>
                      <a:endParaRPr lang="en-US" sz="1000" b="0" i="0" u="none" strike="noStrike">
                        <a:solidFill>
                          <a:srgbClr val="000000"/>
                        </a:solidFill>
                        <a:effectLst/>
                        <a:latin typeface="Calibri" charset="0"/>
                      </a:endParaRPr>
                    </a:p>
                  </a:txBody>
                  <a:tcPr marL="3244" marR="3244" marT="3244" marB="0" anchor="b"/>
                </a:tc>
                <a:tc>
                  <a:txBody>
                    <a:bodyPr/>
                    <a:lstStyle/>
                    <a:p>
                      <a:pPr algn="l" fontAlgn="b"/>
                      <a:r>
                        <a:rPr lang="en-US" sz="1200" u="none" strike="noStrike">
                          <a:effectLst/>
                        </a:rPr>
                        <a:t>Various (Q&amp;A, knowledge base population, standardization)</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03"/>
                  </a:ext>
                </a:extLst>
              </a:tr>
              <a:tr h="202370">
                <a:tc>
                  <a:txBody>
                    <a:bodyPr/>
                    <a:lstStyle/>
                    <a:p>
                      <a:pPr algn="l" fontAlgn="b"/>
                      <a:r>
                        <a:rPr lang="en-US" sz="1000" u="none" strike="noStrike">
                          <a:effectLst/>
                        </a:rPr>
                        <a:t>4</a:t>
                      </a:r>
                      <a:endParaRPr lang="en-U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(AI/NLP)</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Classification of medical documents</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04"/>
                  </a:ext>
                </a:extLst>
              </a:tr>
              <a:tr h="202370">
                <a:tc>
                  <a:txBody>
                    <a:bodyPr/>
                    <a:lstStyle/>
                    <a:p>
                      <a:pPr algn="l" fontAlgn="b"/>
                      <a:r>
                        <a:rPr lang="en-US" sz="1000" u="none" strike="noStrike">
                          <a:effectLst/>
                        </a:rPr>
                        <a:t>5</a:t>
                      </a:r>
                      <a:endParaRPr lang="en-U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Technical Strategist</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Entity resolution in healthcare domain</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05"/>
                  </a:ext>
                </a:extLst>
              </a:tr>
              <a:tr h="202370">
                <a:tc>
                  <a:txBody>
                    <a:bodyPr/>
                    <a:lstStyle/>
                    <a:p>
                      <a:pPr algn="l" fontAlgn="b"/>
                      <a:r>
                        <a:rPr lang="en-US" sz="1000" u="none" strike="noStrike">
                          <a:effectLst/>
                        </a:rPr>
                        <a:t>6</a:t>
                      </a:r>
                      <a:endParaRPr lang="en-U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(AI/NLP)</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Analytics for service pricing</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06"/>
                  </a:ext>
                </a:extLst>
              </a:tr>
              <a:tr h="195511">
                <a:tc>
                  <a:txBody>
                    <a:bodyPr/>
                    <a:lstStyle/>
                    <a:p>
                      <a:pPr algn="l" fontAlgn="b"/>
                      <a:r>
                        <a:rPr lang="en-US" sz="1000" u="none" strike="noStrike">
                          <a:effectLst/>
                        </a:rPr>
                        <a:t>7</a:t>
                      </a:r>
                      <a:endParaRPr lang="en-U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Data Scientist</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Classification of statements in legal contract documents</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07"/>
                  </a:ext>
                </a:extLst>
              </a:tr>
              <a:tr h="202370">
                <a:tc>
                  <a:txBody>
                    <a:bodyPr/>
                    <a:lstStyle/>
                    <a:p>
                      <a:pPr algn="l" fontAlgn="b"/>
                      <a:r>
                        <a:rPr lang="en-US" sz="1000" u="none" strike="noStrike" dirty="0">
                          <a:effectLst/>
                        </a:rPr>
                        <a:t>8</a:t>
                      </a:r>
                      <a:endParaRPr lang="en-US" sz="1000" b="0" i="0" u="none" strike="noStrike" dirty="0">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(AI/NLP)</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Document (RFPs, emails, chat messages) analysis for discovering actionable statements</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08"/>
                  </a:ext>
                </a:extLst>
              </a:tr>
              <a:tr h="210939">
                <a:tc>
                  <a:txBody>
                    <a:bodyPr/>
                    <a:lstStyle/>
                    <a:p>
                      <a:pPr algn="l" fontAlgn="b"/>
                      <a:r>
                        <a:rPr lang="en-US" sz="1000" u="none" strike="noStrike">
                          <a:effectLst/>
                        </a:rPr>
                        <a:t>9</a:t>
                      </a:r>
                      <a:endParaRPr lang="en-U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(AI/NLP)</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Topic modelling, embeddings for document similarity, search ranking, classification</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09"/>
                  </a:ext>
                </a:extLst>
              </a:tr>
              <a:tr h="202370">
                <a:tc>
                  <a:txBody>
                    <a:bodyPr/>
                    <a:lstStyle/>
                    <a:p>
                      <a:pPr algn="l" fontAlgn="b"/>
                      <a:r>
                        <a:rPr lang="en-US" sz="1000" u="none" strike="noStrike">
                          <a:effectLst/>
                        </a:rPr>
                        <a:t>10</a:t>
                      </a:r>
                      <a:endParaRPr lang="en-U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a:effectLst/>
                        </a:rPr>
                        <a:t>Researcher (AI/NLP)</a:t>
                      </a:r>
                      <a:endParaRPr lang="en-US" sz="1000" b="0" i="0" u="none" strike="noStrike">
                        <a:solidFill>
                          <a:srgbClr val="000000"/>
                        </a:solidFill>
                        <a:effectLst/>
                        <a:latin typeface="Calibri" charset="0"/>
                      </a:endParaRPr>
                    </a:p>
                  </a:txBody>
                  <a:tcPr marL="3244" marR="3244" marT="3244" marB="0" anchor="b"/>
                </a:tc>
                <a:tc>
                  <a:txBody>
                    <a:bodyPr/>
                    <a:lstStyle/>
                    <a:p>
                      <a:pPr algn="l" fontAlgn="b"/>
                      <a:r>
                        <a:rPr lang="en-US" sz="1200" u="none" strike="noStrike">
                          <a:effectLst/>
                        </a:rPr>
                        <a:t>Conversational systems/human-in-the-loop planning</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10"/>
                  </a:ext>
                </a:extLst>
              </a:tr>
              <a:tr h="195511">
                <a:tc>
                  <a:txBody>
                    <a:bodyPr/>
                    <a:lstStyle/>
                    <a:p>
                      <a:pPr algn="l" fontAlgn="b"/>
                      <a:r>
                        <a:rPr lang="cs-CZ" sz="1000" u="none" strike="noStrike">
                          <a:effectLst/>
                        </a:rPr>
                        <a:t>11</a:t>
                      </a:r>
                      <a:endParaRPr lang="cs-CZ"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Data Scientist</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Named entity recognition for financial application</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11"/>
                  </a:ext>
                </a:extLst>
              </a:tr>
              <a:tr h="202370">
                <a:tc>
                  <a:txBody>
                    <a:bodyPr/>
                    <a:lstStyle/>
                    <a:p>
                      <a:pPr algn="l" fontAlgn="b"/>
                      <a:r>
                        <a:rPr lang="is-IS" sz="1000" u="none" strike="noStrike">
                          <a:effectLst/>
                        </a:rPr>
                        <a:t>12</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(AI/NLP)</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Text generation for HR application</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12"/>
                  </a:ext>
                </a:extLst>
              </a:tr>
              <a:tr h="202370">
                <a:tc>
                  <a:txBody>
                    <a:bodyPr/>
                    <a:lstStyle/>
                    <a:p>
                      <a:pPr algn="l" fontAlgn="b"/>
                      <a:r>
                        <a:rPr lang="is-IS" sz="1000" u="none" strike="noStrike">
                          <a:effectLst/>
                        </a:rPr>
                        <a:t>13</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Technical Strategist</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Pharmacovigilance/drug safety</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13"/>
                  </a:ext>
                </a:extLst>
              </a:tr>
              <a:tr h="202370">
                <a:tc>
                  <a:txBody>
                    <a:bodyPr/>
                    <a:lstStyle/>
                    <a:p>
                      <a:pPr algn="l" fontAlgn="b"/>
                      <a:r>
                        <a:rPr lang="en-US" sz="1000" u="none" strike="noStrike">
                          <a:effectLst/>
                        </a:rPr>
                        <a:t>14</a:t>
                      </a:r>
                      <a:endParaRPr lang="en-U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(AI/NLP)</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Conversational quality of chatbots/human factors in AI</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14"/>
                  </a:ext>
                </a:extLst>
              </a:tr>
              <a:tr h="195511">
                <a:tc>
                  <a:txBody>
                    <a:bodyPr/>
                    <a:lstStyle/>
                    <a:p>
                      <a:pPr algn="l" fontAlgn="b"/>
                      <a:r>
                        <a:rPr lang="en-US" sz="1000" u="none" strike="noStrike">
                          <a:effectLst/>
                        </a:rPr>
                        <a:t>15</a:t>
                      </a:r>
                      <a:endParaRPr lang="en-U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Data Scientist</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Classification and clustering for skills inference and talent management</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15"/>
                  </a:ext>
                </a:extLst>
              </a:tr>
              <a:tr h="195511">
                <a:tc>
                  <a:txBody>
                    <a:bodyPr/>
                    <a:lstStyle/>
                    <a:p>
                      <a:pPr algn="l" fontAlgn="b"/>
                      <a:r>
                        <a:rPr lang="en-US" sz="1000" u="none" strike="noStrike">
                          <a:effectLst/>
                        </a:rPr>
                        <a:t>16</a:t>
                      </a:r>
                      <a:endParaRPr lang="en-U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a:effectLst/>
                        </a:rPr>
                        <a:t>Product Manager</a:t>
                      </a:r>
                      <a:endParaRPr lang="en-US" sz="1000" b="0" i="0" u="none" strike="noStrike">
                        <a:solidFill>
                          <a:srgbClr val="000000"/>
                        </a:solidFill>
                        <a:effectLst/>
                        <a:latin typeface="Calibri" charset="0"/>
                      </a:endParaRPr>
                    </a:p>
                  </a:txBody>
                  <a:tcPr marL="3244" marR="3244" marT="3244" marB="0" anchor="b"/>
                </a:tc>
                <a:tc>
                  <a:txBody>
                    <a:bodyPr/>
                    <a:lstStyle/>
                    <a:p>
                      <a:pPr algn="l" fontAlgn="b"/>
                      <a:r>
                        <a:rPr lang="en-US" sz="1200" u="none" strike="noStrike">
                          <a:effectLst/>
                        </a:rPr>
                        <a:t>AI products for document analysis (e.g., legal contracts, invoices, purchase orders)</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16"/>
                  </a:ext>
                </a:extLst>
              </a:tr>
              <a:tr h="195511">
                <a:tc>
                  <a:txBody>
                    <a:bodyPr/>
                    <a:lstStyle/>
                    <a:p>
                      <a:pPr algn="l" fontAlgn="b"/>
                      <a:r>
                        <a:rPr lang="en-US" sz="1000" u="none" strike="noStrike">
                          <a:effectLst/>
                        </a:rPr>
                        <a:t>17</a:t>
                      </a:r>
                      <a:endParaRPr lang="en-U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Data Scientist</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Data mining (social media) - food safety and supply chain</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17"/>
                  </a:ext>
                </a:extLst>
              </a:tr>
              <a:tr h="195511">
                <a:tc>
                  <a:txBody>
                    <a:bodyPr/>
                    <a:lstStyle/>
                    <a:p>
                      <a:pPr algn="l" fontAlgn="b"/>
                      <a:r>
                        <a:rPr lang="fi-FI" sz="1000" u="none" strike="noStrike">
                          <a:effectLst/>
                        </a:rPr>
                        <a:t>18</a:t>
                      </a:r>
                      <a:endParaRPr lang="fi-FI"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Data Scientist</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Sentiment analysis models for 10 languages (e.g., English, Korean, Hebrew)</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18"/>
                  </a:ext>
                </a:extLst>
              </a:tr>
              <a:tr h="202370">
                <a:tc>
                  <a:txBody>
                    <a:bodyPr/>
                    <a:lstStyle/>
                    <a:p>
                      <a:pPr algn="l" fontAlgn="b"/>
                      <a:r>
                        <a:rPr lang="en-US" sz="1000" u="none" strike="noStrike">
                          <a:effectLst/>
                        </a:rPr>
                        <a:t>19</a:t>
                      </a:r>
                      <a:endParaRPr lang="en-U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(AI/NLP)</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Gamification of AI |Visualization tools for black-box models</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19"/>
                  </a:ext>
                </a:extLst>
              </a:tr>
              <a:tr h="202370">
                <a:tc>
                  <a:txBody>
                    <a:bodyPr/>
                    <a:lstStyle/>
                    <a:p>
                      <a:pPr algn="l" fontAlgn="b"/>
                      <a:r>
                        <a:rPr lang="is-IS" sz="1000" u="none" strike="noStrike">
                          <a:effectLst/>
                        </a:rPr>
                        <a:t>20</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(AI/NLP)</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a:effectLst/>
                        </a:rPr>
                        <a:t>NLP models for different domain and data types (e.g., finance, legal, call logs)</a:t>
                      </a:r>
                      <a:endParaRPr lang="en-US" sz="1200" b="0" i="0" u="none" strike="noStrike">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20"/>
                  </a:ext>
                </a:extLst>
              </a:tr>
              <a:tr h="195511">
                <a:tc>
                  <a:txBody>
                    <a:bodyPr/>
                    <a:lstStyle/>
                    <a:p>
                      <a:pPr algn="l" fontAlgn="b"/>
                      <a:r>
                        <a:rPr lang="is-IS" sz="1000" u="none" strike="noStrike">
                          <a:effectLst/>
                        </a:rPr>
                        <a:t>21</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UX Designer</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Human-in-the-loop tooling UI for domain experts in financial domain</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21"/>
                  </a:ext>
                </a:extLst>
              </a:tr>
              <a:tr h="195511">
                <a:tc>
                  <a:txBody>
                    <a:bodyPr/>
                    <a:lstStyle/>
                    <a:p>
                      <a:pPr algn="l" fontAlgn="b"/>
                      <a:r>
                        <a:rPr lang="is-IS" sz="1000" u="none" strike="noStrike">
                          <a:effectLst/>
                        </a:rPr>
                        <a:t>22</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Data Scientist</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Customer complaints in call logs, customer reviews</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22"/>
                  </a:ext>
                </a:extLst>
              </a:tr>
              <a:tr h="252707">
                <a:tc>
                  <a:txBody>
                    <a:bodyPr/>
                    <a:lstStyle/>
                    <a:p>
                      <a:pPr algn="l" fontAlgn="b"/>
                      <a:r>
                        <a:rPr lang="is-IS" sz="1000" u="none" strike="noStrike">
                          <a:effectLst/>
                        </a:rPr>
                        <a:t>23</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(HCI/</a:t>
                      </a:r>
                      <a:r>
                        <a:rPr lang="en-US" sz="1000" u="none" strike="noStrike" dirty="0" err="1">
                          <a:effectLst/>
                        </a:rPr>
                        <a:t>Infoviz</a:t>
                      </a:r>
                      <a:r>
                        <a:rPr lang="en-US" sz="1000" u="none" strike="noStrike" dirty="0">
                          <a:effectLst/>
                        </a:rPr>
                        <a:t>)</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Visualization tools for AI researchers</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23"/>
                  </a:ext>
                </a:extLst>
              </a:tr>
              <a:tr h="252707">
                <a:tc>
                  <a:txBody>
                    <a:bodyPr/>
                    <a:lstStyle/>
                    <a:p>
                      <a:pPr algn="l" fontAlgn="b"/>
                      <a:r>
                        <a:rPr lang="is-IS" sz="1000" u="none" strike="noStrike">
                          <a:effectLst/>
                        </a:rPr>
                        <a:t>24</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(HCI/</a:t>
                      </a:r>
                      <a:r>
                        <a:rPr lang="en-US" sz="1000" u="none" strike="noStrike" dirty="0" err="1">
                          <a:effectLst/>
                        </a:rPr>
                        <a:t>Infoviz</a:t>
                      </a:r>
                      <a:r>
                        <a:rPr lang="en-US" sz="1000" u="none" strike="noStrike" dirty="0">
                          <a:effectLst/>
                        </a:rPr>
                        <a:t>)</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Sentiment analysis to predict employee engagement</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24"/>
                  </a:ext>
                </a:extLst>
              </a:tr>
              <a:tr h="195511">
                <a:tc>
                  <a:txBody>
                    <a:bodyPr/>
                    <a:lstStyle/>
                    <a:p>
                      <a:pPr algn="l" fontAlgn="b"/>
                      <a:r>
                        <a:rPr lang="is-IS" sz="1000" u="none" strike="noStrike">
                          <a:effectLst/>
                        </a:rPr>
                        <a:t>25</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Data Scientist</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Dialog system designed to track and monitor supply chain infrastructure</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25"/>
                  </a:ext>
                </a:extLst>
              </a:tr>
              <a:tr h="195511">
                <a:tc>
                  <a:txBody>
                    <a:bodyPr/>
                    <a:lstStyle/>
                    <a:p>
                      <a:pPr algn="l" fontAlgn="b"/>
                      <a:r>
                        <a:rPr lang="is-IS" sz="1000" u="none" strike="noStrike">
                          <a:effectLst/>
                        </a:rPr>
                        <a:t>26</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Product Manager</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Monitor performance of deployed AI</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26"/>
                  </a:ext>
                </a:extLst>
              </a:tr>
              <a:tr h="195511">
                <a:tc>
                  <a:txBody>
                    <a:bodyPr/>
                    <a:lstStyle/>
                    <a:p>
                      <a:pPr algn="l" fontAlgn="b"/>
                      <a:r>
                        <a:rPr lang="is-IS" sz="1000" u="none" strike="noStrike">
                          <a:effectLst/>
                        </a:rPr>
                        <a:t>27</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(HCI/</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Visualization tools for AI researchers</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27"/>
                  </a:ext>
                </a:extLst>
              </a:tr>
              <a:tr h="195511">
                <a:tc>
                  <a:txBody>
                    <a:bodyPr/>
                    <a:lstStyle/>
                    <a:p>
                      <a:pPr algn="l" fontAlgn="b"/>
                      <a:r>
                        <a:rPr lang="is-IS" sz="1000" u="none" strike="noStrike">
                          <a:effectLst/>
                        </a:rPr>
                        <a:t>28</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Product Manager</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AI products for document analysis (e.g., legal contracts, invoices, purchase orders)</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28"/>
                  </a:ext>
                </a:extLst>
              </a:tr>
              <a:tr h="202370">
                <a:tc>
                  <a:txBody>
                    <a:bodyPr/>
                    <a:lstStyle/>
                    <a:p>
                      <a:pPr algn="l" fontAlgn="b"/>
                      <a:r>
                        <a:rPr lang="is-IS" sz="1000" u="none" strike="noStrike">
                          <a:effectLst/>
                        </a:rPr>
                        <a:t>29</a:t>
                      </a:r>
                      <a:endParaRPr lang="is-IS" sz="1000" b="0" i="0" u="none" strike="noStrike">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Researcher (AI/NLP)</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Language model development for drug discovery</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29"/>
                  </a:ext>
                </a:extLst>
              </a:tr>
              <a:tr h="195511">
                <a:tc>
                  <a:txBody>
                    <a:bodyPr/>
                    <a:lstStyle/>
                    <a:p>
                      <a:pPr algn="l" fontAlgn="b"/>
                      <a:r>
                        <a:rPr lang="en-US" sz="1000" u="none" strike="noStrike" dirty="0">
                          <a:effectLst/>
                        </a:rPr>
                        <a:t>30</a:t>
                      </a:r>
                      <a:endParaRPr lang="en-US" sz="1000" b="0" i="0" u="none" strike="noStrike" dirty="0">
                        <a:solidFill>
                          <a:srgbClr val="000000"/>
                        </a:solidFill>
                        <a:effectLst/>
                        <a:latin typeface="Calibri" charset="0"/>
                      </a:endParaRPr>
                    </a:p>
                  </a:txBody>
                  <a:tcPr marL="3244" marR="3244" marT="3244" marB="0" anchor="b"/>
                </a:tc>
                <a:tc>
                  <a:txBody>
                    <a:bodyPr/>
                    <a:lstStyle/>
                    <a:p>
                      <a:pPr lvl="1" algn="l" fontAlgn="b"/>
                      <a:r>
                        <a:rPr lang="en-US" sz="1000" u="none" strike="noStrike" dirty="0">
                          <a:effectLst/>
                        </a:rPr>
                        <a:t>UX Designer</a:t>
                      </a:r>
                      <a:endParaRPr lang="en-US" sz="1000" b="0" i="0" u="none" strike="noStrike" dirty="0">
                        <a:solidFill>
                          <a:srgbClr val="000000"/>
                        </a:solidFill>
                        <a:effectLst/>
                        <a:latin typeface="Calibri" charset="0"/>
                      </a:endParaRPr>
                    </a:p>
                  </a:txBody>
                  <a:tcPr marL="3244" marR="3244" marT="3244" marB="0" anchor="b"/>
                </a:tc>
                <a:tc>
                  <a:txBody>
                    <a:bodyPr/>
                    <a:lstStyle/>
                    <a:p>
                      <a:pPr algn="l" fontAlgn="b"/>
                      <a:r>
                        <a:rPr lang="en-US" sz="1200" u="none" strike="noStrike" dirty="0">
                          <a:effectLst/>
                        </a:rPr>
                        <a:t>Interface design for AI products in financial domain</a:t>
                      </a:r>
                      <a:endParaRPr lang="en-US" sz="1200" b="0" i="0" u="none" strike="noStrike" dirty="0">
                        <a:solidFill>
                          <a:srgbClr val="000000"/>
                        </a:solidFill>
                        <a:effectLst/>
                        <a:latin typeface="Calibri" charset="0"/>
                      </a:endParaRPr>
                    </a:p>
                  </a:txBody>
                  <a:tcPr marL="762000" marR="12700" marT="12700" marB="0" anchor="b"/>
                </a:tc>
                <a:extLst>
                  <a:ext uri="{0D108BD9-81ED-4DB2-BD59-A6C34878D82A}">
                    <a16:rowId xmlns:a16="http://schemas.microsoft.com/office/drawing/2014/main" val="10030"/>
                  </a:ext>
                </a:extLst>
              </a:tr>
            </a:tbl>
          </a:graphicData>
        </a:graphic>
      </p:graphicFrame>
    </p:spTree>
    <p:extLst>
      <p:ext uri="{BB962C8B-B14F-4D97-AF65-F5344CB8AC3E}">
        <p14:creationId xmlns:p14="http://schemas.microsoft.com/office/powerpoint/2010/main" val="1608896148"/>
      </p:ext>
    </p:extLst>
  </p:cSld>
  <p:clrMapOvr>
    <a:masterClrMapping/>
  </p:clrMapOvr>
  <mc:AlternateContent xmlns:mc="http://schemas.openxmlformats.org/markup-compatibility/2006" xmlns:p14="http://schemas.microsoft.com/office/powerpoint/2010/main">
    <mc:Choice Requires="p14">
      <p:transition spd="slow" p14:dur="2000" advTm="78490"/>
    </mc:Choice>
    <mc:Fallback xmlns="">
      <p:transition spd="slow" advTm="7849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438802" y="1308102"/>
            <a:ext cx="3178710" cy="4316521"/>
          </a:xfrm>
          <a:prstGeom prst="rect">
            <a:avLst/>
          </a:prstGeom>
          <a:solidFill>
            <a:schemeClr val="accent6">
              <a:lumMod val="75000"/>
            </a:schemeClr>
          </a:solidFill>
          <a:ln w="25400" cap="flat">
            <a:noFill/>
            <a:prstDash val="solid"/>
            <a:round/>
          </a:ln>
          <a:effectLst>
            <a:outerShdw blurRad="50800" dist="38100" dir="18900000" sx="78000" sy="78000" algn="bl" rotWithShape="0">
              <a:schemeClr val="bg2">
                <a:lumMod val="75000"/>
                <a:alpha val="4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Rectangle 12"/>
          <p:cNvSpPr/>
          <p:nvPr/>
        </p:nvSpPr>
        <p:spPr>
          <a:xfrm>
            <a:off x="4506246" y="1301455"/>
            <a:ext cx="3178710" cy="4316521"/>
          </a:xfrm>
          <a:prstGeom prst="rect">
            <a:avLst/>
          </a:prstGeom>
          <a:solidFill>
            <a:schemeClr val="accent6">
              <a:lumMod val="75000"/>
            </a:schemeClr>
          </a:solidFill>
          <a:ln w="25400" cap="flat">
            <a:noFill/>
            <a:prstDash val="solid"/>
            <a:round/>
          </a:ln>
          <a:effectLst>
            <a:outerShdw blurRad="50800" dist="38100" dir="18900000" sx="78000" sy="78000" algn="bl" rotWithShape="0">
              <a:schemeClr val="bg2">
                <a:lumMod val="75000"/>
                <a:alpha val="4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 name="Rectangle 3"/>
          <p:cNvSpPr/>
          <p:nvPr/>
        </p:nvSpPr>
        <p:spPr>
          <a:xfrm>
            <a:off x="609519" y="1308102"/>
            <a:ext cx="3178710" cy="4316521"/>
          </a:xfrm>
          <a:prstGeom prst="rect">
            <a:avLst/>
          </a:prstGeom>
          <a:solidFill>
            <a:schemeClr val="accent6">
              <a:lumMod val="75000"/>
            </a:schemeClr>
          </a:solidFill>
          <a:ln w="25400" cap="flat">
            <a:noFill/>
            <a:prstDash val="solid"/>
            <a:round/>
          </a:ln>
          <a:effectLst>
            <a:outerShdw blurRad="50800" dist="38100" dir="18900000" sx="78000" sy="78000" algn="bl" rotWithShape="0">
              <a:schemeClr val="bg2">
                <a:lumMod val="75000"/>
                <a:alpha val="4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83242492-B3DC-054F-9CC4-F07E5B24E3B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138</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Our approach</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lstStyle/>
          <a:p>
            <a:endParaRPr lang="en-US" dirty="0">
              <a:solidFill>
                <a:schemeClr val="bg2"/>
              </a:solidFill>
            </a:endParaRPr>
          </a:p>
          <a:p>
            <a:endParaRPr lang="en-US" dirty="0"/>
          </a:p>
          <a:p>
            <a:endParaRPr lang="en-US" dirty="0"/>
          </a:p>
        </p:txBody>
      </p:sp>
      <p:sp>
        <p:nvSpPr>
          <p:cNvPr id="5" name="Text Placeholder 8">
            <a:extLst>
              <a:ext uri="{FF2B5EF4-FFF2-40B4-BE49-F238E27FC236}">
                <a16:creationId xmlns:a16="http://schemas.microsoft.com/office/drawing/2014/main" id="{6FAF14FA-4BA2-F64B-9304-A57D60188393}"/>
              </a:ext>
            </a:extLst>
          </p:cNvPr>
          <p:cNvSpPr txBox="1">
            <a:spLocks/>
          </p:cNvSpPr>
          <p:nvPr/>
        </p:nvSpPr>
        <p:spPr>
          <a:xfrm>
            <a:off x="500432" y="1529068"/>
            <a:ext cx="3305710" cy="871256"/>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fontScale="85000" lnSpcReduction="2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gn="ctr">
              <a:buNone/>
            </a:pPr>
            <a:r>
              <a:rPr lang="en-US" sz="2900" kern="0" dirty="0">
                <a:solidFill>
                  <a:schemeClr val="tx1"/>
                </a:solidFill>
              </a:rPr>
              <a:t>Who touches the </a:t>
            </a:r>
          </a:p>
          <a:p>
            <a:pPr marL="0" indent="0" algn="ctr">
              <a:buNone/>
            </a:pPr>
            <a:endParaRPr lang="en-US" sz="1300" kern="0" dirty="0">
              <a:solidFill>
                <a:schemeClr val="tx1"/>
              </a:solidFill>
            </a:endParaRPr>
          </a:p>
          <a:p>
            <a:pPr marL="0" indent="0" algn="ctr">
              <a:buNone/>
            </a:pPr>
            <a:r>
              <a:rPr lang="en-US" sz="2900" kern="0" dirty="0">
                <a:solidFill>
                  <a:schemeClr val="tx1"/>
                </a:solidFill>
              </a:rPr>
              <a:t>AI model?</a:t>
            </a:r>
          </a:p>
          <a:p>
            <a:endParaRPr lang="en-US" sz="2000" kern="0" dirty="0">
              <a:solidFill>
                <a:schemeClr val="tx1"/>
              </a:solidFill>
            </a:endParaRPr>
          </a:p>
          <a:p>
            <a:endParaRPr lang="en-US" sz="2000" kern="0" dirty="0">
              <a:solidFill>
                <a:schemeClr val="tx1"/>
              </a:solidFill>
            </a:endParaRPr>
          </a:p>
          <a:p>
            <a:endParaRPr lang="en-US" sz="2000" kern="0" dirty="0">
              <a:solidFill>
                <a:schemeClr val="tx1"/>
              </a:solidFill>
            </a:endParaRPr>
          </a:p>
          <a:p>
            <a:endParaRPr lang="en-US" sz="2000" kern="0" dirty="0">
              <a:solidFill>
                <a:schemeClr val="bg2"/>
              </a:solidFill>
            </a:endParaRPr>
          </a:p>
          <a:p>
            <a:endParaRPr lang="en-US" sz="2000" kern="0" dirty="0">
              <a:solidFill>
                <a:schemeClr val="bg2"/>
              </a:solidFill>
            </a:endParaRPr>
          </a:p>
          <a:p>
            <a:endParaRPr lang="en-US" sz="2000" kern="0" dirty="0"/>
          </a:p>
          <a:p>
            <a:endParaRPr lang="en-US" sz="2000" kern="0" dirty="0"/>
          </a:p>
        </p:txBody>
      </p:sp>
      <p:pic>
        <p:nvPicPr>
          <p:cNvPr id="1026" name="Picture 2" descr="ustomer Needs Help Svg Png Icon Free Download (#452431) -  OnlineW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324" y="2615327"/>
            <a:ext cx="1852344" cy="2280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though, albeit, people, question, at the same time, what, when i"/>
          <p:cNvPicPr>
            <a:picLocks noChangeAspect="1" noChangeArrowheads="1"/>
          </p:cNvPicPr>
          <p:nvPr/>
        </p:nvPicPr>
        <p:blipFill rotWithShape="1">
          <a:blip r:embed="rId4">
            <a:extLst>
              <a:ext uri="{28A0092B-C50C-407E-A947-70E740481C1C}">
                <a14:useLocalDpi xmlns:a14="http://schemas.microsoft.com/office/drawing/2010/main" val="0"/>
              </a:ext>
            </a:extLst>
          </a:blip>
          <a:srcRect l="7686" t="23358" r="10197" b="8030"/>
          <a:stretch/>
        </p:blipFill>
        <p:spPr bwMode="auto">
          <a:xfrm>
            <a:off x="8530763" y="2513294"/>
            <a:ext cx="2973574" cy="24845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iness company people job team avatar icon Vector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4800" t="12962" r="4800" b="33334"/>
          <a:stretch/>
        </p:blipFill>
        <p:spPr bwMode="auto">
          <a:xfrm>
            <a:off x="609517" y="2774950"/>
            <a:ext cx="3178711" cy="203941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8">
            <a:extLst>
              <a:ext uri="{FF2B5EF4-FFF2-40B4-BE49-F238E27FC236}">
                <a16:creationId xmlns:a16="http://schemas.microsoft.com/office/drawing/2014/main" id="{6FAF14FA-4BA2-F64B-9304-A57D60188393}"/>
              </a:ext>
            </a:extLst>
          </p:cNvPr>
          <p:cNvSpPr txBox="1">
            <a:spLocks/>
          </p:cNvSpPr>
          <p:nvPr/>
        </p:nvSpPr>
        <p:spPr>
          <a:xfrm>
            <a:off x="4021254" y="1467246"/>
            <a:ext cx="4148693" cy="964804"/>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gn="ctr">
              <a:lnSpc>
                <a:spcPct val="80000"/>
              </a:lnSpc>
              <a:buNone/>
            </a:pPr>
            <a:r>
              <a:rPr lang="en-US" sz="2500" kern="0" dirty="0">
                <a:solidFill>
                  <a:schemeClr val="tx1"/>
                </a:solidFill>
              </a:rPr>
              <a:t>What are their </a:t>
            </a:r>
          </a:p>
          <a:p>
            <a:pPr marL="0" indent="0" algn="ctr">
              <a:lnSpc>
                <a:spcPct val="80000"/>
              </a:lnSpc>
              <a:buNone/>
            </a:pPr>
            <a:endParaRPr lang="en-US" sz="1100" kern="0" dirty="0">
              <a:solidFill>
                <a:schemeClr val="tx1"/>
              </a:solidFill>
            </a:endParaRPr>
          </a:p>
          <a:p>
            <a:pPr marL="0" indent="0" algn="ctr">
              <a:lnSpc>
                <a:spcPct val="80000"/>
              </a:lnSpc>
              <a:buNone/>
            </a:pPr>
            <a:r>
              <a:rPr lang="en-US" sz="2500" kern="0" dirty="0">
                <a:solidFill>
                  <a:schemeClr val="tx1"/>
                </a:solidFill>
              </a:rPr>
              <a:t>informational needs?</a:t>
            </a:r>
          </a:p>
        </p:txBody>
      </p:sp>
      <p:sp>
        <p:nvSpPr>
          <p:cNvPr id="12" name="Text Placeholder 8">
            <a:extLst>
              <a:ext uri="{FF2B5EF4-FFF2-40B4-BE49-F238E27FC236}">
                <a16:creationId xmlns:a16="http://schemas.microsoft.com/office/drawing/2014/main" id="{6FAF14FA-4BA2-F64B-9304-A57D60188393}"/>
              </a:ext>
            </a:extLst>
          </p:cNvPr>
          <p:cNvSpPr txBox="1">
            <a:spLocks/>
          </p:cNvSpPr>
          <p:nvPr/>
        </p:nvSpPr>
        <p:spPr>
          <a:xfrm>
            <a:off x="8015481" y="1535394"/>
            <a:ext cx="4004137" cy="896655"/>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fontScale="32500" lnSpcReduction="2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gn="ctr">
              <a:buNone/>
            </a:pPr>
            <a:r>
              <a:rPr lang="en-US" sz="7400" kern="0" dirty="0">
                <a:solidFill>
                  <a:schemeClr val="tx1"/>
                </a:solidFill>
              </a:rPr>
              <a:t>When do explanations </a:t>
            </a:r>
          </a:p>
          <a:p>
            <a:pPr marL="0" indent="0" algn="ctr">
              <a:buNone/>
            </a:pPr>
            <a:endParaRPr lang="en-US" sz="1500" kern="0" dirty="0">
              <a:solidFill>
                <a:schemeClr val="tx1"/>
              </a:solidFill>
            </a:endParaRPr>
          </a:p>
          <a:p>
            <a:pPr marL="0" indent="0" algn="ctr">
              <a:buNone/>
            </a:pPr>
            <a:r>
              <a:rPr lang="en-US" sz="7700" kern="0" dirty="0">
                <a:solidFill>
                  <a:schemeClr val="tx1"/>
                </a:solidFill>
              </a:rPr>
              <a:t>get warranted?</a:t>
            </a:r>
          </a:p>
          <a:p>
            <a:endParaRPr lang="en-US" sz="2000" kern="0" dirty="0">
              <a:solidFill>
                <a:schemeClr val="tx1"/>
              </a:solidFill>
            </a:endParaRPr>
          </a:p>
          <a:p>
            <a:endParaRPr lang="en-US" sz="2000" kern="0" dirty="0">
              <a:solidFill>
                <a:schemeClr val="tx1"/>
              </a:solidFill>
            </a:endParaRPr>
          </a:p>
          <a:p>
            <a:endParaRPr lang="en-US" sz="2000" kern="0" dirty="0">
              <a:solidFill>
                <a:schemeClr val="tx1"/>
              </a:solidFill>
            </a:endParaRPr>
          </a:p>
          <a:p>
            <a:endParaRPr lang="en-US" sz="2000" kern="0" dirty="0">
              <a:solidFill>
                <a:schemeClr val="bg2"/>
              </a:solidFill>
            </a:endParaRPr>
          </a:p>
          <a:p>
            <a:endParaRPr lang="en-US" sz="2000" kern="0" dirty="0">
              <a:solidFill>
                <a:schemeClr val="bg2"/>
              </a:solidFill>
            </a:endParaRPr>
          </a:p>
          <a:p>
            <a:endParaRPr lang="en-US" sz="2000" kern="0" dirty="0"/>
          </a:p>
          <a:p>
            <a:endParaRPr lang="en-US" sz="2000" kern="0" dirty="0"/>
          </a:p>
        </p:txBody>
      </p:sp>
    </p:spTree>
    <p:extLst>
      <p:ext uri="{BB962C8B-B14F-4D97-AF65-F5344CB8AC3E}">
        <p14:creationId xmlns:p14="http://schemas.microsoft.com/office/powerpoint/2010/main" val="2277260736"/>
      </p:ext>
    </p:extLst>
  </p:cSld>
  <p:clrMapOvr>
    <a:masterClrMapping/>
  </p:clrMapOvr>
  <p:transition spd="med" advTm="52340"/>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4941970" y="1600347"/>
          <a:ext cx="7268041" cy="4845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p:cNvSpPr/>
          <p:nvPr/>
        </p:nvSpPr>
        <p:spPr>
          <a:xfrm>
            <a:off x="6113720" y="1236608"/>
            <a:ext cx="5436067" cy="5188689"/>
          </a:xfrm>
          <a:prstGeom prst="rect">
            <a:avLst/>
          </a:prstGeom>
          <a:solidFill>
            <a:schemeClr val="bg1">
              <a:alpha val="17000"/>
            </a:schemeClr>
          </a:solidFill>
          <a:ln w="25400" cap="flat">
            <a:noFill/>
            <a:prstDash val="solid"/>
            <a:round/>
          </a:ln>
          <a:effectLst>
            <a:outerShdw blurRad="38100" dist="165100" dir="5400000" sx="156000" sy="156000" rotWithShape="0">
              <a:schemeClr val="bg1"/>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139</a:t>
            </a:fld>
            <a:endParaRPr lang="uk-UA"/>
          </a:p>
        </p:txBody>
      </p:sp>
      <p:sp>
        <p:nvSpPr>
          <p:cNvPr id="19" name="TextBox 18"/>
          <p:cNvSpPr txBox="1"/>
          <p:nvPr/>
        </p:nvSpPr>
        <p:spPr>
          <a:xfrm>
            <a:off x="435272" y="1589719"/>
            <a:ext cx="5704556" cy="5101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lnSpc>
                <a:spcPct val="150000"/>
              </a:lnSpc>
            </a:pPr>
            <a:r>
              <a:rPr lang="en-US" sz="1500" b="1" dirty="0">
                <a:latin typeface="IBM Plex Sans Light" charset="0"/>
                <a:ea typeface="IBM Plex Sans Light" charset="0"/>
                <a:cs typeface="IBM Plex Sans Light" charset="0"/>
                <a:sym typeface="Calibri"/>
              </a:rPr>
              <a:t>Business Users </a:t>
            </a:r>
            <a:r>
              <a:rPr lang="en-US" sz="1500" dirty="0">
                <a:solidFill>
                  <a:srgbClr val="000000"/>
                </a:solidFill>
                <a:latin typeface="IBM Plex Sans Light" charset="0"/>
                <a:ea typeface="IBM Plex Sans Light" charset="0"/>
                <a:cs typeface="IBM Plex Sans Light" charset="0"/>
                <a:sym typeface="Calibri"/>
              </a:rPr>
              <a:t>       clients of AI model </a:t>
            </a:r>
          </a:p>
          <a:p>
            <a:pPr hangingPunct="0">
              <a:lnSpc>
                <a:spcPct val="150000"/>
              </a:lnSpc>
              <a:defRPr/>
            </a:pPr>
            <a:r>
              <a:rPr lang="en-US" sz="1500" b="1" dirty="0">
                <a:solidFill>
                  <a:srgbClr val="000000"/>
                </a:solidFill>
                <a:latin typeface="IBM Plex Sans Light" charset="0"/>
                <a:ea typeface="IBM Plex Sans Light" charset="0"/>
                <a:cs typeface="IBM Plex Sans Light" charset="0"/>
                <a:sym typeface="Calibri"/>
              </a:rPr>
              <a:t>AI Engineers </a:t>
            </a:r>
            <a:r>
              <a:rPr lang="en-US" sz="1500" dirty="0">
                <a:solidFill>
                  <a:srgbClr val="000000"/>
                </a:solidFill>
                <a:latin typeface="IBM Plex Sans Light" charset="0"/>
                <a:ea typeface="IBM Plex Sans Light" charset="0"/>
                <a:cs typeface="IBM Plex Sans Light" charset="0"/>
                <a:sym typeface="Calibri"/>
              </a:rPr>
              <a:t>           train/fine-tune the model</a:t>
            </a:r>
          </a:p>
          <a:p>
            <a:pPr hangingPunct="0">
              <a:lnSpc>
                <a:spcPct val="150000"/>
              </a:lnSpc>
              <a:defRPr/>
            </a:pPr>
            <a:r>
              <a:rPr lang="en-US" sz="1500" b="1" dirty="0">
                <a:solidFill>
                  <a:srgbClr val="000000"/>
                </a:solidFill>
                <a:latin typeface="IBM Plex Sans Light" charset="0"/>
                <a:ea typeface="IBM Plex Sans Light" charset="0"/>
                <a:cs typeface="IBM Plex Sans Light" charset="0"/>
                <a:sym typeface="Calibri"/>
              </a:rPr>
              <a:t>AI Operations </a:t>
            </a:r>
            <a:r>
              <a:rPr lang="en-US" sz="1500" dirty="0">
                <a:solidFill>
                  <a:srgbClr val="000000"/>
                </a:solidFill>
                <a:latin typeface="IBM Plex Sans Light" charset="0"/>
                <a:ea typeface="IBM Plex Sans Light" charset="0"/>
                <a:cs typeface="IBM Plex Sans Light" charset="0"/>
                <a:sym typeface="Calibri"/>
              </a:rPr>
              <a:t>         gather important metrics on AI models</a:t>
            </a:r>
          </a:p>
          <a:p>
            <a:pPr hangingPunct="0">
              <a:lnSpc>
                <a:spcPct val="150000"/>
              </a:lnSpc>
            </a:pPr>
            <a:r>
              <a:rPr lang="en-US" sz="1500" b="1" dirty="0">
                <a:solidFill>
                  <a:srgbClr val="000000"/>
                </a:solidFill>
                <a:latin typeface="IBM Plex Sans Light" charset="0"/>
                <a:ea typeface="IBM Plex Sans Light" charset="0"/>
                <a:cs typeface="IBM Plex Sans Light" charset="0"/>
                <a:sym typeface="Calibri"/>
              </a:rPr>
              <a:t>Data Providers </a:t>
            </a:r>
            <a:r>
              <a:rPr lang="en-US" sz="1500" dirty="0">
                <a:solidFill>
                  <a:srgbClr val="000000"/>
                </a:solidFill>
                <a:latin typeface="IBM Plex Sans Light" charset="0"/>
                <a:ea typeface="IBM Plex Sans Light" charset="0"/>
                <a:cs typeface="IBM Plex Sans Light" charset="0"/>
                <a:sym typeface="Calibri"/>
              </a:rPr>
              <a:t>       gatekeepers of public, private, third party data</a:t>
            </a:r>
          </a:p>
          <a:p>
            <a:pPr hangingPunct="0">
              <a:lnSpc>
                <a:spcPct val="150000"/>
              </a:lnSpc>
              <a:defRPr/>
            </a:pPr>
            <a:r>
              <a:rPr lang="en-US" sz="1500" b="1" dirty="0">
                <a:solidFill>
                  <a:srgbClr val="000000"/>
                </a:solidFill>
                <a:latin typeface="IBM Plex Sans Light" charset="0"/>
                <a:ea typeface="IBM Plex Sans Light" charset="0"/>
                <a:cs typeface="IBM Plex Sans Light" charset="0"/>
                <a:sym typeface="Calibri"/>
              </a:rPr>
              <a:t>Designers</a:t>
            </a:r>
            <a:r>
              <a:rPr lang="en-US" sz="1500" dirty="0">
                <a:solidFill>
                  <a:srgbClr val="000000"/>
                </a:solidFill>
                <a:latin typeface="IBM Plex Sans Light" charset="0"/>
                <a:ea typeface="IBM Plex Sans Light" charset="0"/>
                <a:cs typeface="IBM Plex Sans Light" charset="0"/>
                <a:sym typeface="Calibri"/>
              </a:rPr>
              <a:t>                 develop the user experience of the AI model</a:t>
            </a:r>
          </a:p>
          <a:p>
            <a:pPr hangingPunct="0">
              <a:lnSpc>
                <a:spcPct val="150000"/>
              </a:lnSpc>
              <a:defRPr/>
            </a:pPr>
            <a:r>
              <a:rPr lang="en-US" sz="1500" b="1" dirty="0">
                <a:solidFill>
                  <a:srgbClr val="000000"/>
                </a:solidFill>
                <a:latin typeface="IBM Plex Sans Light" charset="0"/>
                <a:ea typeface="IBM Plex Sans Light" charset="0"/>
                <a:cs typeface="IBM Plex Sans Light" charset="0"/>
                <a:sym typeface="Calibri"/>
              </a:rPr>
              <a:t>Data Scientists </a:t>
            </a:r>
            <a:r>
              <a:rPr lang="en-US" sz="1500" dirty="0">
                <a:solidFill>
                  <a:srgbClr val="000000"/>
                </a:solidFill>
                <a:latin typeface="IBM Plex Sans Light" charset="0"/>
                <a:ea typeface="IBM Plex Sans Light" charset="0"/>
                <a:cs typeface="IBM Plex Sans Light" charset="0"/>
                <a:sym typeface="Calibri"/>
              </a:rPr>
              <a:t>       develop new models, design new algorithms</a:t>
            </a:r>
          </a:p>
          <a:p>
            <a:pPr hangingPunct="0">
              <a:lnSpc>
                <a:spcPct val="150000"/>
              </a:lnSpc>
              <a:defRPr/>
            </a:pPr>
            <a:r>
              <a:rPr lang="en-US" sz="1500" b="1" dirty="0">
                <a:solidFill>
                  <a:srgbClr val="000000"/>
                </a:solidFill>
                <a:latin typeface="IBM Plex Sans Light" charset="0"/>
                <a:ea typeface="IBM Plex Sans Light" charset="0"/>
                <a:cs typeface="IBM Plex Sans Light" charset="0"/>
                <a:sym typeface="Calibri"/>
              </a:rPr>
              <a:t>Domain Experts </a:t>
            </a:r>
            <a:r>
              <a:rPr lang="en-US" sz="1500" dirty="0">
                <a:solidFill>
                  <a:srgbClr val="000000"/>
                </a:solidFill>
                <a:latin typeface="IBM Plex Sans Light" charset="0"/>
                <a:ea typeface="IBM Plex Sans Light" charset="0"/>
                <a:cs typeface="IBM Plex Sans Light" charset="0"/>
                <a:sym typeface="Calibri"/>
              </a:rPr>
              <a:t>     subject matter experts in business domain </a:t>
            </a:r>
          </a:p>
          <a:p>
            <a:pPr hangingPunct="0">
              <a:lnSpc>
                <a:spcPct val="150000"/>
              </a:lnSpc>
              <a:defRPr/>
            </a:pPr>
            <a:r>
              <a:rPr lang="en-US" sz="1500" dirty="0">
                <a:solidFill>
                  <a:srgbClr val="000000"/>
                </a:solidFill>
                <a:latin typeface="IBM Plex Sans Light" charset="0"/>
                <a:ea typeface="IBM Plex Sans Light" charset="0"/>
                <a:cs typeface="IBM Plex Sans Light" charset="0"/>
                <a:sym typeface="Calibri"/>
              </a:rPr>
              <a:t>	               helping in labeling data</a:t>
            </a:r>
          </a:p>
          <a:p>
            <a:pPr hangingPunct="0">
              <a:lnSpc>
                <a:spcPct val="150000"/>
              </a:lnSpc>
              <a:defRPr/>
            </a:pPr>
            <a:r>
              <a:rPr lang="en-US" sz="1500" b="1" dirty="0">
                <a:solidFill>
                  <a:srgbClr val="000000"/>
                </a:solidFill>
                <a:latin typeface="IBM Plex Sans Light" charset="0"/>
                <a:ea typeface="IBM Plex Sans Light" charset="0"/>
                <a:cs typeface="IBM Plex Sans Light" charset="0"/>
                <a:sym typeface="Calibri"/>
              </a:rPr>
              <a:t>Model Validators    </a:t>
            </a:r>
            <a:r>
              <a:rPr lang="en-US" sz="1500" dirty="0">
                <a:solidFill>
                  <a:srgbClr val="000000"/>
                </a:solidFill>
                <a:latin typeface="IBM Plex Sans Light" charset="0"/>
                <a:ea typeface="IBM Plex Sans Light" charset="0"/>
                <a:cs typeface="IBM Plex Sans Light" charset="0"/>
                <a:sym typeface="Calibri"/>
              </a:rPr>
              <a:t>debug, see if model continues to operate </a:t>
            </a:r>
          </a:p>
          <a:p>
            <a:pPr hangingPunct="0">
              <a:lnSpc>
                <a:spcPct val="150000"/>
              </a:lnSpc>
              <a:defRPr/>
            </a:pPr>
            <a:r>
              <a:rPr lang="en-US" sz="1500" dirty="0">
                <a:solidFill>
                  <a:srgbClr val="000000"/>
                </a:solidFill>
                <a:latin typeface="IBM Plex Sans Light" charset="0"/>
                <a:ea typeface="IBM Plex Sans Light" charset="0"/>
                <a:cs typeface="IBM Plex Sans Light" charset="0"/>
                <a:sym typeface="Calibri"/>
              </a:rPr>
              <a:t>	               running as intended, detect model drift</a:t>
            </a:r>
          </a:p>
          <a:p>
            <a:pPr hangingPunct="0">
              <a:lnSpc>
                <a:spcPct val="150000"/>
              </a:lnSpc>
            </a:pPr>
            <a:r>
              <a:rPr lang="en-US" sz="1500" b="1" dirty="0">
                <a:solidFill>
                  <a:srgbClr val="000000"/>
                </a:solidFill>
                <a:latin typeface="IBM Plex Sans Light" charset="0"/>
                <a:ea typeface="IBM Plex Sans Light" charset="0"/>
                <a:cs typeface="IBM Plex Sans Light" charset="0"/>
                <a:sym typeface="Calibri"/>
              </a:rPr>
              <a:t>Product Managers </a:t>
            </a:r>
            <a:r>
              <a:rPr lang="en-US" sz="1500" dirty="0">
                <a:solidFill>
                  <a:srgbClr val="000000"/>
                </a:solidFill>
                <a:latin typeface="IBM Plex Sans Light" charset="0"/>
                <a:ea typeface="IBM Plex Sans Light" charset="0"/>
                <a:cs typeface="IBM Plex Sans Light" charset="0"/>
                <a:sym typeface="Calibri"/>
              </a:rPr>
              <a:t> interface between business users and data </a:t>
            </a:r>
          </a:p>
          <a:p>
            <a:pPr hangingPunct="0">
              <a:lnSpc>
                <a:spcPct val="150000"/>
              </a:lnSpc>
            </a:pPr>
            <a:r>
              <a:rPr lang="en-US" sz="1500" dirty="0">
                <a:solidFill>
                  <a:srgbClr val="000000"/>
                </a:solidFill>
                <a:latin typeface="IBM Plex Sans Light" charset="0"/>
                <a:ea typeface="IBM Plex Sans Light" charset="0"/>
                <a:cs typeface="IBM Plex Sans Light" charset="0"/>
                <a:sym typeface="Calibri"/>
              </a:rPr>
              <a:t>                                     scientists, AI engineers</a:t>
            </a:r>
          </a:p>
          <a:p>
            <a:pPr hangingPunct="0">
              <a:lnSpc>
                <a:spcPct val="150000"/>
              </a:lnSpc>
            </a:pPr>
            <a:r>
              <a:rPr lang="en-US" sz="1500" b="1" dirty="0">
                <a:solidFill>
                  <a:srgbClr val="000000"/>
                </a:solidFill>
                <a:latin typeface="IBM Plex Sans Light" charset="0"/>
                <a:ea typeface="IBM Plex Sans Light" charset="0"/>
                <a:cs typeface="IBM Plex Sans Light" charset="0"/>
                <a:sym typeface="Calibri"/>
              </a:rPr>
              <a:t>Software Engineers </a:t>
            </a:r>
            <a:r>
              <a:rPr lang="en-US" sz="1500" dirty="0">
                <a:solidFill>
                  <a:srgbClr val="000000"/>
                </a:solidFill>
                <a:latin typeface="IBM Plex Sans Light" charset="0"/>
                <a:ea typeface="IBM Plex Sans Light" charset="0"/>
                <a:cs typeface="IBM Plex Sans Light" charset="0"/>
                <a:sym typeface="Calibri"/>
              </a:rPr>
              <a:t>support AI model deployment</a:t>
            </a:r>
          </a:p>
          <a:p>
            <a:pPr>
              <a:lnSpc>
                <a:spcPct val="150000"/>
              </a:lnSpc>
            </a:pPr>
            <a:endParaRPr lang="en-US" sz="1100" dirty="0">
              <a:latin typeface="IBM Plex Sans Light" charset="0"/>
              <a:ea typeface="IBM Plex Sans Light" charset="0"/>
              <a:cs typeface="IBM Plex Sans Light" charset="0"/>
            </a:endParaRPr>
          </a:p>
          <a:p>
            <a:pPr marL="0" marR="0" indent="0" algn="l" defTabSz="914400" rtl="0" fontAlgn="auto" latinLnBrk="0" hangingPunct="0">
              <a:lnSpc>
                <a:spcPct val="150000"/>
              </a:lnSpc>
              <a:spcBef>
                <a:spcPts val="0"/>
              </a:spcBef>
              <a:spcAft>
                <a:spcPts val="0"/>
              </a:spcAft>
              <a:buClrTx/>
              <a:buSzTx/>
              <a:buFontTx/>
              <a:buNone/>
              <a:tabLst/>
            </a:pPr>
            <a:endParaRPr kumimoji="0" lang="en-US" sz="1100" u="none" strike="noStrike" cap="none" spc="0" normalizeH="0" baseline="0" dirty="0">
              <a:ln>
                <a:noFill/>
              </a:ln>
              <a:solidFill>
                <a:srgbClr val="000000"/>
              </a:solidFill>
              <a:effectLst/>
              <a:uFillTx/>
              <a:latin typeface="IBM Plex Sans Light" charset="0"/>
              <a:ea typeface="IBM Plex Sans Light" charset="0"/>
              <a:cs typeface="IBM Plex Sans Light" charset="0"/>
              <a:sym typeface="Calibri"/>
            </a:endParaRPr>
          </a:p>
        </p:txBody>
      </p:sp>
    </p:spTree>
    <p:extLst>
      <p:ext uri="{BB962C8B-B14F-4D97-AF65-F5344CB8AC3E}">
        <p14:creationId xmlns:p14="http://schemas.microsoft.com/office/powerpoint/2010/main" val="3530019068"/>
      </p:ext>
    </p:extLst>
  </p:cSld>
  <p:clrMapOvr>
    <a:masterClrMapping/>
  </p:clrMapOvr>
  <p:transition spd="med" advTm="377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9">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9">
                                            <p:txEl>
                                              <p:pRg st="3" end="3"/>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19">
                                            <p:txEl>
                                              <p:pRg st="5" end="5"/>
                                            </p:txEl>
                                          </p:spTgt>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19">
                                            <p:txEl>
                                              <p:pRg st="6" end="6"/>
                                            </p:txEl>
                                          </p:spTgt>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nodeType="afterEffect">
                                  <p:stCondLst>
                                    <p:cond delay="1000"/>
                                  </p:stCondLst>
                                  <p:childTnLst>
                                    <p:set>
                                      <p:cBhvr>
                                        <p:cTn id="27" dur="1" fill="hold">
                                          <p:stCondLst>
                                            <p:cond delay="0"/>
                                          </p:stCondLst>
                                        </p:cTn>
                                        <p:tgtEl>
                                          <p:spTgt spid="19">
                                            <p:txEl>
                                              <p:pRg st="7" end="7"/>
                                            </p:txEl>
                                          </p:spTgt>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19">
                                            <p:txEl>
                                              <p:pRg st="8" end="8"/>
                                            </p:txEl>
                                          </p:spTgt>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nodeType="afterEffect">
                                  <p:stCondLst>
                                    <p:cond delay="1000"/>
                                  </p:stCondLst>
                                  <p:childTnLst>
                                    <p:set>
                                      <p:cBhvr>
                                        <p:cTn id="33" dur="1" fill="hold">
                                          <p:stCondLst>
                                            <p:cond delay="0"/>
                                          </p:stCondLst>
                                        </p:cTn>
                                        <p:tgtEl>
                                          <p:spTgt spid="19">
                                            <p:txEl>
                                              <p:pRg st="9" end="9"/>
                                            </p:txEl>
                                          </p:spTgt>
                                        </p:tgtEl>
                                        <p:attrNameLst>
                                          <p:attrName>style.visibility</p:attrName>
                                        </p:attrNameLst>
                                      </p:cBhvr>
                                      <p:to>
                                        <p:strVal val="visible"/>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19">
                                            <p:txEl>
                                              <p:pRg st="10" end="10"/>
                                            </p:txEl>
                                          </p:spTgt>
                                        </p:tgtEl>
                                        <p:attrNameLst>
                                          <p:attrName>style.visibility</p:attrName>
                                        </p:attrNameLst>
                                      </p:cBhvr>
                                      <p:to>
                                        <p:strVal val="visible"/>
                                      </p:to>
                                    </p:set>
                                  </p:childTnLst>
                                </p:cTn>
                              </p:par>
                            </p:childTnLst>
                          </p:cTn>
                        </p:par>
                        <p:par>
                          <p:cTn id="37" fill="hold">
                            <p:stCondLst>
                              <p:cond delay="11000"/>
                            </p:stCondLst>
                            <p:childTnLst>
                              <p:par>
                                <p:cTn id="38" presetID="1" presetClass="entr" presetSubtype="0" fill="hold" nodeType="afterEffect">
                                  <p:stCondLst>
                                    <p:cond delay="1000"/>
                                  </p:stCondLst>
                                  <p:childTnLst>
                                    <p:set>
                                      <p:cBhvr>
                                        <p:cTn id="39" dur="1" fill="hold">
                                          <p:stCondLst>
                                            <p:cond delay="0"/>
                                          </p:stCondLst>
                                        </p:cTn>
                                        <p:tgtEl>
                                          <p:spTgt spid="19">
                                            <p:txEl>
                                              <p:pRg st="11" end="11"/>
                                            </p:txEl>
                                          </p:spTgt>
                                        </p:tgtEl>
                                        <p:attrNameLst>
                                          <p:attrName>style.visibility</p:attrName>
                                        </p:attrNameLst>
                                      </p:cBhvr>
                                      <p:to>
                                        <p:strVal val="visible"/>
                                      </p:to>
                                    </p:set>
                                  </p:childTnLst>
                                </p:cTn>
                              </p:par>
                            </p:childTnLst>
                          </p:cTn>
                        </p:par>
                        <p:par>
                          <p:cTn id="40" fill="hold">
                            <p:stCondLst>
                              <p:cond delay="12000"/>
                            </p:stCondLst>
                            <p:childTnLst>
                              <p:par>
                                <p:cTn id="41" presetID="1" presetClass="entr" presetSubtype="0" fill="hold" nodeType="afterEffect">
                                  <p:stCondLst>
                                    <p:cond delay="1000"/>
                                  </p:stCondLst>
                                  <p:childTnLst>
                                    <p:set>
                                      <p:cBhvr>
                                        <p:cTn id="42" dur="1" fill="hold">
                                          <p:stCondLst>
                                            <p:cond delay="0"/>
                                          </p:stCondLst>
                                        </p:cTn>
                                        <p:tgtEl>
                                          <p:spTgt spid="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E5729-3554-9A44-AFEA-DCE9474D1BCF}"/>
              </a:ext>
            </a:extLst>
          </p:cNvPr>
          <p:cNvSpPr>
            <a:spLocks noGrp="1"/>
          </p:cNvSpPr>
          <p:nvPr>
            <p:ph type="sldNum" sz="quarter" idx="2"/>
          </p:nvPr>
        </p:nvSpPr>
        <p:spPr/>
        <p:txBody>
          <a:bodyPr/>
          <a:lstStyle/>
          <a:p>
            <a:fld id="{B9E1206A-5614-2648-8F03-F73EEBA35E51}" type="slidenum">
              <a:rPr lang="en-US" smtClean="0"/>
              <a:t>14</a:t>
            </a:fld>
            <a:endParaRPr lang="en-US"/>
          </a:p>
        </p:txBody>
      </p:sp>
      <p:sp>
        <p:nvSpPr>
          <p:cNvPr id="2" name="Title 1">
            <a:extLst>
              <a:ext uri="{FF2B5EF4-FFF2-40B4-BE49-F238E27FC236}">
                <a16:creationId xmlns:a16="http://schemas.microsoft.com/office/drawing/2014/main" id="{9213E663-D152-E040-930A-17F47712724C}"/>
              </a:ext>
            </a:extLst>
          </p:cNvPr>
          <p:cNvSpPr>
            <a:spLocks noGrp="1"/>
          </p:cNvSpPr>
          <p:nvPr>
            <p:ph type="title"/>
          </p:nvPr>
        </p:nvSpPr>
        <p:spPr/>
        <p:txBody>
          <a:bodyPr/>
          <a:lstStyle/>
          <a:p>
            <a:r>
              <a:rPr lang="en-US" dirty="0"/>
              <a:t>Regulations</a:t>
            </a:r>
          </a:p>
        </p:txBody>
      </p:sp>
      <p:sp>
        <p:nvSpPr>
          <p:cNvPr id="6" name="Rectangle 5">
            <a:extLst>
              <a:ext uri="{FF2B5EF4-FFF2-40B4-BE49-F238E27FC236}">
                <a16:creationId xmlns:a16="http://schemas.microsoft.com/office/drawing/2014/main" id="{C4387BAC-12C3-4A4C-8F96-B21711A03242}"/>
              </a:ext>
            </a:extLst>
          </p:cNvPr>
          <p:cNvSpPr/>
          <p:nvPr/>
        </p:nvSpPr>
        <p:spPr>
          <a:xfrm>
            <a:off x="5995448" y="6588235"/>
            <a:ext cx="8154185" cy="246221"/>
          </a:xfrm>
          <a:prstGeom prst="rect">
            <a:avLst/>
          </a:prstGeom>
        </p:spPr>
        <p:txBody>
          <a:bodyPr wrap="square">
            <a:spAutoFit/>
          </a:bodyPr>
          <a:lstStyle/>
          <a:p>
            <a:r>
              <a:rPr lang="en-US" sz="1000" dirty="0">
                <a:solidFill>
                  <a:schemeClr val="tx1">
                    <a:lumMod val="65000"/>
                    <a:lumOff val="35000"/>
                  </a:schemeClr>
                </a:solidFill>
              </a:rPr>
              <a:t>Credit: </a:t>
            </a:r>
            <a:r>
              <a:rPr lang="en-US" sz="1000" dirty="0" err="1">
                <a:solidFill>
                  <a:schemeClr val="tx1">
                    <a:lumMod val="65000"/>
                    <a:lumOff val="35000"/>
                  </a:schemeClr>
                </a:solidFill>
              </a:rPr>
              <a:t>Gade</a:t>
            </a:r>
            <a:r>
              <a:rPr lang="en-US" sz="1000" dirty="0">
                <a:solidFill>
                  <a:schemeClr val="tx1">
                    <a:lumMod val="65000"/>
                    <a:lumOff val="35000"/>
                  </a:schemeClr>
                </a:solidFill>
              </a:rPr>
              <a:t>, </a:t>
            </a:r>
            <a:r>
              <a:rPr lang="en-US" sz="1000" dirty="0" err="1">
                <a:solidFill>
                  <a:schemeClr val="tx1">
                    <a:lumMod val="65000"/>
                    <a:lumOff val="35000"/>
                  </a:schemeClr>
                </a:solidFill>
              </a:rPr>
              <a:t>Geyik</a:t>
            </a:r>
            <a:r>
              <a:rPr lang="en-US" sz="1000" dirty="0">
                <a:solidFill>
                  <a:schemeClr val="tx1">
                    <a:lumMod val="65000"/>
                    <a:lumOff val="35000"/>
                  </a:schemeClr>
                </a:solidFill>
              </a:rPr>
              <a:t>, </a:t>
            </a:r>
            <a:r>
              <a:rPr lang="en-US" sz="1000" dirty="0" err="1">
                <a:solidFill>
                  <a:schemeClr val="tx1">
                    <a:lumMod val="65000"/>
                    <a:lumOff val="35000"/>
                  </a:schemeClr>
                </a:solidFill>
              </a:rPr>
              <a:t>Kenthapadi</a:t>
            </a:r>
            <a:r>
              <a:rPr lang="en-US" sz="1000" dirty="0">
                <a:solidFill>
                  <a:schemeClr val="tx1">
                    <a:lumMod val="65000"/>
                    <a:lumOff val="35000"/>
                  </a:schemeClr>
                </a:solidFill>
              </a:rPr>
              <a:t>, </a:t>
            </a:r>
            <a:r>
              <a:rPr lang="en-US" sz="1000" dirty="0" err="1">
                <a:solidFill>
                  <a:schemeClr val="tx1">
                    <a:lumMod val="65000"/>
                    <a:lumOff val="35000"/>
                  </a:schemeClr>
                </a:solidFill>
              </a:rPr>
              <a:t>Mithal</a:t>
            </a:r>
            <a:r>
              <a:rPr lang="en-US" sz="1000" dirty="0">
                <a:solidFill>
                  <a:schemeClr val="tx1">
                    <a:lumMod val="65000"/>
                    <a:lumOff val="35000"/>
                  </a:schemeClr>
                </a:solidFill>
              </a:rPr>
              <a:t>, </a:t>
            </a:r>
            <a:r>
              <a:rPr lang="en-US" sz="1000" dirty="0" err="1">
                <a:solidFill>
                  <a:schemeClr val="tx1">
                    <a:lumMod val="65000"/>
                    <a:lumOff val="35000"/>
                  </a:schemeClr>
                </a:solidFill>
              </a:rPr>
              <a:t>Taly</a:t>
            </a:r>
            <a:r>
              <a:rPr lang="en-US" sz="1000" dirty="0">
                <a:solidFill>
                  <a:schemeClr val="tx1">
                    <a:lumMod val="65000"/>
                    <a:lumOff val="35000"/>
                  </a:schemeClr>
                </a:solidFill>
              </a:rPr>
              <a:t>. </a:t>
            </a:r>
            <a:r>
              <a:rPr lang="en-US" sz="1000" i="1" dirty="0">
                <a:solidFill>
                  <a:schemeClr val="tx1">
                    <a:lumMod val="65000"/>
                    <a:lumOff val="35000"/>
                  </a:schemeClr>
                </a:solidFill>
              </a:rPr>
              <a:t>Explainable AI in Industry</a:t>
            </a:r>
            <a:r>
              <a:rPr lang="en-US" sz="1000" dirty="0">
                <a:solidFill>
                  <a:schemeClr val="tx1">
                    <a:lumMod val="65000"/>
                    <a:lumOff val="35000"/>
                  </a:schemeClr>
                </a:solidFill>
              </a:rPr>
              <a:t>, WWW’2020 </a:t>
            </a:r>
            <a:endParaRPr lang="en-US" sz="1000" dirty="0">
              <a:solidFill>
                <a:schemeClr val="tx1">
                  <a:lumMod val="65000"/>
                  <a:lumOff val="35000"/>
                </a:schemeClr>
              </a:solidFill>
              <a:effectLst/>
            </a:endParaRPr>
          </a:p>
        </p:txBody>
      </p:sp>
      <p:sp>
        <p:nvSpPr>
          <p:cNvPr id="7" name="Rectangle 6">
            <a:extLst>
              <a:ext uri="{FF2B5EF4-FFF2-40B4-BE49-F238E27FC236}">
                <a16:creationId xmlns:a16="http://schemas.microsoft.com/office/drawing/2014/main" id="{CA8DE700-1640-AE4C-9E1B-B6F4A4CC4671}"/>
              </a:ext>
            </a:extLst>
          </p:cNvPr>
          <p:cNvSpPr/>
          <p:nvPr/>
        </p:nvSpPr>
        <p:spPr>
          <a:xfrm>
            <a:off x="1301034" y="1200425"/>
            <a:ext cx="9829014" cy="4524315"/>
          </a:xfrm>
          <a:prstGeom prst="rect">
            <a:avLst/>
          </a:prstGeom>
        </p:spPr>
        <p:txBody>
          <a:bodyPr wrap="square">
            <a:spAutoFit/>
          </a:bodyPr>
          <a:lstStyle/>
          <a:p>
            <a:r>
              <a:rPr lang="en-US" sz="1600" b="1" dirty="0">
                <a:solidFill>
                  <a:srgbClr val="424242"/>
                </a:solidFill>
                <a:latin typeface="+mj-lt"/>
              </a:rPr>
              <a:t>General Data Protection Regulation (GDPR)</a:t>
            </a:r>
            <a:r>
              <a:rPr lang="en-US" sz="1600" dirty="0">
                <a:solidFill>
                  <a:srgbClr val="424242"/>
                </a:solidFill>
                <a:latin typeface="+mj-lt"/>
              </a:rPr>
              <a:t>: Article 22 empowers individuals with the right to demand an explanation of how an automated system made a decision that affects them. </a:t>
            </a:r>
          </a:p>
          <a:p>
            <a:endParaRPr lang="en-US" sz="1600" dirty="0">
              <a:latin typeface="+mj-lt"/>
            </a:endParaRPr>
          </a:p>
          <a:p>
            <a:r>
              <a:rPr lang="en-US" sz="1600" b="1" dirty="0">
                <a:solidFill>
                  <a:srgbClr val="424242"/>
                </a:solidFill>
                <a:latin typeface="+mj-lt"/>
              </a:rPr>
              <a:t>Algorithmic Accountability Act 2019: </a:t>
            </a:r>
            <a:r>
              <a:rPr lang="en-US" sz="1600" dirty="0">
                <a:solidFill>
                  <a:srgbClr val="424242"/>
                </a:solidFill>
                <a:latin typeface="+mj-lt"/>
              </a:rPr>
              <a:t>Requires companies to provide an assessment of the risks posed by the automated decision system to the privacy or security and the risks that contribute to inaccurate, unfair, biased, or discriminatory decisions impacting consumers </a:t>
            </a:r>
          </a:p>
          <a:p>
            <a:endParaRPr lang="en-US" sz="1600" dirty="0">
              <a:latin typeface="+mj-lt"/>
            </a:endParaRPr>
          </a:p>
          <a:p>
            <a:r>
              <a:rPr lang="en-US" sz="1600" b="1" dirty="0">
                <a:solidFill>
                  <a:srgbClr val="424242"/>
                </a:solidFill>
                <a:latin typeface="+mj-lt"/>
              </a:rPr>
              <a:t>California Consumer Privacy Act</a:t>
            </a:r>
            <a:r>
              <a:rPr lang="en-US" sz="1600" dirty="0">
                <a:solidFill>
                  <a:srgbClr val="424242"/>
                </a:solidFill>
                <a:latin typeface="+mj-lt"/>
              </a:rPr>
              <a:t>: Requires companies to rethink their approach to capturing, storing, and sharing personal data to align with the new requirements by January 1, 2020. </a:t>
            </a:r>
          </a:p>
          <a:p>
            <a:endParaRPr lang="en-US" sz="1600" dirty="0">
              <a:latin typeface="+mj-lt"/>
            </a:endParaRPr>
          </a:p>
          <a:p>
            <a:r>
              <a:rPr lang="en-US" sz="1600" b="1" dirty="0">
                <a:solidFill>
                  <a:srgbClr val="424242"/>
                </a:solidFill>
                <a:latin typeface="+mj-lt"/>
              </a:rPr>
              <a:t>Washington Bill 1655:</a:t>
            </a:r>
            <a:r>
              <a:rPr lang="en-US" sz="1600" dirty="0">
                <a:solidFill>
                  <a:srgbClr val="424242"/>
                </a:solidFill>
                <a:latin typeface="+mj-lt"/>
              </a:rPr>
              <a:t> Establishes guidelines for the use of automated decision systems to protect consumers, improve transparency, and create more market predictability. </a:t>
            </a:r>
          </a:p>
          <a:p>
            <a:endParaRPr lang="en-US" sz="1600" dirty="0">
              <a:latin typeface="+mj-lt"/>
            </a:endParaRPr>
          </a:p>
          <a:p>
            <a:r>
              <a:rPr lang="en-US" sz="1600" b="1" dirty="0">
                <a:solidFill>
                  <a:srgbClr val="424242"/>
                </a:solidFill>
                <a:latin typeface="+mj-lt"/>
              </a:rPr>
              <a:t>Massachusetts Bill H.2701: </a:t>
            </a:r>
            <a:r>
              <a:rPr lang="en-US" sz="1600" dirty="0">
                <a:solidFill>
                  <a:srgbClr val="424242"/>
                </a:solidFill>
                <a:latin typeface="+mj-lt"/>
              </a:rPr>
              <a:t>Establishes a commission on automated decision-making, transparency, fairness, and individual rights. </a:t>
            </a:r>
          </a:p>
          <a:p>
            <a:endParaRPr lang="en-US" sz="1600" dirty="0">
              <a:latin typeface="+mj-lt"/>
            </a:endParaRPr>
          </a:p>
          <a:p>
            <a:r>
              <a:rPr lang="en-US" sz="1600" b="1" dirty="0">
                <a:solidFill>
                  <a:srgbClr val="424242"/>
                </a:solidFill>
                <a:latin typeface="+mj-lt"/>
              </a:rPr>
              <a:t>Illinois House Bill 3415</a:t>
            </a:r>
            <a:r>
              <a:rPr lang="en-US" sz="1600" dirty="0">
                <a:solidFill>
                  <a:srgbClr val="424242"/>
                </a:solidFill>
                <a:latin typeface="+mj-lt"/>
              </a:rPr>
              <a:t>: States predictive data analytics determining creditworthiness or hiring decisions may not include information that correlates with the applicant race or zip code. </a:t>
            </a:r>
            <a:endParaRPr lang="en-US" sz="1600" dirty="0">
              <a:effectLst/>
              <a:latin typeface="+mj-lt"/>
            </a:endParaRPr>
          </a:p>
        </p:txBody>
      </p:sp>
      <p:pic>
        <p:nvPicPr>
          <p:cNvPr id="3" name="Audio 2">
            <a:hlinkClick r:id="" action="ppaction://media"/>
            <a:extLst>
              <a:ext uri="{FF2B5EF4-FFF2-40B4-BE49-F238E27FC236}">
                <a16:creationId xmlns:a16="http://schemas.microsoft.com/office/drawing/2014/main" id="{606A25D4-ACEF-FA42-A7A6-1BE148F18B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0200694"/>
      </p:ext>
    </p:extLst>
  </p:cSld>
  <p:clrMapOvr>
    <a:masterClrMapping/>
  </p:clrMapOvr>
  <p:transition spd="med" advTm="212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140</a:t>
            </a:fld>
            <a:endParaRPr lang="uk-UA"/>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2032000" y="113151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3485116" y="1017978"/>
            <a:ext cx="1691640" cy="757660"/>
          </a:xfrm>
          <a:prstGeom prst="rect">
            <a:avLst/>
          </a:pr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Business Users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Product Managers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Data Scientists</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p:cNvSpPr txBox="1"/>
          <p:nvPr/>
        </p:nvSpPr>
        <p:spPr>
          <a:xfrm>
            <a:off x="8966641" y="2334794"/>
            <a:ext cx="1691640" cy="1169549"/>
          </a:xfrm>
          <a:prstGeom prst="rect">
            <a:avLst/>
          </a:pr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00000"/>
                </a:solidFill>
                <a:sym typeface="Calibri"/>
              </a:rPr>
              <a:t>Domain Experts </a:t>
            </a:r>
          </a:p>
          <a:p>
            <a:pPr hangingPunct="0"/>
            <a:r>
              <a:rPr kumimoji="0" lang="en-US" sz="1400" b="0" i="0" u="none" strike="noStrike" cap="none" spc="0" normalizeH="0" baseline="0" dirty="0">
                <a:ln>
                  <a:noFill/>
                </a:ln>
                <a:solidFill>
                  <a:srgbClr val="000000"/>
                </a:solidFill>
                <a:effectLst/>
                <a:uFillTx/>
                <a:sym typeface="Calibri"/>
              </a:rPr>
              <a:t>Business Users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Data Providers </a:t>
            </a:r>
          </a:p>
          <a:p>
            <a:pPr hangingPunct="0"/>
            <a:r>
              <a:rPr lang="en-US" sz="1400" dirty="0">
                <a:solidFill>
                  <a:srgbClr val="000000"/>
                </a:solidFill>
                <a:sym typeface="Calibri"/>
              </a:rPr>
              <a:t>AI Engineers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Data Scientists</a:t>
            </a:r>
            <a:endParaRPr kumimoji="0" lang="en-US" sz="1400" b="0" i="0" u="none" strike="noStrike" cap="none" spc="0" normalizeH="0" baseline="0" dirty="0">
              <a:ln>
                <a:noFill/>
              </a:ln>
              <a:solidFill>
                <a:srgbClr val="000000"/>
              </a:solidFill>
              <a:effectLst/>
              <a:uFillTx/>
              <a:sym typeface="Calibri"/>
            </a:endParaRPr>
          </a:p>
        </p:txBody>
      </p:sp>
      <p:sp>
        <p:nvSpPr>
          <p:cNvPr id="10" name="TextBox 9"/>
          <p:cNvSpPr txBox="1"/>
          <p:nvPr/>
        </p:nvSpPr>
        <p:spPr>
          <a:xfrm>
            <a:off x="8930167" y="4454866"/>
            <a:ext cx="1691640" cy="738662"/>
          </a:xfrm>
          <a:prstGeom prst="rect">
            <a:avLst/>
          </a:pr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Product managers</a:t>
            </a:r>
          </a:p>
          <a:p>
            <a:pPr hangingPunct="0"/>
            <a:r>
              <a:rPr lang="en-US" sz="1400" dirty="0"/>
              <a:t>AI engineers</a:t>
            </a:r>
            <a:r>
              <a:rPr lang="en-US" sz="1400" dirty="0">
                <a:solidFill>
                  <a:srgbClr val="000000"/>
                </a:solidFill>
                <a:sym typeface="Calibri"/>
              </a:rPr>
              <a:t> </a:t>
            </a:r>
            <a:endParaRPr kumimoji="0" lang="en-US" sz="1400" b="0" i="0" u="none" strike="noStrike" cap="none" spc="0" normalizeH="0" baseline="0" dirty="0">
              <a:ln>
                <a:noFill/>
              </a:ln>
              <a:solidFill>
                <a:srgbClr val="000000"/>
              </a:solidFill>
              <a:effectLst/>
              <a:uFillTx/>
              <a:sym typeface="Calibri"/>
            </a:endParaRPr>
          </a:p>
          <a:p>
            <a:pPr hangingPunct="0"/>
            <a:r>
              <a:rPr lang="en-US" sz="1400" dirty="0"/>
              <a:t>Data scientists </a:t>
            </a:r>
          </a:p>
        </p:txBody>
      </p:sp>
      <p:sp>
        <p:nvSpPr>
          <p:cNvPr id="11" name="TextBox 10"/>
          <p:cNvSpPr txBox="1"/>
          <p:nvPr/>
        </p:nvSpPr>
        <p:spPr>
          <a:xfrm>
            <a:off x="7063267" y="5942592"/>
            <a:ext cx="1691640" cy="523218"/>
          </a:xfrm>
          <a:prstGeom prst="rect">
            <a:avLst/>
          </a:pr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00000"/>
                </a:solidFill>
                <a:sym typeface="Calibri"/>
              </a:rPr>
              <a:t>Product managers</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sym typeface="Calibri"/>
              </a:rPr>
              <a:t>Model validators</a:t>
            </a:r>
          </a:p>
        </p:txBody>
      </p:sp>
      <p:sp>
        <p:nvSpPr>
          <p:cNvPr id="12" name="TextBox 11"/>
          <p:cNvSpPr txBox="1"/>
          <p:nvPr/>
        </p:nvSpPr>
        <p:spPr>
          <a:xfrm>
            <a:off x="1496532" y="4492176"/>
            <a:ext cx="1691640" cy="1169549"/>
          </a:xfrm>
          <a:prstGeom prst="rect">
            <a:avLst/>
          </a:pr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00000"/>
                </a:solidFill>
                <a:sym typeface="Calibri"/>
              </a:rPr>
              <a:t>Business Users</a:t>
            </a:r>
          </a:p>
          <a:p>
            <a:pPr hangingPunct="0"/>
            <a:r>
              <a:rPr lang="en-US" sz="1400" dirty="0">
                <a:solidFill>
                  <a:srgbClr val="000000"/>
                </a:solidFill>
                <a:sym typeface="Calibri"/>
              </a:rPr>
              <a:t>Designers</a:t>
            </a:r>
          </a:p>
          <a:p>
            <a:pPr hangingPunct="0"/>
            <a:r>
              <a:rPr lang="en-US" sz="1400" dirty="0">
                <a:solidFill>
                  <a:srgbClr val="000000"/>
                </a:solidFill>
                <a:sym typeface="Calibri"/>
              </a:rPr>
              <a:t>Software Engineers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Product Managers</a:t>
            </a:r>
          </a:p>
          <a:p>
            <a:pPr hangingPunct="0"/>
            <a:r>
              <a:rPr lang="en-US" sz="1400" dirty="0">
                <a:solidFill>
                  <a:srgbClr val="000000"/>
                </a:solidFill>
                <a:sym typeface="Calibri"/>
              </a:rPr>
              <a:t>AI Engineers</a:t>
            </a:r>
          </a:p>
        </p:txBody>
      </p:sp>
      <p:sp>
        <p:nvSpPr>
          <p:cNvPr id="13" name="TextBox 12"/>
          <p:cNvSpPr txBox="1"/>
          <p:nvPr/>
        </p:nvSpPr>
        <p:spPr>
          <a:xfrm>
            <a:off x="1496532" y="2334794"/>
            <a:ext cx="1691640" cy="954105"/>
          </a:xfrm>
          <a:prstGeom prst="rect">
            <a:avLst/>
          </a:pr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sym typeface="Calibri"/>
              </a:rPr>
              <a:t>Business</a:t>
            </a:r>
            <a:r>
              <a:rPr kumimoji="0" lang="en-US" sz="1400" b="0" i="0" u="none" strike="noStrike" cap="none" spc="0" normalizeH="0" dirty="0">
                <a:ln>
                  <a:noFill/>
                </a:ln>
                <a:solidFill>
                  <a:srgbClr val="000000"/>
                </a:solidFill>
                <a:effectLst/>
                <a:uFillTx/>
                <a:sym typeface="Calibri"/>
              </a:rPr>
              <a:t> Users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AI Operations </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Product Managers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Model Validators </a:t>
            </a:r>
          </a:p>
        </p:txBody>
      </p:sp>
    </p:spTree>
    <p:extLst>
      <p:ext uri="{BB962C8B-B14F-4D97-AF65-F5344CB8AC3E}">
        <p14:creationId xmlns:p14="http://schemas.microsoft.com/office/powerpoint/2010/main" val="3929560737"/>
      </p:ext>
    </p:extLst>
  </p:cSld>
  <p:clrMapOvr>
    <a:masterClrMapping/>
  </p:clrMapOvr>
  <p:transition spd="med" advTm="290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 presetClass="entr" presetSubtype="10" fill="hold" grpId="0" nodeType="after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par>
                          <p:cTn id="11" fill="hold">
                            <p:stCondLst>
                              <p:cond delay="1500"/>
                            </p:stCondLst>
                            <p:childTnLst>
                              <p:par>
                                <p:cTn id="12" presetID="1" presetClass="entr" presetSubtype="0" fill="hold" grpId="0" nodeType="afterEffect">
                                  <p:stCondLst>
                                    <p:cond delay="7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2200"/>
                            </p:stCondLst>
                            <p:childTnLst>
                              <p:par>
                                <p:cTn id="15" presetID="1" presetClass="entr" presetSubtype="0" fill="hold" grpId="0" nodeType="afterEffect">
                                  <p:stCondLst>
                                    <p:cond delay="70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2900"/>
                            </p:stCondLst>
                            <p:childTnLst>
                              <p:par>
                                <p:cTn id="18" presetID="1" presetClass="entr" presetSubtype="0" fill="hold" grpId="0" nodeType="afterEffect">
                                  <p:stCondLst>
                                    <p:cond delay="700"/>
                                  </p:stCondLst>
                                  <p:childTnLst>
                                    <p:set>
                                      <p:cBhvr>
                                        <p:cTn id="19" dur="1" fill="hold">
                                          <p:stCondLst>
                                            <p:cond delay="0"/>
                                          </p:stCondLst>
                                        </p:cTn>
                                        <p:tgtEl>
                                          <p:spTgt spid="11"/>
                                        </p:tgtEl>
                                        <p:attrNameLst>
                                          <p:attrName>style.visibility</p:attrName>
                                        </p:attrNameLst>
                                      </p:cBhvr>
                                      <p:to>
                                        <p:strVal val="visible"/>
                                      </p:to>
                                    </p:set>
                                  </p:childTnLst>
                                </p:cTn>
                              </p:par>
                            </p:childTnLst>
                          </p:cTn>
                        </p:par>
                        <p:par>
                          <p:cTn id="20" fill="hold">
                            <p:stCondLst>
                              <p:cond delay="3600"/>
                            </p:stCondLst>
                            <p:childTnLst>
                              <p:par>
                                <p:cTn id="21" presetID="1" presetClass="entr" presetSubtype="0" fill="hold" grpId="0" nodeType="afterEffect">
                                  <p:stCondLst>
                                    <p:cond delay="70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4300"/>
                            </p:stCondLst>
                            <p:childTnLst>
                              <p:par>
                                <p:cTn id="24" presetID="1" presetClass="entr" presetSubtype="0" fill="hold" grpId="0" nodeType="afterEffect">
                                  <p:stCondLst>
                                    <p:cond delay="70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8" grpId="0" animBg="1"/>
      <p:bldP spid="9" grpId="0" animBg="1"/>
      <p:bldP spid="10" grpId="0" animBg="1"/>
      <p:bldP spid="11" grpId="0" animBg="1"/>
      <p:bldP spid="12" grpId="0" animBg="1"/>
      <p:bldP spid="1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e:Reduction Gear.jpg - Wikimedia Commons"/>
          <p:cNvPicPr>
            <a:picLocks noChangeAspect="1" noChangeArrowheads="1"/>
          </p:cNvPicPr>
          <p:nvPr/>
        </p:nvPicPr>
        <p:blipFill>
          <a:blip r:embed="rId3">
            <a:alphaModFix amt="6000"/>
            <a:extLst>
              <a:ext uri="{BEBA8EAE-BF5A-486C-A8C5-ECC9F3942E4B}">
                <a14:imgProps xmlns:a14="http://schemas.microsoft.com/office/drawing/2010/main">
                  <a14:imgLayer r:embed="rId4">
                    <a14:imgEffect>
                      <a14:colorTemperature colorTemp="11160"/>
                    </a14:imgEffect>
                    <a14:imgEffect>
                      <a14:saturation sat="5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3242492-B3DC-054F-9CC4-F07E5B24E3B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141</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Explanations during model development</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normAutofit/>
          </a:bodyPr>
          <a:lstStyle/>
          <a:p>
            <a:pPr marL="0" indent="0">
              <a:buNone/>
            </a:pPr>
            <a:r>
              <a:rPr lang="en-US" dirty="0">
                <a:solidFill>
                  <a:schemeClr val="accent6">
                    <a:lumMod val="75000"/>
                  </a:schemeClr>
                </a:solidFill>
              </a:rPr>
              <a:t>Understanding AI models inner workings</a:t>
            </a:r>
          </a:p>
          <a:p>
            <a:endParaRPr lang="en-US" dirty="0">
              <a:solidFill>
                <a:schemeClr val="tx1"/>
              </a:solidFill>
            </a:endParaRPr>
          </a:p>
          <a:p>
            <a:pPr marL="0" indent="0">
              <a:buNone/>
            </a:pPr>
            <a:r>
              <a:rPr lang="en-US" sz="4000" i="1" dirty="0">
                <a:solidFill>
                  <a:schemeClr val="accent6">
                    <a:lumMod val="75000"/>
                  </a:schemeClr>
                </a:solidFill>
              </a:rPr>
              <a:t>“</a:t>
            </a:r>
            <a:r>
              <a:rPr lang="en-US" i="1" dirty="0"/>
              <a:t>Explanations can be useful to NLP researchers explore and come up with hypothesis </a:t>
            </a:r>
          </a:p>
          <a:p>
            <a:pPr marL="0" indent="0">
              <a:buNone/>
            </a:pPr>
            <a:r>
              <a:rPr lang="en-US" i="1" dirty="0"/>
              <a:t>   about why their models are working well</a:t>
            </a:r>
            <a:r>
              <a:rPr lang="mr-IN" i="1" dirty="0"/>
              <a:t>…</a:t>
            </a:r>
            <a:r>
              <a:rPr lang="en-US" i="1" dirty="0"/>
              <a:t> </a:t>
            </a:r>
          </a:p>
          <a:p>
            <a:pPr marL="231775" indent="0">
              <a:buNone/>
            </a:pPr>
            <a:r>
              <a:rPr lang="en-US" i="1" dirty="0"/>
              <a:t>If you know the layer and the head then you have all the information you need to remove its influence... by looking, you could say, oh this head at this layer is only causing adverse effects, kill it and retrain or you could tweak it perhaps in such a way to minimize bias (I-19, Data scientist)</a:t>
            </a:r>
          </a:p>
          <a:p>
            <a:pPr marL="0" indent="0">
              <a:buNone/>
            </a:pPr>
            <a:endParaRPr lang="en-US" i="1" dirty="0"/>
          </a:p>
          <a:p>
            <a:pPr marL="0" indent="0">
              <a:buNone/>
            </a:pPr>
            <a:r>
              <a:rPr lang="en-US" sz="4000" i="1" dirty="0">
                <a:solidFill>
                  <a:schemeClr val="accent6">
                    <a:lumMod val="75000"/>
                  </a:schemeClr>
                </a:solidFill>
              </a:rPr>
              <a:t>“</a:t>
            </a:r>
            <a:r>
              <a:rPr lang="en-US" i="1" dirty="0"/>
              <a:t>Low-level details like hyper-parameters would be discussed for debugging or </a:t>
            </a:r>
          </a:p>
          <a:p>
            <a:pPr marL="0" indent="0">
              <a:buNone/>
            </a:pPr>
            <a:r>
              <a:rPr lang="en-US" i="1" dirty="0"/>
              <a:t>   brainstorming.  (I-12, Data Scientist)</a:t>
            </a:r>
          </a:p>
          <a:p>
            <a:endParaRPr lang="en-US" dirty="0">
              <a:solidFill>
                <a:schemeClr val="tx1"/>
              </a:solidFill>
            </a:endParaRPr>
          </a:p>
          <a:p>
            <a:endParaRPr lang="en-US" dirty="0">
              <a:solidFill>
                <a:schemeClr val="tx1"/>
              </a:solidFill>
            </a:endParaRPr>
          </a:p>
          <a:p>
            <a:endParaRPr lang="en-US" dirty="0">
              <a:solidFill>
                <a:schemeClr val="bg2"/>
              </a:solidFill>
            </a:endParaRPr>
          </a:p>
          <a:p>
            <a:endParaRPr lang="en-US" dirty="0">
              <a:solidFill>
                <a:schemeClr val="bg2"/>
              </a:solidFill>
            </a:endParaRPr>
          </a:p>
          <a:p>
            <a:endParaRPr lang="en-US" dirty="0"/>
          </a:p>
          <a:p>
            <a:endParaRPr lang="en-US" dirty="0"/>
          </a:p>
        </p:txBody>
      </p:sp>
    </p:spTree>
    <p:extLst>
      <p:ext uri="{BB962C8B-B14F-4D97-AF65-F5344CB8AC3E}">
        <p14:creationId xmlns:p14="http://schemas.microsoft.com/office/powerpoint/2010/main" val="2225752365"/>
      </p:ext>
    </p:extLst>
  </p:cSld>
  <p:clrMapOvr>
    <a:masterClrMapping/>
  </p:clrMapOvr>
  <p:transition spd="med" advTm="110039"/>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42492-B3DC-054F-9CC4-F07E5B24E3B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142</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Explanations during model validation</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normAutofit/>
          </a:bodyPr>
          <a:lstStyle/>
          <a:p>
            <a:pPr marL="0" indent="0">
              <a:buNone/>
            </a:pPr>
            <a:r>
              <a:rPr lang="en-US" dirty="0">
                <a:solidFill>
                  <a:schemeClr val="accent6">
                    <a:lumMod val="75000"/>
                  </a:schemeClr>
                </a:solidFill>
              </a:rPr>
              <a:t>Details about data over which model is built</a:t>
            </a:r>
          </a:p>
          <a:p>
            <a:pPr marL="0" indent="0">
              <a:buNone/>
            </a:pPr>
            <a:endParaRPr lang="en-US" i="1" dirty="0">
              <a:solidFill>
                <a:schemeClr val="tx1"/>
              </a:solidFill>
            </a:endParaRPr>
          </a:p>
          <a:p>
            <a:pPr marL="0" indent="0">
              <a:buNone/>
            </a:pPr>
            <a:r>
              <a:rPr lang="en-US" sz="4000" i="1" dirty="0">
                <a:solidFill>
                  <a:schemeClr val="accent6">
                    <a:lumMod val="75000"/>
                  </a:schemeClr>
                </a:solidFill>
              </a:rPr>
              <a:t>“</a:t>
            </a:r>
            <a:r>
              <a:rPr lang="en-US" i="1" dirty="0"/>
              <a:t>Domain experts want to know more about the public medical dataset that the model is </a:t>
            </a:r>
          </a:p>
          <a:p>
            <a:pPr marL="0" indent="0">
              <a:buNone/>
            </a:pPr>
            <a:r>
              <a:rPr lang="en-US" i="1" dirty="0"/>
              <a:t>   trained on to gauge if it can adapt well to their proprietary data (I-4, Data Scientist)</a:t>
            </a:r>
          </a:p>
          <a:p>
            <a:endParaRPr lang="en-US" dirty="0">
              <a:solidFill>
                <a:schemeClr val="tx1"/>
              </a:solidFill>
            </a:endParaRPr>
          </a:p>
          <a:p>
            <a:endParaRPr lang="en-US" dirty="0">
              <a:solidFill>
                <a:schemeClr val="tx1"/>
              </a:solidFill>
            </a:endParaRPr>
          </a:p>
          <a:p>
            <a:pPr marL="0" indent="0">
              <a:buNone/>
            </a:pPr>
            <a:r>
              <a:rPr lang="en-US" dirty="0">
                <a:solidFill>
                  <a:schemeClr val="accent6">
                    <a:lumMod val="75000"/>
                  </a:schemeClr>
                </a:solidFill>
              </a:rPr>
              <a:t>Model design at a high level</a:t>
            </a:r>
          </a:p>
          <a:p>
            <a:pPr marL="0" indent="0">
              <a:buNone/>
            </a:pPr>
            <a:endParaRPr lang="en-US" i="1" dirty="0"/>
          </a:p>
          <a:p>
            <a:pPr marL="0" indent="0">
              <a:buNone/>
            </a:pPr>
            <a:r>
              <a:rPr lang="en-US" sz="4000" i="1" dirty="0">
                <a:solidFill>
                  <a:schemeClr val="accent6">
                    <a:lumMod val="75000"/>
                  </a:schemeClr>
                </a:solidFill>
              </a:rPr>
              <a:t>“</a:t>
            </a:r>
            <a:r>
              <a:rPr lang="en-US" i="1" dirty="0"/>
              <a:t>Initially we presented everything in the typical AI way (i.e., showing the diagram of the </a:t>
            </a:r>
          </a:p>
          <a:p>
            <a:pPr marL="0" indent="0">
              <a:buNone/>
            </a:pPr>
            <a:r>
              <a:rPr lang="en-US" i="1" dirty="0"/>
              <a:t>   model). We even put equations but realized this will not work... After a few weeks, we </a:t>
            </a:r>
          </a:p>
          <a:p>
            <a:pPr marL="0" indent="0">
              <a:buNone/>
            </a:pPr>
            <a:r>
              <a:rPr lang="en-US" i="1" dirty="0"/>
              <a:t>   started to only show examples and describing how the model works at a high level   </a:t>
            </a:r>
          </a:p>
          <a:p>
            <a:pPr marL="0" indent="0">
              <a:buNone/>
            </a:pPr>
            <a:r>
              <a:rPr lang="en-US" i="1" dirty="0"/>
              <a:t>   with these examples (I-4)</a:t>
            </a:r>
            <a:endParaRPr lang="en-US" i="1" dirty="0">
              <a:solidFill>
                <a:schemeClr val="tx1"/>
              </a:solidFill>
            </a:endParaRPr>
          </a:p>
          <a:p>
            <a:endParaRPr lang="en-US" dirty="0">
              <a:solidFill>
                <a:schemeClr val="tx1"/>
              </a:solidFill>
            </a:endParaRPr>
          </a:p>
          <a:p>
            <a:pPr marL="0" indent="0">
              <a:buNone/>
            </a:pPr>
            <a:endParaRPr lang="en-US" dirty="0">
              <a:solidFill>
                <a:schemeClr val="bg2"/>
              </a:solidFill>
            </a:endParaRPr>
          </a:p>
          <a:p>
            <a:endParaRPr lang="en-US" dirty="0"/>
          </a:p>
          <a:p>
            <a:endParaRPr lang="en-US" dirty="0"/>
          </a:p>
        </p:txBody>
      </p:sp>
    </p:spTree>
    <p:extLst>
      <p:ext uri="{BB962C8B-B14F-4D97-AF65-F5344CB8AC3E}">
        <p14:creationId xmlns:p14="http://schemas.microsoft.com/office/powerpoint/2010/main" val="1462583869"/>
      </p:ext>
    </p:extLst>
  </p:cSld>
  <p:clrMapOvr>
    <a:masterClrMapping/>
  </p:clrMapOvr>
  <p:transition spd="med" advTm="177741"/>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42492-B3DC-054F-9CC4-F07E5B24E3B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143</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Explanations during model validation</a:t>
            </a:r>
          </a:p>
        </p:txBody>
      </p:sp>
      <p:pic>
        <p:nvPicPr>
          <p:cNvPr id="2056" name="Picture 8" descr="igital World 01 | I've made these Creative Commons. 2800px … | Fl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19" y="1156985"/>
            <a:ext cx="11176204" cy="50660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787485" y="2127826"/>
            <a:ext cx="9591192"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en-US" sz="4000" i="1" dirty="0">
                <a:solidFill>
                  <a:schemeClr val="bg1"/>
                </a:solidFill>
              </a:rPr>
              <a:t>“</a:t>
            </a:r>
            <a:r>
              <a:rPr lang="en-US" sz="2400" i="1" dirty="0">
                <a:solidFill>
                  <a:schemeClr val="bg1"/>
                </a:solidFill>
              </a:rPr>
              <a:t>How do we know the model is safe to use? ... </a:t>
            </a:r>
          </a:p>
          <a:p>
            <a:pPr>
              <a:lnSpc>
                <a:spcPct val="150000"/>
              </a:lnSpc>
            </a:pPr>
            <a:r>
              <a:rPr lang="en-US" sz="2400" i="1" dirty="0">
                <a:solidFill>
                  <a:schemeClr val="bg1"/>
                </a:solidFill>
              </a:rPr>
              <a:t>Users will ask questions about regulatory or</a:t>
            </a:r>
          </a:p>
          <a:p>
            <a:pPr>
              <a:lnSpc>
                <a:spcPct val="150000"/>
              </a:lnSpc>
            </a:pPr>
            <a:r>
              <a:rPr lang="en-US" sz="2400" i="1" dirty="0">
                <a:solidFill>
                  <a:schemeClr val="bg1"/>
                </a:solidFill>
              </a:rPr>
              <a:t>compliance-related factors: Does the model identify this particular part of the GDPR law? (I-16, Product Manager)</a:t>
            </a:r>
          </a:p>
        </p:txBody>
      </p:sp>
      <p:sp>
        <p:nvSpPr>
          <p:cNvPr id="11" name="TextBox 10"/>
          <p:cNvSpPr txBox="1"/>
          <p:nvPr/>
        </p:nvSpPr>
        <p:spPr>
          <a:xfrm>
            <a:off x="7573335" y="1835439"/>
            <a:ext cx="506730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C000"/>
                </a:solidFill>
                <a:effectLst/>
                <a:uFillTx/>
                <a:latin typeface="+mn-lt"/>
                <a:ea typeface="+mn-ea"/>
                <a:cs typeface="+mn-cs"/>
                <a:sym typeface="Calibri"/>
              </a:rPr>
              <a:t>Ethical Considerations</a:t>
            </a:r>
          </a:p>
        </p:txBody>
      </p:sp>
    </p:spTree>
    <p:extLst>
      <p:ext uri="{BB962C8B-B14F-4D97-AF65-F5344CB8AC3E}">
        <p14:creationId xmlns:p14="http://schemas.microsoft.com/office/powerpoint/2010/main" val="398953989"/>
      </p:ext>
    </p:extLst>
  </p:cSld>
  <p:clrMapOvr>
    <a:masterClrMapping/>
  </p:clrMapOvr>
  <p:transition spd="med" advTm="69548"/>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42492-B3DC-054F-9CC4-F07E5B24E3B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144</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Explanations during model in-production</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normAutofit fontScale="92500" lnSpcReduction="10000"/>
          </a:bodyPr>
          <a:lstStyle/>
          <a:p>
            <a:pPr marL="0" indent="0">
              <a:buNone/>
            </a:pPr>
            <a:r>
              <a:rPr lang="en-US" dirty="0">
                <a:solidFill>
                  <a:schemeClr val="accent6">
                    <a:lumMod val="75000"/>
                  </a:schemeClr>
                </a:solidFill>
              </a:rPr>
              <a:t>Expectation mismatch</a:t>
            </a:r>
          </a:p>
          <a:p>
            <a:pPr marL="0" indent="0">
              <a:buNone/>
            </a:pPr>
            <a:endParaRPr lang="en-US" dirty="0">
              <a:solidFill>
                <a:schemeClr val="accent6">
                  <a:lumMod val="75000"/>
                </a:schemeClr>
              </a:solidFill>
            </a:endParaRPr>
          </a:p>
          <a:p>
            <a:pPr marL="0" indent="0">
              <a:buNone/>
            </a:pPr>
            <a:r>
              <a:rPr lang="en-US" sz="4000" i="1" dirty="0">
                <a:solidFill>
                  <a:schemeClr val="accent6">
                    <a:lumMod val="75000"/>
                  </a:schemeClr>
                </a:solidFill>
              </a:rPr>
              <a:t>“</a:t>
            </a:r>
            <a:r>
              <a:rPr lang="en-US" i="1" dirty="0"/>
              <a:t>Data quality issues might arise resulting from expectation mismatch, but the list of </a:t>
            </a:r>
          </a:p>
          <a:p>
            <a:pPr marL="0" indent="0">
              <a:buNone/>
            </a:pPr>
            <a:r>
              <a:rPr lang="en-US" i="1" dirty="0"/>
              <a:t>    recommendations must at least be as good as the manual process ... If they [the clients] come   </a:t>
            </a:r>
          </a:p>
          <a:p>
            <a:pPr marL="0" indent="0">
              <a:buNone/>
            </a:pPr>
            <a:r>
              <a:rPr lang="en-US" i="1" dirty="0"/>
              <a:t>    back with data quality issues ... we need to [provide] an explanation of what happened </a:t>
            </a:r>
          </a:p>
          <a:p>
            <a:pPr marL="0" indent="0">
              <a:buNone/>
            </a:pPr>
            <a:r>
              <a:rPr lang="en-US" i="1" dirty="0"/>
              <a:t>   (I-5, Technical Strategist)</a:t>
            </a:r>
          </a:p>
          <a:p>
            <a:pPr marL="0" indent="0">
              <a:buNone/>
            </a:pPr>
            <a:endParaRPr lang="en-US" i="1" dirty="0"/>
          </a:p>
          <a:p>
            <a:pPr marL="0" indent="0">
              <a:buNone/>
            </a:pPr>
            <a:r>
              <a:rPr lang="en-US" sz="4000" i="1" dirty="0">
                <a:solidFill>
                  <a:schemeClr val="accent6">
                    <a:lumMod val="75000"/>
                  </a:schemeClr>
                </a:solidFill>
              </a:rPr>
              <a:t>“</a:t>
            </a:r>
            <a:r>
              <a:rPr lang="en-US" i="1" dirty="0"/>
              <a:t>Model mistakes versus decision disagreements” (I-28, Technical Strategist)</a:t>
            </a:r>
            <a:endParaRPr lang="en-US" dirty="0">
              <a:solidFill>
                <a:schemeClr val="tx1"/>
              </a:solidFill>
            </a:endParaRPr>
          </a:p>
          <a:p>
            <a:pPr marL="0" indent="0">
              <a:buNone/>
            </a:pPr>
            <a:endParaRPr lang="en-US" dirty="0">
              <a:solidFill>
                <a:schemeClr val="tx1"/>
              </a:solidFill>
            </a:endParaRPr>
          </a:p>
          <a:p>
            <a:endParaRPr lang="en-US" dirty="0">
              <a:solidFill>
                <a:schemeClr val="tx1"/>
              </a:solidFill>
            </a:endParaRPr>
          </a:p>
          <a:p>
            <a:pPr marL="0" indent="0">
              <a:buNone/>
            </a:pPr>
            <a:r>
              <a:rPr lang="en-US" dirty="0">
                <a:solidFill>
                  <a:schemeClr val="accent6">
                    <a:lumMod val="75000"/>
                  </a:schemeClr>
                </a:solidFill>
              </a:rPr>
              <a:t>Explanation in service of business actionability</a:t>
            </a:r>
          </a:p>
          <a:p>
            <a:pPr marL="0" indent="0">
              <a:buNone/>
            </a:pPr>
            <a:endParaRPr lang="en-US" dirty="0">
              <a:solidFill>
                <a:schemeClr val="accent6">
                  <a:lumMod val="75000"/>
                </a:schemeClr>
              </a:solidFill>
            </a:endParaRPr>
          </a:p>
          <a:p>
            <a:pPr marL="0" indent="0">
              <a:buNone/>
            </a:pPr>
            <a:r>
              <a:rPr lang="en-US" sz="4000" i="1" dirty="0">
                <a:solidFill>
                  <a:schemeClr val="accent6">
                    <a:lumMod val="75000"/>
                  </a:schemeClr>
                </a:solidFill>
              </a:rPr>
              <a:t>“</a:t>
            </a:r>
            <a:r>
              <a:rPr lang="en-US" i="1" dirty="0"/>
              <a:t>Is the feature it is pointing to something I can change in my business? If not, how does knowing </a:t>
            </a:r>
          </a:p>
          <a:p>
            <a:pPr marL="0" indent="0">
              <a:buNone/>
            </a:pPr>
            <a:r>
              <a:rPr lang="en-US" i="1" dirty="0"/>
              <a:t>    that help me? (I-22, AI Engineer)</a:t>
            </a:r>
          </a:p>
          <a:p>
            <a:endParaRPr lang="en-US" dirty="0"/>
          </a:p>
        </p:txBody>
      </p:sp>
    </p:spTree>
    <p:extLst>
      <p:ext uri="{BB962C8B-B14F-4D97-AF65-F5344CB8AC3E}">
        <p14:creationId xmlns:p14="http://schemas.microsoft.com/office/powerpoint/2010/main" val="1112174089"/>
      </p:ext>
    </p:extLst>
  </p:cSld>
  <p:clrMapOvr>
    <a:masterClrMapping/>
  </p:clrMapOvr>
  <p:transition spd="med" advTm="162471"/>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42492-B3DC-054F-9CC4-F07E5B24E3B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145</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graphicFrame>
        <p:nvGraphicFramePr>
          <p:cNvPr id="4" name="Table 3"/>
          <p:cNvGraphicFramePr>
            <a:graphicFrameLocks noGrp="1"/>
          </p:cNvGraphicFramePr>
          <p:nvPr/>
        </p:nvGraphicFramePr>
        <p:xfrm>
          <a:off x="609519" y="1712190"/>
          <a:ext cx="10972164" cy="4564106"/>
        </p:xfrm>
        <a:graphic>
          <a:graphicData uri="http://schemas.openxmlformats.org/drawingml/2006/table">
            <a:tbl>
              <a:tblPr firstRow="1" bandRow="1">
                <a:tableStyleId>{2D5ABB26-0587-4C30-8999-92F81FD0307C}</a:tableStyleId>
              </a:tblPr>
              <a:tblGrid>
                <a:gridCol w="2218740">
                  <a:extLst>
                    <a:ext uri="{9D8B030D-6E8A-4147-A177-3AD203B41FA5}">
                      <a16:colId xmlns:a16="http://schemas.microsoft.com/office/drawing/2014/main" val="20000"/>
                    </a:ext>
                  </a:extLst>
                </a:gridCol>
                <a:gridCol w="3009014">
                  <a:extLst>
                    <a:ext uri="{9D8B030D-6E8A-4147-A177-3AD203B41FA5}">
                      <a16:colId xmlns:a16="http://schemas.microsoft.com/office/drawing/2014/main" val="20001"/>
                    </a:ext>
                  </a:extLst>
                </a:gridCol>
                <a:gridCol w="2700670">
                  <a:extLst>
                    <a:ext uri="{9D8B030D-6E8A-4147-A177-3AD203B41FA5}">
                      <a16:colId xmlns:a16="http://schemas.microsoft.com/office/drawing/2014/main" val="20002"/>
                    </a:ext>
                  </a:extLst>
                </a:gridCol>
                <a:gridCol w="3043740">
                  <a:extLst>
                    <a:ext uri="{9D8B030D-6E8A-4147-A177-3AD203B41FA5}">
                      <a16:colId xmlns:a16="http://schemas.microsoft.com/office/drawing/2014/main" val="20003"/>
                    </a:ext>
                  </a:extLst>
                </a:gridCol>
              </a:tblGrid>
              <a:tr h="782775">
                <a:tc>
                  <a:txBody>
                    <a:bodyPr/>
                    <a:lstStyle/>
                    <a:p>
                      <a:pPr algn="ctr"/>
                      <a:r>
                        <a:rPr lang="en-US" sz="1800">
                          <a:solidFill>
                            <a:srgbClr val="7030A0"/>
                          </a:solidFill>
                        </a:rPr>
                        <a:t>AI </a:t>
                      </a:r>
                      <a:r>
                        <a:rPr lang="en-US" sz="1800" dirty="0">
                          <a:solidFill>
                            <a:srgbClr val="7030A0"/>
                          </a:solidFill>
                        </a:rPr>
                        <a:t>Lifecycle Touchpoints</a:t>
                      </a:r>
                    </a:p>
                  </a:txBody>
                  <a:tcPr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rgbClr val="7030A0"/>
                          </a:solidFill>
                        </a:rPr>
                        <a:t>Initial Model building</a:t>
                      </a:r>
                    </a:p>
                  </a:txBody>
                  <a:tcPr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rgbClr val="7030A0"/>
                          </a:solidFill>
                        </a:rPr>
                        <a:t>Model validation</a:t>
                      </a:r>
                      <a:r>
                        <a:rPr lang="en-US" sz="1800" baseline="0" dirty="0">
                          <a:solidFill>
                            <a:srgbClr val="7030A0"/>
                          </a:solidFill>
                        </a:rPr>
                        <a:t> during proof-of-concept</a:t>
                      </a:r>
                      <a:endParaRPr lang="en-US" sz="1800" dirty="0">
                        <a:solidFill>
                          <a:srgbClr val="7030A0"/>
                        </a:solidFill>
                      </a:endParaRPr>
                    </a:p>
                  </a:txBody>
                  <a:tcPr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rgbClr val="7030A0"/>
                          </a:solidFill>
                        </a:rPr>
                        <a:t>Model in-production </a:t>
                      </a:r>
                    </a:p>
                  </a:txBody>
                  <a:tcPr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632491">
                <a:tc>
                  <a:txBody>
                    <a:bodyPr/>
                    <a:lstStyle/>
                    <a:p>
                      <a:pPr algn="l"/>
                      <a:r>
                        <a:rPr lang="en-US" sz="1800" dirty="0">
                          <a:solidFill>
                            <a:schemeClr val="accent6">
                              <a:lumMod val="75000"/>
                            </a:schemeClr>
                          </a:solidFill>
                        </a:rPr>
                        <a:t>Audience </a:t>
                      </a:r>
                    </a:p>
                    <a:p>
                      <a:pPr algn="l"/>
                      <a:r>
                        <a:rPr lang="en-US" sz="1400" dirty="0">
                          <a:solidFill>
                            <a:schemeClr val="accent6">
                              <a:lumMod val="75000"/>
                            </a:schemeClr>
                          </a:solidFill>
                        </a:rPr>
                        <a:t>(Whom does the AI model interface with)</a:t>
                      </a:r>
                    </a:p>
                  </a:txBody>
                  <a:tcPr marL="45720" marR="45720" anchor="ctr">
                    <a:lnL>
                      <a:noFill/>
                    </a:lnL>
                    <a:lnR>
                      <a:noFill/>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US" sz="1400" dirty="0"/>
                    </a:p>
                    <a:p>
                      <a:pPr algn="ctr"/>
                      <a:endParaRPr lang="en-US" sz="1400" dirty="0"/>
                    </a:p>
                    <a:p>
                      <a:pPr algn="ctr"/>
                      <a:r>
                        <a:rPr lang="en-US" sz="1400" dirty="0"/>
                        <a:t>Model developers</a:t>
                      </a:r>
                    </a:p>
                  </a:txBody>
                  <a:tcPr marL="45720" marR="45720">
                    <a:lnL>
                      <a:noFill/>
                    </a:lnL>
                    <a:lnR>
                      <a:noFill/>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349250" indent="0" algn="l">
                        <a:tabLst/>
                      </a:pPr>
                      <a:r>
                        <a:rPr lang="en-US" sz="1400" dirty="0"/>
                        <a:t>Data Scientists</a:t>
                      </a:r>
                    </a:p>
                    <a:p>
                      <a:pPr marL="349250" indent="0" algn="l">
                        <a:tabLst/>
                      </a:pPr>
                      <a:r>
                        <a:rPr lang="en-US" sz="1400" dirty="0"/>
                        <a:t>Product</a:t>
                      </a:r>
                      <a:r>
                        <a:rPr lang="en-US" sz="1400" baseline="0" dirty="0"/>
                        <a:t> Mangers</a:t>
                      </a:r>
                    </a:p>
                    <a:p>
                      <a:pPr marL="349250" indent="0" algn="l">
                        <a:tabLst/>
                      </a:pPr>
                      <a:r>
                        <a:rPr lang="en-US" sz="1400" baseline="0" dirty="0"/>
                        <a:t>Domain experts</a:t>
                      </a:r>
                    </a:p>
                    <a:p>
                      <a:pPr marL="349250" indent="0" algn="l">
                        <a:tabLst/>
                      </a:pPr>
                      <a:r>
                        <a:rPr lang="en-US" sz="1400" baseline="0" dirty="0"/>
                        <a:t>Business owners</a:t>
                      </a:r>
                    </a:p>
                    <a:p>
                      <a:pPr marL="349250" indent="0" algn="l">
                        <a:tabLst/>
                      </a:pPr>
                      <a:r>
                        <a:rPr lang="en-US" sz="1400" baseline="0" dirty="0"/>
                        <a:t>Business IT Operations</a:t>
                      </a:r>
                      <a:endParaRPr lang="en-US" sz="1400" dirty="0"/>
                    </a:p>
                  </a:txBody>
                  <a:tcPr marL="45720" marR="45720" anchor="ctr">
                    <a:lnL>
                      <a:noFill/>
                    </a:lnL>
                    <a:lnR>
                      <a:noFill/>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231775" indent="0" algn="l">
                        <a:tabLst/>
                      </a:pPr>
                      <a:endParaRPr lang="en-US" sz="1400" dirty="0"/>
                    </a:p>
                    <a:p>
                      <a:pPr marL="231775" indent="0" algn="l">
                        <a:tabLst/>
                      </a:pPr>
                      <a:r>
                        <a:rPr lang="en-US" sz="1400" dirty="0"/>
                        <a:t>Model developers</a:t>
                      </a:r>
                    </a:p>
                    <a:p>
                      <a:pPr marL="231775" indent="0" algn="l">
                        <a:tabLst/>
                      </a:pPr>
                      <a:r>
                        <a:rPr lang="en-US" sz="1400" dirty="0"/>
                        <a:t>Data Scientists</a:t>
                      </a:r>
                      <a:r>
                        <a:rPr lang="en-US" sz="1400" baseline="0" dirty="0"/>
                        <a:t> | Technical Strategists</a:t>
                      </a:r>
                    </a:p>
                    <a:p>
                      <a:pPr marL="231775" indent="0" algn="l">
                        <a:tabLst/>
                      </a:pPr>
                      <a:r>
                        <a:rPr lang="en-US" sz="1400" baseline="0" dirty="0"/>
                        <a:t>Product managers | Design teams</a:t>
                      </a:r>
                    </a:p>
                    <a:p>
                      <a:pPr marL="231775" indent="0" algn="l">
                        <a:tabLst/>
                      </a:pPr>
                      <a:r>
                        <a:rPr lang="en-US" sz="1400" baseline="0" dirty="0"/>
                        <a:t>Business owners/users</a:t>
                      </a:r>
                    </a:p>
                    <a:p>
                      <a:pPr marL="231775" indent="0" algn="l">
                        <a:tabLst/>
                      </a:pPr>
                      <a:r>
                        <a:rPr lang="en-US" sz="1400" baseline="0" dirty="0"/>
                        <a:t>Business IT Operations</a:t>
                      </a:r>
                    </a:p>
                    <a:p>
                      <a:pPr marL="231775" indent="0" algn="l">
                        <a:tabLst/>
                      </a:pPr>
                      <a:endParaRPr lang="en-US" sz="1400" baseline="0" dirty="0"/>
                    </a:p>
                  </a:txBody>
                  <a:tcPr marL="45720" marR="45720" anchor="ctr">
                    <a:lnL>
                      <a:noFill/>
                    </a:lnL>
                    <a:lnR>
                      <a:noFill/>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39420">
                <a:tc>
                  <a:txBody>
                    <a:bodyPr/>
                    <a:lstStyle/>
                    <a:p>
                      <a:pPr algn="l"/>
                      <a:endParaRPr lang="en-US" sz="1800" dirty="0">
                        <a:solidFill>
                          <a:schemeClr val="accent6">
                            <a:lumMod val="75000"/>
                          </a:schemeClr>
                        </a:solidFill>
                      </a:endParaRPr>
                    </a:p>
                    <a:p>
                      <a:pPr algn="l"/>
                      <a:r>
                        <a:rPr lang="en-US" sz="1800" dirty="0">
                          <a:solidFill>
                            <a:schemeClr val="accent6">
                              <a:lumMod val="75000"/>
                            </a:schemeClr>
                          </a:solidFill>
                        </a:rPr>
                        <a:t>Explainability Motivations </a:t>
                      </a:r>
                    </a:p>
                    <a:p>
                      <a:pPr algn="l"/>
                      <a:r>
                        <a:rPr lang="en-US" sz="1400" dirty="0">
                          <a:solidFill>
                            <a:schemeClr val="accent6">
                              <a:lumMod val="75000"/>
                            </a:schemeClr>
                          </a:solidFill>
                        </a:rPr>
                        <a:t>(Information needs)</a:t>
                      </a:r>
                    </a:p>
                  </a:txBody>
                  <a:tcPr>
                    <a:lnL>
                      <a:noFill/>
                    </a:lnL>
                    <a:lnR>
                      <a:noFill/>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388" indent="-179388" algn="just">
                        <a:lnSpc>
                          <a:spcPct val="100000"/>
                        </a:lnSpc>
                        <a:buFontTx/>
                        <a:buChar char="-"/>
                        <a:tabLst/>
                      </a:pPr>
                      <a:endParaRPr lang="en-US" sz="1400" dirty="0"/>
                    </a:p>
                    <a:p>
                      <a:pPr marL="295275" indent="-158750" algn="just">
                        <a:lnSpc>
                          <a:spcPct val="100000"/>
                        </a:lnSpc>
                        <a:buFontTx/>
                        <a:buChar char="-"/>
                        <a:tabLst>
                          <a:tab pos="2676525" algn="l"/>
                          <a:tab pos="2794000" algn="l"/>
                        </a:tabLst>
                      </a:pPr>
                      <a:r>
                        <a:rPr lang="en-US" sz="1400" dirty="0"/>
                        <a:t>Peeking inside models to understand their inner workings</a:t>
                      </a:r>
                    </a:p>
                    <a:p>
                      <a:pPr marL="295275" indent="-158750" algn="just">
                        <a:lnSpc>
                          <a:spcPct val="100000"/>
                        </a:lnSpc>
                        <a:buFontTx/>
                        <a:buChar char="-"/>
                        <a:tabLst>
                          <a:tab pos="2676525" algn="l"/>
                          <a:tab pos="2794000" algn="l"/>
                        </a:tabLst>
                      </a:pPr>
                      <a:endParaRPr lang="en-US" sz="900" dirty="0"/>
                    </a:p>
                    <a:p>
                      <a:pPr marL="295275" indent="-158750" algn="just">
                        <a:lnSpc>
                          <a:spcPct val="100000"/>
                        </a:lnSpc>
                        <a:buFontTx/>
                        <a:buChar char="-"/>
                        <a:tabLst>
                          <a:tab pos="2676525" algn="l"/>
                          <a:tab pos="2794000" algn="l"/>
                        </a:tabLst>
                      </a:pPr>
                      <a:r>
                        <a:rPr lang="en-US" sz="1400" dirty="0"/>
                        <a:t>Improving model design (e.g., how should the model be retrained,</a:t>
                      </a:r>
                      <a:r>
                        <a:rPr lang="en-US" sz="1400" baseline="0" dirty="0"/>
                        <a:t> re-tuned)</a:t>
                      </a:r>
                    </a:p>
                    <a:p>
                      <a:pPr marL="295275" indent="-158750" algn="just">
                        <a:lnSpc>
                          <a:spcPct val="100000"/>
                        </a:lnSpc>
                        <a:buFontTx/>
                        <a:buChar char="-"/>
                        <a:tabLst>
                          <a:tab pos="2676525" algn="l"/>
                          <a:tab pos="2794000" algn="l"/>
                        </a:tabLst>
                      </a:pPr>
                      <a:endParaRPr lang="en-US" sz="1400" dirty="0"/>
                    </a:p>
                    <a:p>
                      <a:pPr marL="295275" indent="-158750" algn="just">
                        <a:lnSpc>
                          <a:spcPct val="100000"/>
                        </a:lnSpc>
                        <a:buFontTx/>
                        <a:buChar char="-"/>
                        <a:tabLst>
                          <a:tab pos="2676525" algn="l"/>
                          <a:tab pos="2794000" algn="l"/>
                        </a:tabLst>
                      </a:pPr>
                      <a:r>
                        <a:rPr lang="en-US" sz="1400" dirty="0"/>
                        <a:t>Selecting the right model</a:t>
                      </a:r>
                      <a:endParaRPr lang="en-US" sz="900" dirty="0"/>
                    </a:p>
                    <a:p>
                      <a:pPr marL="295275" indent="-158750" algn="just">
                        <a:lnSpc>
                          <a:spcPct val="100000"/>
                        </a:lnSpc>
                        <a:buFontTx/>
                        <a:buChar char="-"/>
                        <a:tabLst>
                          <a:tab pos="2676525" algn="l"/>
                          <a:tab pos="2794000" algn="l"/>
                        </a:tabLst>
                      </a:pPr>
                      <a:endParaRPr lang="en-US" sz="1400" baseline="0" dirty="0"/>
                    </a:p>
                  </a:txBody>
                  <a:tcPr>
                    <a:lnL>
                      <a:noFill/>
                    </a:lnL>
                    <a:lnR>
                      <a:noFill/>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388" indent="-179388" algn="l">
                        <a:lnSpc>
                          <a:spcPct val="100000"/>
                        </a:lnSpc>
                        <a:buFontTx/>
                        <a:buChar char="-"/>
                        <a:tabLst/>
                      </a:pPr>
                      <a:endParaRPr lang="en-US" sz="1400" dirty="0"/>
                    </a:p>
                    <a:p>
                      <a:pPr marL="295275" indent="-158750" algn="l">
                        <a:lnSpc>
                          <a:spcPct val="100000"/>
                        </a:lnSpc>
                        <a:buFontTx/>
                        <a:buChar char="-"/>
                        <a:tabLst/>
                      </a:pPr>
                      <a:r>
                        <a:rPr lang="en-US" sz="1400" dirty="0"/>
                        <a:t>Characteristics of data</a:t>
                      </a:r>
                      <a:r>
                        <a:rPr lang="en-US" sz="1400" baseline="0" dirty="0"/>
                        <a:t> </a:t>
                      </a:r>
                      <a:r>
                        <a:rPr lang="en-US" sz="1400" dirty="0"/>
                        <a:t>(proprietary, public, training data)</a:t>
                      </a:r>
                    </a:p>
                    <a:p>
                      <a:pPr marL="295275" indent="-158750" algn="just">
                        <a:lnSpc>
                          <a:spcPct val="100000"/>
                        </a:lnSpc>
                        <a:buFontTx/>
                        <a:buChar char="-"/>
                        <a:tabLst/>
                      </a:pPr>
                      <a:endParaRPr lang="en-US" sz="900" dirty="0"/>
                    </a:p>
                    <a:p>
                      <a:pPr marL="295275" indent="-158750" algn="just">
                        <a:lnSpc>
                          <a:spcPct val="100000"/>
                        </a:lnSpc>
                        <a:buFontTx/>
                        <a:buChar char="-"/>
                        <a:tabLst/>
                      </a:pPr>
                      <a:r>
                        <a:rPr lang="en-US" sz="1400" dirty="0"/>
                        <a:t>Understanding</a:t>
                      </a:r>
                      <a:r>
                        <a:rPr lang="en-US" sz="1400" baseline="0" dirty="0"/>
                        <a:t> model design</a:t>
                      </a:r>
                    </a:p>
                    <a:p>
                      <a:pPr marL="295275" indent="-158750" algn="just">
                        <a:lnSpc>
                          <a:spcPct val="100000"/>
                        </a:lnSpc>
                        <a:buFontTx/>
                        <a:buChar char="-"/>
                        <a:tabLst/>
                      </a:pPr>
                      <a:endParaRPr lang="en-US" sz="900" baseline="0" dirty="0"/>
                    </a:p>
                    <a:p>
                      <a:pPr marL="295275" indent="-158750" algn="just">
                        <a:lnSpc>
                          <a:spcPct val="100000"/>
                        </a:lnSpc>
                        <a:buFontTx/>
                        <a:buChar char="-"/>
                        <a:tabLst/>
                      </a:pPr>
                      <a:r>
                        <a:rPr lang="en-US" sz="1400" baseline="0" dirty="0"/>
                        <a:t>Ensuring ethical model development</a:t>
                      </a:r>
                      <a:endParaRPr lang="en-US" sz="1400" dirty="0"/>
                    </a:p>
                  </a:txBody>
                  <a:tcPr>
                    <a:lnL>
                      <a:noFill/>
                    </a:lnL>
                    <a:lnR>
                      <a:noFill/>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01638" indent="-169863" algn="just">
                        <a:lnSpc>
                          <a:spcPct val="100000"/>
                        </a:lnSpc>
                        <a:buFontTx/>
                        <a:buChar char="-"/>
                        <a:tabLst/>
                      </a:pPr>
                      <a:endParaRPr lang="en-US" sz="1400" dirty="0"/>
                    </a:p>
                    <a:p>
                      <a:pPr marL="401638" indent="-169863" algn="just">
                        <a:lnSpc>
                          <a:spcPct val="100000"/>
                        </a:lnSpc>
                        <a:buFontTx/>
                        <a:buChar char="-"/>
                        <a:tabLst/>
                      </a:pPr>
                      <a:r>
                        <a:rPr lang="en-US" sz="1400" dirty="0"/>
                        <a:t>Expectation</a:t>
                      </a:r>
                      <a:r>
                        <a:rPr lang="en-US" sz="1400" baseline="0" dirty="0"/>
                        <a:t> mismatch</a:t>
                      </a:r>
                    </a:p>
                    <a:p>
                      <a:pPr marL="401638" indent="-169863" algn="just">
                        <a:lnSpc>
                          <a:spcPct val="100000"/>
                        </a:lnSpc>
                        <a:buFontTx/>
                        <a:buChar char="-"/>
                        <a:tabLst/>
                      </a:pPr>
                      <a:endParaRPr lang="en-US" sz="900" baseline="0" dirty="0"/>
                    </a:p>
                    <a:p>
                      <a:pPr marL="401638" indent="-169863" algn="just">
                        <a:lnSpc>
                          <a:spcPct val="100000"/>
                        </a:lnSpc>
                        <a:buFontTx/>
                        <a:buChar char="-"/>
                        <a:tabLst/>
                      </a:pPr>
                      <a:r>
                        <a:rPr lang="en-US" sz="1400" baseline="0" dirty="0"/>
                        <a:t>Augmenting business workflow and business actionability</a:t>
                      </a:r>
                      <a:endParaRPr lang="en-US" sz="1400" dirty="0"/>
                    </a:p>
                  </a:txBody>
                  <a:tcPr>
                    <a:lnL>
                      <a:noFill/>
                    </a:lnL>
                    <a:lnR>
                      <a:noFill/>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57525352"/>
      </p:ext>
    </p:extLst>
  </p:cSld>
  <p:clrMapOvr>
    <a:masterClrMapping/>
  </p:clrMapOvr>
  <p:transition spd="med" advTm="35856"/>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Explainability in HEIDL</a:t>
            </a:r>
          </a:p>
        </p:txBody>
      </p:sp>
      <p:sp>
        <p:nvSpPr>
          <p:cNvPr id="3" name="Content Placeholder 2"/>
          <p:cNvSpPr>
            <a:spLocks noGrp="1"/>
          </p:cNvSpPr>
          <p:nvPr>
            <p:ph idx="1"/>
          </p:nvPr>
        </p:nvSpPr>
        <p:spPr>
          <a:xfrm>
            <a:off x="837802" y="1928144"/>
            <a:ext cx="10515600" cy="985183"/>
          </a:xfrm>
        </p:spPr>
        <p:txBody>
          <a:bodyPr>
            <a:normAutofit/>
          </a:bodyPr>
          <a:lstStyle/>
          <a:p>
            <a:pPr marL="0" lvl="0" indent="0">
              <a:lnSpc>
                <a:spcPct val="100000"/>
              </a:lnSpc>
              <a:spcBef>
                <a:spcPts val="0"/>
              </a:spcBef>
              <a:buNone/>
            </a:pPr>
            <a:r>
              <a:rPr lang="en-US" dirty="0">
                <a:solidFill>
                  <a:schemeClr val="tx1"/>
                </a:solidFill>
              </a:rPr>
              <a:t>HEIDL (Human-in-the loop linguistic Expressions </a:t>
            </a:r>
            <a:r>
              <a:rPr lang="en-US" dirty="0" err="1">
                <a:solidFill>
                  <a:schemeClr val="tx1"/>
                </a:solidFill>
              </a:rPr>
              <a:t>wIth</a:t>
            </a:r>
            <a:r>
              <a:rPr lang="en-US" dirty="0">
                <a:solidFill>
                  <a:schemeClr val="tx1"/>
                </a:solidFill>
              </a:rPr>
              <a:t> Deep Learning) </a:t>
            </a:r>
          </a:p>
          <a:p>
            <a:pPr marL="0" lvl="0" indent="0">
              <a:lnSpc>
                <a:spcPct val="100000"/>
              </a:lnSpc>
              <a:spcBef>
                <a:spcPts val="0"/>
              </a:spcBef>
              <a:buNone/>
            </a:pPr>
            <a:endParaRPr lang="en-US" sz="2000" dirty="0"/>
          </a:p>
          <a:p>
            <a:pPr marL="0" lvl="0" indent="0">
              <a:lnSpc>
                <a:spcPct val="100000"/>
              </a:lnSpc>
              <a:spcBef>
                <a:spcPts val="0"/>
              </a:spcBef>
              <a:buNone/>
            </a:pPr>
            <a:endParaRPr lang="en-US" sz="2000" dirty="0"/>
          </a:p>
          <a:p>
            <a:pPr marL="0" lvl="0" indent="0">
              <a:lnSpc>
                <a:spcPct val="100000"/>
              </a:lnSpc>
              <a:spcBef>
                <a:spcPts val="0"/>
              </a:spcBef>
              <a:buNone/>
            </a:pPr>
            <a:endParaRPr lang="en-US" sz="2000" dirty="0"/>
          </a:p>
          <a:p>
            <a:pPr marL="0" lvl="0" indent="0">
              <a:lnSpc>
                <a:spcPct val="100000"/>
              </a:lnSpc>
              <a:spcBef>
                <a:spcPts val="0"/>
              </a:spcBef>
              <a:buNone/>
            </a:pPr>
            <a:endParaRPr lang="en-US" sz="2000" dirty="0"/>
          </a:p>
          <a:p>
            <a:pPr marL="0" lvl="0" indent="0">
              <a:lnSpc>
                <a:spcPct val="100000"/>
              </a:lnSpc>
              <a:spcBef>
                <a:spcPts val="0"/>
              </a:spcBef>
              <a:buNone/>
            </a:pPr>
            <a:endParaRPr lang="en-US" sz="2000" dirty="0"/>
          </a:p>
          <a:p>
            <a:pPr marL="0" lvl="0" indent="0">
              <a:lnSpc>
                <a:spcPct val="100000"/>
              </a:lnSpc>
              <a:spcBef>
                <a:spcPts val="0"/>
              </a:spcBef>
              <a:buNone/>
            </a:pPr>
            <a:endParaRPr lang="en-US" sz="2000" dirty="0"/>
          </a:p>
          <a:p>
            <a:pPr marL="0" lvl="0" indent="0">
              <a:lnSpc>
                <a:spcPct val="100000"/>
              </a:lnSpc>
              <a:spcBef>
                <a:spcPts val="0"/>
              </a:spcBef>
              <a:buNone/>
            </a:pPr>
            <a:endParaRPr lang="en-US" sz="2000" dirty="0"/>
          </a:p>
        </p:txBody>
      </p:sp>
      <p:pic>
        <p:nvPicPr>
          <p:cNvPr id="4" name="Picture 3"/>
          <p:cNvPicPr>
            <a:picLocks noChangeAspect="1"/>
          </p:cNvPicPr>
          <p:nvPr/>
        </p:nvPicPr>
        <p:blipFill>
          <a:blip r:embed="rId3"/>
          <a:stretch>
            <a:fillRect/>
          </a:stretch>
        </p:blipFill>
        <p:spPr>
          <a:xfrm>
            <a:off x="2806302" y="2409135"/>
            <a:ext cx="6578600" cy="1473200"/>
          </a:xfrm>
          <a:prstGeom prst="rect">
            <a:avLst/>
          </a:prstGeom>
        </p:spPr>
      </p:pic>
      <p:sp>
        <p:nvSpPr>
          <p:cNvPr id="6" name="TextBox 5"/>
          <p:cNvSpPr txBox="1"/>
          <p:nvPr/>
        </p:nvSpPr>
        <p:spPr>
          <a:xfrm>
            <a:off x="621792" y="4151376"/>
            <a:ext cx="45719" cy="369332"/>
          </a:xfrm>
          <a:prstGeom prst="rect">
            <a:avLst/>
          </a:prstGeom>
          <a:noFill/>
        </p:spPr>
        <p:txBody>
          <a:bodyPr wrap="square" rtlCol="0">
            <a:spAutoFit/>
          </a:bodyPr>
          <a:lstStyle/>
          <a:p>
            <a:endParaRPr lang="en-US" dirty="0"/>
          </a:p>
        </p:txBody>
      </p:sp>
      <p:sp>
        <p:nvSpPr>
          <p:cNvPr id="7" name="TextBox 6"/>
          <p:cNvSpPr txBox="1"/>
          <p:nvPr/>
        </p:nvSpPr>
        <p:spPr>
          <a:xfrm>
            <a:off x="838199" y="4240796"/>
            <a:ext cx="10743485" cy="2092881"/>
          </a:xfrm>
          <a:prstGeom prst="rect">
            <a:avLst/>
          </a:prstGeom>
          <a:noFill/>
        </p:spPr>
        <p:txBody>
          <a:bodyPr wrap="square" rtlCol="0">
            <a:spAutoFit/>
          </a:bodyPr>
          <a:lstStyle/>
          <a:p>
            <a:pPr lvl="0"/>
            <a:r>
              <a:rPr lang="en-US" sz="2400" dirty="0">
                <a:latin typeface="IBM Plex Sans" charset="0"/>
                <a:ea typeface="IBM Plex Sans" charset="0"/>
                <a:cs typeface="IBM Plex Sans" charset="0"/>
              </a:rPr>
              <a:t>Explainability takes on two dimensions here:</a:t>
            </a:r>
          </a:p>
          <a:p>
            <a:pPr lvl="0"/>
            <a:endParaRPr lang="en-US" sz="2800" dirty="0">
              <a:latin typeface="IBM Plex Sans" charset="0"/>
              <a:ea typeface="IBM Plex Sans" charset="0"/>
              <a:cs typeface="IBM Plex Sans" charset="0"/>
            </a:endParaRPr>
          </a:p>
          <a:p>
            <a:r>
              <a:rPr lang="en-US" dirty="0">
                <a:latin typeface="IBM Plex Sans" charset="0"/>
                <a:ea typeface="IBM Plex Sans" charset="0"/>
                <a:cs typeface="IBM Plex Sans" charset="0"/>
              </a:rPr>
              <a:t>models are fully </a:t>
            </a:r>
            <a:r>
              <a:rPr lang="en-US" sz="3800" dirty="0">
                <a:solidFill>
                  <a:srgbClr val="7030A0"/>
                </a:solidFill>
                <a:latin typeface="IBM Plex Sans" charset="0"/>
                <a:ea typeface="IBM Plex Sans" charset="0"/>
                <a:cs typeface="IBM Plex Sans" charset="0"/>
              </a:rPr>
              <a:t>explainable</a:t>
            </a:r>
            <a:r>
              <a:rPr lang="en-US" sz="3800" dirty="0">
                <a:latin typeface="IBM Plex Sans" charset="0"/>
                <a:ea typeface="IBM Plex Sans" charset="0"/>
                <a:cs typeface="IBM Plex Sans" charset="0"/>
              </a:rPr>
              <a:t>   </a:t>
            </a:r>
            <a:r>
              <a:rPr lang="en-US" sz="4000" dirty="0">
                <a:latin typeface="IBM Plex Sans" charset="0"/>
                <a:ea typeface="IBM Plex Sans" charset="0"/>
                <a:cs typeface="IBM Plex Sans" charset="0"/>
              </a:rPr>
              <a:t>  </a:t>
            </a:r>
            <a:r>
              <a:rPr lang="en-US" dirty="0">
                <a:latin typeface="IBM Plex Sans" charset="0"/>
                <a:ea typeface="IBM Plex Sans" charset="0"/>
                <a:cs typeface="IBM Plex Sans" charset="0"/>
              </a:rPr>
              <a:t>users involved In model </a:t>
            </a:r>
            <a:r>
              <a:rPr lang="en-US" sz="3800" dirty="0">
                <a:solidFill>
                  <a:srgbClr val="7030A0"/>
                </a:solidFill>
                <a:latin typeface="IBM Plex Sans" charset="0"/>
                <a:ea typeface="IBM Plex Sans" charset="0"/>
                <a:cs typeface="IBM Plex Sans" charset="0"/>
              </a:rPr>
              <a:t>co-creation</a:t>
            </a:r>
            <a:r>
              <a:rPr lang="en-US" sz="2800" dirty="0">
                <a:latin typeface="IBM Plex Sans" charset="0"/>
                <a:ea typeface="IBM Plex Sans" charset="0"/>
                <a:cs typeface="IBM Plex Sans" charset="0"/>
              </a:rPr>
              <a:t> </a:t>
            </a:r>
            <a:r>
              <a:rPr lang="en-US" dirty="0">
                <a:latin typeface="IBM Plex Sans" charset="0"/>
                <a:ea typeface="IBM Plex Sans" charset="0"/>
                <a:cs typeface="IBM Plex Sans" charset="0"/>
              </a:rPr>
              <a:t>with </a:t>
            </a:r>
          </a:p>
          <a:p>
            <a:r>
              <a:rPr lang="en-US" dirty="0">
                <a:latin typeface="IBM Plex Sans" charset="0"/>
                <a:ea typeface="IBM Plex Sans" charset="0"/>
                <a:cs typeface="IBM Plex Sans" charset="0"/>
              </a:rPr>
              <a:t>					     immediate </a:t>
            </a:r>
            <a:r>
              <a:rPr lang="en-US" sz="3800" dirty="0">
                <a:solidFill>
                  <a:srgbClr val="7030A0"/>
                </a:solidFill>
                <a:latin typeface="IBM Plex Sans" charset="0"/>
                <a:ea typeface="IBM Plex Sans" charset="0"/>
                <a:cs typeface="IBM Plex Sans" charset="0"/>
              </a:rPr>
              <a:t>feedback</a:t>
            </a:r>
            <a:endParaRPr lang="en-US" sz="3800" dirty="0">
              <a:latin typeface="IBM Plex Sans" charset="0"/>
              <a:ea typeface="IBM Plex Sans" charset="0"/>
              <a:cs typeface="IBM Plex Sans" charset="0"/>
            </a:endParaRPr>
          </a:p>
        </p:txBody>
      </p:sp>
      <p:sp>
        <p:nvSpPr>
          <p:cNvPr id="5" name="TextBox 4"/>
          <p:cNvSpPr txBox="1"/>
          <p:nvPr/>
        </p:nvSpPr>
        <p:spPr>
          <a:xfrm>
            <a:off x="5028507" y="3681150"/>
            <a:ext cx="14467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sym typeface="Calibri"/>
                <a:hlinkClick r:id="rId4"/>
              </a:rPr>
              <a:t>HEIDL video</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803495503"/>
      </p:ext>
    </p:extLst>
  </p:cSld>
  <p:clrMapOvr>
    <a:masterClrMapping/>
  </p:clrMapOvr>
  <p:transition spd="med" advTm="1096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42492-B3DC-054F-9CC4-F07E5B24E3B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147</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Design Implications of AI </a:t>
            </a:r>
            <a:r>
              <a:rPr lang="en-US" dirty="0" err="1"/>
              <a:t>Explainability</a:t>
            </a:r>
            <a:endParaRPr lang="en-US" dirty="0"/>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20" y="1181099"/>
            <a:ext cx="10972166" cy="7948613"/>
          </a:xfrm>
        </p:spPr>
        <p:txBody>
          <a:bodyPr>
            <a:normAutofit/>
          </a:bodyPr>
          <a:lstStyle/>
          <a:p>
            <a:pPr marL="0" indent="0">
              <a:buNone/>
            </a:pPr>
            <a:r>
              <a:rPr lang="en-US" sz="2000" b="1" dirty="0">
                <a:solidFill>
                  <a:srgbClr val="7030A0"/>
                </a:solidFill>
              </a:rPr>
              <a:t>Balancing external stakeholders needs with their AI knowledge</a:t>
            </a:r>
          </a:p>
          <a:p>
            <a:pPr marL="0" indent="0">
              <a:buNone/>
            </a:pPr>
            <a:r>
              <a:rPr lang="en-US" sz="2000" i="1" dirty="0">
                <a:solidFill>
                  <a:schemeClr val="accent6">
                    <a:lumMod val="75000"/>
                  </a:schemeClr>
                </a:solidFill>
              </a:rPr>
              <a:t>“</a:t>
            </a:r>
            <a:r>
              <a:rPr lang="en-US" sz="2000" i="1" dirty="0"/>
              <a:t>We have to balance the information you are sharing about the AI underpinnings, it can overwhelm the user (I-21, UX Designer)</a:t>
            </a:r>
            <a:endParaRPr lang="en-US" sz="2000" dirty="0">
              <a:solidFill>
                <a:schemeClr val="tx1"/>
              </a:solidFill>
            </a:endParaRPr>
          </a:p>
          <a:p>
            <a:endParaRPr lang="en-US" sz="2000" dirty="0">
              <a:solidFill>
                <a:schemeClr val="tx1"/>
              </a:solidFill>
            </a:endParaRPr>
          </a:p>
          <a:p>
            <a:pPr marL="0" indent="0">
              <a:buNone/>
            </a:pPr>
            <a:r>
              <a:rPr lang="en-US" sz="2000" dirty="0">
                <a:solidFill>
                  <a:srgbClr val="7030A0"/>
                </a:solidFill>
              </a:rPr>
              <a:t>Group collaboration persona describing distinct types of members</a:t>
            </a:r>
          </a:p>
          <a:p>
            <a:pPr marL="0" indent="0">
              <a:buNone/>
            </a:pPr>
            <a:r>
              <a:rPr lang="en-US" sz="2000" i="1" dirty="0">
                <a:solidFill>
                  <a:schemeClr val="accent6">
                    <a:lumMod val="75000"/>
                  </a:schemeClr>
                </a:solidFill>
              </a:rPr>
              <a:t>“</a:t>
            </a:r>
            <a:r>
              <a:rPr lang="en-US" sz="2000" i="1" dirty="0"/>
              <a:t>Loss of control </a:t>
            </a:r>
            <a:r>
              <a:rPr lang="en-US" sz="2000" dirty="0"/>
              <a:t>making the </a:t>
            </a:r>
            <a:r>
              <a:rPr lang="en-US" sz="2000" i="1" dirty="0"/>
              <a:t>support and maintenance of explainable models hard </a:t>
            </a:r>
          </a:p>
          <a:p>
            <a:pPr marL="0" indent="0">
              <a:buNone/>
            </a:pPr>
            <a:r>
              <a:rPr lang="en-US" sz="2000" i="1" dirty="0"/>
              <a:t>(I-8, Data Scientist)</a:t>
            </a:r>
          </a:p>
          <a:p>
            <a:pPr marL="0" indent="0">
              <a:buNone/>
            </a:pPr>
            <a:endParaRPr lang="en-US" sz="2000" dirty="0">
              <a:solidFill>
                <a:schemeClr val="tx1"/>
              </a:solidFill>
            </a:endParaRPr>
          </a:p>
          <a:p>
            <a:pPr marL="0" indent="0">
              <a:buNone/>
            </a:pPr>
            <a:r>
              <a:rPr lang="en-US" sz="2000" dirty="0">
                <a:solidFill>
                  <a:srgbClr val="7030A0"/>
                </a:solidFill>
              </a:rPr>
              <a:t>Simplicity versus complexity tradeoff</a:t>
            </a:r>
          </a:p>
          <a:p>
            <a:pPr marL="0" indent="0">
              <a:buNone/>
            </a:pPr>
            <a:r>
              <a:rPr lang="en-US" sz="2000" i="1" dirty="0">
                <a:solidFill>
                  <a:schemeClr val="accent6">
                    <a:lumMod val="75000"/>
                  </a:schemeClr>
                </a:solidFill>
              </a:rPr>
              <a:t>“</a:t>
            </a:r>
            <a:r>
              <a:rPr lang="en-US" sz="2000" i="1" dirty="0"/>
              <a:t>The design space for (explaining) models to end users is in a way more constrained ... you have to assume that you have to put in a very, very very shallow learning curve (I-27 HCI Researcher)</a:t>
            </a:r>
          </a:p>
          <a:p>
            <a:pPr marL="0" indent="0">
              <a:buNone/>
            </a:pPr>
            <a:endParaRPr lang="en-US" sz="2000" i="1" dirty="0"/>
          </a:p>
          <a:p>
            <a:pPr marL="0" indent="0">
              <a:buNone/>
            </a:pPr>
            <a:r>
              <a:rPr lang="en-US" sz="2000" i="1" dirty="0">
                <a:solidFill>
                  <a:srgbClr val="7030A0"/>
                </a:solidFill>
              </a:rPr>
              <a:t>Privacy</a:t>
            </a:r>
          </a:p>
          <a:p>
            <a:pPr marL="0" indent="0">
              <a:buNone/>
            </a:pPr>
            <a:r>
              <a:rPr lang="en-US" sz="2000" i="1" dirty="0">
                <a:solidFill>
                  <a:schemeClr val="accent6">
                    <a:lumMod val="75000"/>
                  </a:schemeClr>
                </a:solidFill>
              </a:rPr>
              <a:t>“</a:t>
            </a:r>
            <a:r>
              <a:rPr lang="en-US" sz="2000" i="1" dirty="0"/>
              <a:t>Explanatory features can reveal identities (e.g., easily inferring employee, department, etc.) (I-24, HCI researcher)</a:t>
            </a:r>
          </a:p>
          <a:p>
            <a:pPr marL="0" indent="0">
              <a:buNone/>
            </a:pPr>
            <a:endParaRPr lang="en-US" sz="2000" dirty="0">
              <a:solidFill>
                <a:srgbClr val="7030A0"/>
              </a:solidFill>
            </a:endParaRPr>
          </a:p>
          <a:p>
            <a:pPr marL="0" indent="0">
              <a:buNone/>
            </a:pPr>
            <a:endParaRPr lang="en-US" sz="2000" dirty="0">
              <a:solidFill>
                <a:srgbClr val="7030A0"/>
              </a:solidFill>
            </a:endParaRPr>
          </a:p>
          <a:p>
            <a:pPr marL="0" indent="0">
              <a:buNone/>
            </a:pPr>
            <a:endParaRPr lang="en-US" sz="2000" dirty="0">
              <a:solidFill>
                <a:schemeClr val="tx1"/>
              </a:solidFill>
            </a:endParaRPr>
          </a:p>
        </p:txBody>
      </p:sp>
      <p:pic>
        <p:nvPicPr>
          <p:cNvPr id="6" name="Audio 5">
            <a:hlinkClick r:id="" action="ppaction://media"/>
            <a:extLst>
              <a:ext uri="{FF2B5EF4-FFF2-40B4-BE49-F238E27FC236}">
                <a16:creationId xmlns:a16="http://schemas.microsoft.com/office/drawing/2014/main" id="{36FBE9C6-4AA8-4941-A2A7-A52FCA68CA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7891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42492-B3DC-054F-9CC4-F07E5B24E3B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148</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Design Implications of AI </a:t>
            </a:r>
            <a:r>
              <a:rPr lang="en-US" dirty="0" err="1"/>
              <a:t>Explainability</a:t>
            </a:r>
            <a:endParaRPr lang="en-US" dirty="0"/>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20" y="1181099"/>
            <a:ext cx="10972166" cy="7948613"/>
          </a:xfrm>
        </p:spPr>
        <p:txBody>
          <a:bodyPr>
            <a:normAutofit/>
          </a:bodyPr>
          <a:lstStyle/>
          <a:p>
            <a:pPr marL="0" indent="0">
              <a:buNone/>
            </a:pPr>
            <a:r>
              <a:rPr lang="en-US" sz="2000" dirty="0">
                <a:solidFill>
                  <a:srgbClr val="7030A0"/>
                </a:solidFill>
              </a:rPr>
              <a:t>Balancing external stakeholders needs with their AI knowledge</a:t>
            </a:r>
          </a:p>
          <a:p>
            <a:pPr marL="0" indent="0">
              <a:buNone/>
            </a:pPr>
            <a:r>
              <a:rPr lang="en-US" sz="2000" i="1" dirty="0">
                <a:solidFill>
                  <a:schemeClr val="accent6">
                    <a:lumMod val="75000"/>
                  </a:schemeClr>
                </a:solidFill>
              </a:rPr>
              <a:t>“</a:t>
            </a:r>
            <a:r>
              <a:rPr lang="en-US" sz="2000" i="1" dirty="0"/>
              <a:t>We have to balance the information you are sharing about the AI underpinnings, it can overwhelm the user (I-21, UX Designer)</a:t>
            </a:r>
            <a:endParaRPr lang="en-US" sz="2000" dirty="0">
              <a:solidFill>
                <a:schemeClr val="tx1"/>
              </a:solidFill>
            </a:endParaRPr>
          </a:p>
          <a:p>
            <a:endParaRPr lang="en-US" sz="2000" dirty="0">
              <a:solidFill>
                <a:schemeClr val="tx1"/>
              </a:solidFill>
            </a:endParaRPr>
          </a:p>
          <a:p>
            <a:pPr marL="0" indent="0">
              <a:buNone/>
            </a:pPr>
            <a:r>
              <a:rPr lang="en-US" sz="2000" b="1" dirty="0">
                <a:solidFill>
                  <a:srgbClr val="7030A0"/>
                </a:solidFill>
              </a:rPr>
              <a:t>Group collaboration persona describing distinct types of members</a:t>
            </a:r>
          </a:p>
          <a:p>
            <a:pPr marL="0" indent="0">
              <a:buNone/>
            </a:pPr>
            <a:r>
              <a:rPr lang="en-US" sz="2000" i="1" dirty="0">
                <a:solidFill>
                  <a:schemeClr val="accent6">
                    <a:lumMod val="75000"/>
                  </a:schemeClr>
                </a:solidFill>
              </a:rPr>
              <a:t>“</a:t>
            </a:r>
            <a:r>
              <a:rPr lang="en-US" sz="2000" i="1" dirty="0"/>
              <a:t>Loss of control </a:t>
            </a:r>
            <a:r>
              <a:rPr lang="en-US" sz="2000" dirty="0"/>
              <a:t>making the </a:t>
            </a:r>
            <a:r>
              <a:rPr lang="en-US" sz="2000" i="1" dirty="0"/>
              <a:t>support and maintenance of explainable models hard </a:t>
            </a:r>
          </a:p>
          <a:p>
            <a:pPr marL="0" indent="0">
              <a:buNone/>
            </a:pPr>
            <a:r>
              <a:rPr lang="en-US" sz="2000" i="1" dirty="0"/>
              <a:t>(I-8, Data Scientist)</a:t>
            </a:r>
          </a:p>
          <a:p>
            <a:pPr marL="0" indent="0">
              <a:buNone/>
            </a:pPr>
            <a:endParaRPr lang="en-US" sz="2000" dirty="0">
              <a:solidFill>
                <a:schemeClr val="tx1"/>
              </a:solidFill>
            </a:endParaRPr>
          </a:p>
          <a:p>
            <a:pPr marL="0" indent="0">
              <a:buNone/>
            </a:pPr>
            <a:r>
              <a:rPr lang="en-US" sz="2000" dirty="0">
                <a:solidFill>
                  <a:srgbClr val="7030A0"/>
                </a:solidFill>
              </a:rPr>
              <a:t>Simplicity versus complexity tradeoff</a:t>
            </a:r>
          </a:p>
          <a:p>
            <a:pPr marL="0" indent="0">
              <a:buNone/>
            </a:pPr>
            <a:r>
              <a:rPr lang="en-US" sz="2000" i="1" dirty="0">
                <a:solidFill>
                  <a:schemeClr val="accent6">
                    <a:lumMod val="75000"/>
                  </a:schemeClr>
                </a:solidFill>
              </a:rPr>
              <a:t>“</a:t>
            </a:r>
            <a:r>
              <a:rPr lang="en-US" sz="2000" i="1" dirty="0"/>
              <a:t>The design space for (explaining) models to end users is in a way more constrained ... you have to assume that you have to put in a very, very very shallow learning curve (I-27 HCI Researcher)</a:t>
            </a:r>
          </a:p>
          <a:p>
            <a:pPr marL="0" indent="0">
              <a:buNone/>
            </a:pPr>
            <a:endParaRPr lang="en-US" sz="2000" i="1" dirty="0"/>
          </a:p>
          <a:p>
            <a:pPr marL="0" indent="0">
              <a:buNone/>
            </a:pPr>
            <a:r>
              <a:rPr lang="en-US" sz="2000" i="1" dirty="0">
                <a:solidFill>
                  <a:srgbClr val="7030A0"/>
                </a:solidFill>
              </a:rPr>
              <a:t>Privacy</a:t>
            </a:r>
          </a:p>
          <a:p>
            <a:pPr marL="0" indent="0">
              <a:buNone/>
            </a:pPr>
            <a:r>
              <a:rPr lang="en-US" sz="2000" i="1" dirty="0">
                <a:solidFill>
                  <a:schemeClr val="accent6">
                    <a:lumMod val="75000"/>
                  </a:schemeClr>
                </a:solidFill>
              </a:rPr>
              <a:t>“</a:t>
            </a:r>
            <a:r>
              <a:rPr lang="en-US" sz="2000" i="1" dirty="0"/>
              <a:t>Explanatory features can reveal identities (e.g., easily inferring employee, department, etc.) (I-24, HCI researcher)</a:t>
            </a:r>
          </a:p>
          <a:p>
            <a:pPr marL="0" indent="0">
              <a:buNone/>
            </a:pPr>
            <a:endParaRPr lang="en-US" sz="2000" dirty="0">
              <a:solidFill>
                <a:srgbClr val="7030A0"/>
              </a:solidFill>
            </a:endParaRPr>
          </a:p>
          <a:p>
            <a:pPr marL="0" indent="0">
              <a:buNone/>
            </a:pPr>
            <a:endParaRPr lang="en-US" sz="2000" dirty="0">
              <a:solidFill>
                <a:srgbClr val="7030A0"/>
              </a:solidFill>
            </a:endParaRPr>
          </a:p>
          <a:p>
            <a:pPr marL="0" indent="0">
              <a:buNone/>
            </a:pPr>
            <a:endParaRPr lang="en-US" sz="2000" dirty="0">
              <a:solidFill>
                <a:schemeClr val="tx1"/>
              </a:solidFill>
            </a:endParaRPr>
          </a:p>
        </p:txBody>
      </p:sp>
      <p:pic>
        <p:nvPicPr>
          <p:cNvPr id="5" name="Audio 4">
            <a:hlinkClick r:id="" action="ppaction://media"/>
            <a:extLst>
              <a:ext uri="{FF2B5EF4-FFF2-40B4-BE49-F238E27FC236}">
                <a16:creationId xmlns:a16="http://schemas.microsoft.com/office/drawing/2014/main" id="{224DF000-7ADC-5C45-86B6-8109F30D10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931991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42492-B3DC-054F-9CC4-F07E5B24E3B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149</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Design Implications of AI </a:t>
            </a:r>
            <a:r>
              <a:rPr lang="en-US" dirty="0" err="1"/>
              <a:t>Explainability</a:t>
            </a:r>
            <a:endParaRPr lang="en-US" dirty="0"/>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20" y="1181099"/>
            <a:ext cx="10972166" cy="7948613"/>
          </a:xfrm>
        </p:spPr>
        <p:txBody>
          <a:bodyPr>
            <a:normAutofit/>
          </a:bodyPr>
          <a:lstStyle/>
          <a:p>
            <a:pPr marL="0" indent="0">
              <a:buNone/>
            </a:pPr>
            <a:r>
              <a:rPr lang="en-US" sz="2000" dirty="0">
                <a:solidFill>
                  <a:srgbClr val="7030A0"/>
                </a:solidFill>
              </a:rPr>
              <a:t>Balancing external stakeholders needs with their AI knowledge</a:t>
            </a:r>
          </a:p>
          <a:p>
            <a:pPr marL="0" indent="0">
              <a:buNone/>
            </a:pPr>
            <a:r>
              <a:rPr lang="en-US" sz="2000" i="1" dirty="0">
                <a:solidFill>
                  <a:schemeClr val="accent6">
                    <a:lumMod val="75000"/>
                  </a:schemeClr>
                </a:solidFill>
              </a:rPr>
              <a:t>“</a:t>
            </a:r>
            <a:r>
              <a:rPr lang="en-US" sz="2000" i="1" dirty="0"/>
              <a:t>We have to balance the information you are sharing about the AI underpinnings, it can overwhelm the user (I-21, UX Designer)</a:t>
            </a:r>
            <a:endParaRPr lang="en-US" sz="2000" dirty="0">
              <a:solidFill>
                <a:schemeClr val="tx1"/>
              </a:solidFill>
            </a:endParaRPr>
          </a:p>
          <a:p>
            <a:endParaRPr lang="en-US" sz="2000" dirty="0">
              <a:solidFill>
                <a:schemeClr val="tx1"/>
              </a:solidFill>
            </a:endParaRPr>
          </a:p>
          <a:p>
            <a:pPr marL="0" indent="0">
              <a:buNone/>
            </a:pPr>
            <a:r>
              <a:rPr lang="en-US" sz="2000" dirty="0">
                <a:solidFill>
                  <a:srgbClr val="7030A0"/>
                </a:solidFill>
              </a:rPr>
              <a:t>Group collaboration persona describing distinct types of members</a:t>
            </a:r>
          </a:p>
          <a:p>
            <a:pPr marL="0" indent="0">
              <a:buNone/>
            </a:pPr>
            <a:r>
              <a:rPr lang="en-US" sz="2000" i="1" dirty="0">
                <a:solidFill>
                  <a:schemeClr val="accent6">
                    <a:lumMod val="75000"/>
                  </a:schemeClr>
                </a:solidFill>
              </a:rPr>
              <a:t>“</a:t>
            </a:r>
            <a:r>
              <a:rPr lang="en-US" sz="2000" i="1" dirty="0"/>
              <a:t>Loss of control </a:t>
            </a:r>
            <a:r>
              <a:rPr lang="en-US" sz="2000" dirty="0"/>
              <a:t>making the </a:t>
            </a:r>
            <a:r>
              <a:rPr lang="en-US" sz="2000" i="1" dirty="0"/>
              <a:t>support and maintenance of explainable models hard </a:t>
            </a:r>
          </a:p>
          <a:p>
            <a:pPr marL="0" indent="0">
              <a:buNone/>
            </a:pPr>
            <a:r>
              <a:rPr lang="en-US" sz="2000" i="1" dirty="0"/>
              <a:t>(I-8, Data Scientist)</a:t>
            </a:r>
          </a:p>
          <a:p>
            <a:pPr marL="0" indent="0">
              <a:buNone/>
            </a:pPr>
            <a:endParaRPr lang="en-US" sz="2000" dirty="0">
              <a:solidFill>
                <a:schemeClr val="tx1"/>
              </a:solidFill>
            </a:endParaRPr>
          </a:p>
          <a:p>
            <a:pPr marL="0" indent="0">
              <a:buNone/>
            </a:pPr>
            <a:r>
              <a:rPr lang="en-US" sz="2000" b="1" dirty="0">
                <a:solidFill>
                  <a:srgbClr val="7030A0"/>
                </a:solidFill>
              </a:rPr>
              <a:t>Simplicity versus complexity tradeoff</a:t>
            </a:r>
          </a:p>
          <a:p>
            <a:pPr marL="0" indent="0">
              <a:buNone/>
            </a:pPr>
            <a:r>
              <a:rPr lang="en-US" sz="2000" i="1" dirty="0">
                <a:solidFill>
                  <a:schemeClr val="accent6">
                    <a:lumMod val="75000"/>
                  </a:schemeClr>
                </a:solidFill>
              </a:rPr>
              <a:t>“</a:t>
            </a:r>
            <a:r>
              <a:rPr lang="en-US" sz="2000" i="1" dirty="0"/>
              <a:t>The design space for (explaining) models to end users is in a way more constrained ... you have to assume that you have to put in a very, very very shallow learning curve (I-27 HCI Researcher)</a:t>
            </a:r>
          </a:p>
          <a:p>
            <a:pPr marL="0" indent="0">
              <a:buNone/>
            </a:pPr>
            <a:endParaRPr lang="en-US" sz="2000" i="1" dirty="0"/>
          </a:p>
          <a:p>
            <a:pPr marL="0" indent="0">
              <a:buNone/>
            </a:pPr>
            <a:r>
              <a:rPr lang="en-US" sz="2000" i="1" dirty="0">
                <a:solidFill>
                  <a:srgbClr val="7030A0"/>
                </a:solidFill>
              </a:rPr>
              <a:t>Privacy</a:t>
            </a:r>
          </a:p>
          <a:p>
            <a:pPr marL="0" indent="0">
              <a:buNone/>
            </a:pPr>
            <a:r>
              <a:rPr lang="en-US" sz="2000" i="1" dirty="0">
                <a:solidFill>
                  <a:schemeClr val="accent6">
                    <a:lumMod val="75000"/>
                  </a:schemeClr>
                </a:solidFill>
              </a:rPr>
              <a:t>“</a:t>
            </a:r>
            <a:r>
              <a:rPr lang="en-US" sz="2000" i="1" dirty="0"/>
              <a:t>Explanatory features can reveal identities (e.g., easily inferring employee, department, etc.) (I-24, HCI researcher)</a:t>
            </a:r>
          </a:p>
          <a:p>
            <a:pPr marL="0" indent="0">
              <a:buNone/>
            </a:pPr>
            <a:endParaRPr lang="en-US" sz="2000" dirty="0">
              <a:solidFill>
                <a:srgbClr val="7030A0"/>
              </a:solidFill>
            </a:endParaRPr>
          </a:p>
          <a:p>
            <a:pPr marL="0" indent="0">
              <a:buNone/>
            </a:pPr>
            <a:endParaRPr lang="en-US" sz="2000" dirty="0">
              <a:solidFill>
                <a:srgbClr val="7030A0"/>
              </a:solidFill>
            </a:endParaRPr>
          </a:p>
          <a:p>
            <a:pPr marL="0" indent="0">
              <a:buNone/>
            </a:pPr>
            <a:endParaRPr lang="en-US" sz="2000" dirty="0">
              <a:solidFill>
                <a:schemeClr val="tx1"/>
              </a:solidFill>
            </a:endParaRPr>
          </a:p>
        </p:txBody>
      </p:sp>
      <p:pic>
        <p:nvPicPr>
          <p:cNvPr id="4" name="Audio 3">
            <a:hlinkClick r:id="" action="ppaction://media"/>
            <a:extLst>
              <a:ext uri="{FF2B5EF4-FFF2-40B4-BE49-F238E27FC236}">
                <a16:creationId xmlns:a16="http://schemas.microsoft.com/office/drawing/2014/main" id="{C6AAE312-6E29-FE4E-A767-985ECA21C8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24686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09451-8713-3B48-9BDA-4861DE2001D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E1206A-5614-2648-8F03-F73EEBA35E51}" type="slidenum">
              <a:rPr lang="en-US" smtClean="0"/>
              <a:pPr/>
              <a:t>15</a:t>
            </a:fld>
            <a:endParaRPr lang="en-US"/>
          </a:p>
        </p:txBody>
      </p:sp>
      <p:pic>
        <p:nvPicPr>
          <p:cNvPr id="3" name="Picture 2">
            <a:extLst>
              <a:ext uri="{FF2B5EF4-FFF2-40B4-BE49-F238E27FC236}">
                <a16:creationId xmlns:a16="http://schemas.microsoft.com/office/drawing/2014/main" id="{D3337188-1A29-2F49-896E-1FBCD9C923EA}"/>
              </a:ext>
            </a:extLst>
          </p:cNvPr>
          <p:cNvPicPr>
            <a:picLocks noChangeAspect="1"/>
          </p:cNvPicPr>
          <p:nvPr/>
        </p:nvPicPr>
        <p:blipFill>
          <a:blip r:embed="rId5"/>
          <a:stretch>
            <a:fillRect/>
          </a:stretch>
        </p:blipFill>
        <p:spPr>
          <a:xfrm>
            <a:off x="2442817" y="136525"/>
            <a:ext cx="6270487" cy="1081118"/>
          </a:xfrm>
          <a:prstGeom prst="rect">
            <a:avLst/>
          </a:prstGeom>
        </p:spPr>
      </p:pic>
      <p:pic>
        <p:nvPicPr>
          <p:cNvPr id="4" name="Picture 3">
            <a:extLst>
              <a:ext uri="{FF2B5EF4-FFF2-40B4-BE49-F238E27FC236}">
                <a16:creationId xmlns:a16="http://schemas.microsoft.com/office/drawing/2014/main" id="{425F49BD-70D6-874B-8A87-2DA349F90B5E}"/>
              </a:ext>
            </a:extLst>
          </p:cNvPr>
          <p:cNvPicPr>
            <a:picLocks noChangeAspect="1"/>
          </p:cNvPicPr>
          <p:nvPr/>
        </p:nvPicPr>
        <p:blipFill>
          <a:blip r:embed="rId6"/>
          <a:stretch>
            <a:fillRect/>
          </a:stretch>
        </p:blipFill>
        <p:spPr>
          <a:xfrm>
            <a:off x="2442816" y="1217643"/>
            <a:ext cx="5230193" cy="751352"/>
          </a:xfrm>
          <a:prstGeom prst="rect">
            <a:avLst/>
          </a:prstGeom>
        </p:spPr>
      </p:pic>
      <p:pic>
        <p:nvPicPr>
          <p:cNvPr id="5" name="Picture 4">
            <a:extLst>
              <a:ext uri="{FF2B5EF4-FFF2-40B4-BE49-F238E27FC236}">
                <a16:creationId xmlns:a16="http://schemas.microsoft.com/office/drawing/2014/main" id="{31AE5CAE-8A03-4A48-B590-7FC368EB5621}"/>
              </a:ext>
            </a:extLst>
          </p:cNvPr>
          <p:cNvPicPr>
            <a:picLocks noChangeAspect="1"/>
          </p:cNvPicPr>
          <p:nvPr/>
        </p:nvPicPr>
        <p:blipFill>
          <a:blip r:embed="rId7"/>
          <a:stretch>
            <a:fillRect/>
          </a:stretch>
        </p:blipFill>
        <p:spPr>
          <a:xfrm>
            <a:off x="2442816" y="2003002"/>
            <a:ext cx="6270487" cy="4538812"/>
          </a:xfrm>
          <a:prstGeom prst="rect">
            <a:avLst/>
          </a:prstGeom>
        </p:spPr>
      </p:pic>
      <p:sp>
        <p:nvSpPr>
          <p:cNvPr id="6" name="TextBox 5">
            <a:extLst>
              <a:ext uri="{FF2B5EF4-FFF2-40B4-BE49-F238E27FC236}">
                <a16:creationId xmlns:a16="http://schemas.microsoft.com/office/drawing/2014/main" id="{50B2F50C-61FB-6C47-9999-B125740A5665}"/>
              </a:ext>
            </a:extLst>
          </p:cNvPr>
          <p:cNvSpPr txBox="1"/>
          <p:nvPr/>
        </p:nvSpPr>
        <p:spPr>
          <a:xfrm>
            <a:off x="5343430" y="6262313"/>
            <a:ext cx="343364"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88465C11-66C2-DD4F-9813-6CEA66C0E2E0}"/>
              </a:ext>
            </a:extLst>
          </p:cNvPr>
          <p:cNvSpPr txBox="1"/>
          <p:nvPr/>
        </p:nvSpPr>
        <p:spPr>
          <a:xfrm flipH="1">
            <a:off x="5343430" y="1823599"/>
            <a:ext cx="4923183" cy="369332"/>
          </a:xfrm>
          <a:prstGeom prst="rect">
            <a:avLst/>
          </a:prstGeom>
          <a:noFill/>
        </p:spPr>
        <p:txBody>
          <a:bodyPr wrap="square" rtlCol="0">
            <a:spAutoFit/>
          </a:bodyPr>
          <a:lstStyle/>
          <a:p>
            <a:r>
              <a:rPr lang="en-US" dirty="0"/>
              <a:t>…</a:t>
            </a:r>
          </a:p>
        </p:txBody>
      </p:sp>
      <p:sp>
        <p:nvSpPr>
          <p:cNvPr id="8" name="Rectangle 7">
            <a:extLst>
              <a:ext uri="{FF2B5EF4-FFF2-40B4-BE49-F238E27FC236}">
                <a16:creationId xmlns:a16="http://schemas.microsoft.com/office/drawing/2014/main" id="{0157BC79-5754-DE41-9E56-6A6A01D19D14}"/>
              </a:ext>
            </a:extLst>
          </p:cNvPr>
          <p:cNvSpPr/>
          <p:nvPr/>
        </p:nvSpPr>
        <p:spPr>
          <a:xfrm>
            <a:off x="2442816" y="2593730"/>
            <a:ext cx="6144593" cy="83527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6D6B20-9D6E-9F41-AB36-8452CFE395A7}"/>
              </a:ext>
            </a:extLst>
          </p:cNvPr>
          <p:cNvSpPr/>
          <p:nvPr/>
        </p:nvSpPr>
        <p:spPr>
          <a:xfrm>
            <a:off x="7942469" y="2372334"/>
            <a:ext cx="770834" cy="44665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2A53C3-DBCA-C34F-B5B2-1E4AB1153C62}"/>
              </a:ext>
            </a:extLst>
          </p:cNvPr>
          <p:cNvSpPr/>
          <p:nvPr/>
        </p:nvSpPr>
        <p:spPr>
          <a:xfrm>
            <a:off x="2442816" y="3463007"/>
            <a:ext cx="4027558" cy="18466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330E93-1103-3547-BDC7-91F3AF0A42EE}"/>
              </a:ext>
            </a:extLst>
          </p:cNvPr>
          <p:cNvSpPr/>
          <p:nvPr/>
        </p:nvSpPr>
        <p:spPr>
          <a:xfrm>
            <a:off x="2525641" y="4272407"/>
            <a:ext cx="6187661" cy="654191"/>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268477-0439-324C-B295-FEE035C1C5B0}"/>
              </a:ext>
            </a:extLst>
          </p:cNvPr>
          <p:cNvSpPr/>
          <p:nvPr/>
        </p:nvSpPr>
        <p:spPr>
          <a:xfrm>
            <a:off x="2525641" y="5241241"/>
            <a:ext cx="6144593" cy="83527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A4F5F1-64F1-D44A-B5AD-8D2FCCA0E4AB}"/>
              </a:ext>
            </a:extLst>
          </p:cNvPr>
          <p:cNvSpPr/>
          <p:nvPr/>
        </p:nvSpPr>
        <p:spPr>
          <a:xfrm>
            <a:off x="2505763" y="6096517"/>
            <a:ext cx="2911064" cy="18466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650A6C-D067-E645-86FE-144B60E0C2DC}"/>
              </a:ext>
            </a:extLst>
          </p:cNvPr>
          <p:cNvSpPr/>
          <p:nvPr/>
        </p:nvSpPr>
        <p:spPr>
          <a:xfrm>
            <a:off x="4562060" y="4070738"/>
            <a:ext cx="3896139" cy="18166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292C06-22D9-5244-B423-83BA918716C5}"/>
              </a:ext>
            </a:extLst>
          </p:cNvPr>
          <p:cNvSpPr/>
          <p:nvPr/>
        </p:nvSpPr>
        <p:spPr>
          <a:xfrm>
            <a:off x="2491409" y="6628087"/>
            <a:ext cx="6096000" cy="400110"/>
          </a:xfrm>
          <a:prstGeom prst="rect">
            <a:avLst/>
          </a:prstGeom>
        </p:spPr>
        <p:txBody>
          <a:bodyPr>
            <a:spAutoFit/>
          </a:bodyPr>
          <a:lstStyle/>
          <a:p>
            <a:r>
              <a:rPr lang="en-US" sz="1000" dirty="0"/>
              <a:t>Source: </a:t>
            </a:r>
            <a:r>
              <a:rPr lang="en-US" sz="1000" dirty="0">
                <a:hlinkClick r:id="rId8"/>
              </a:rPr>
              <a:t>https://www.ftc.gov/news-events/blogs/business-blog/2020/04/using-artificial-intelligence-algorithms</a:t>
            </a:r>
            <a:endParaRPr lang="en-US" sz="1000" dirty="0"/>
          </a:p>
          <a:p>
            <a:endParaRPr lang="en-US" sz="1000" dirty="0"/>
          </a:p>
        </p:txBody>
      </p:sp>
      <p:sp>
        <p:nvSpPr>
          <p:cNvPr id="16" name="Rectangle 15">
            <a:extLst>
              <a:ext uri="{FF2B5EF4-FFF2-40B4-BE49-F238E27FC236}">
                <a16:creationId xmlns:a16="http://schemas.microsoft.com/office/drawing/2014/main" id="{D85F15E7-7D6F-6246-A040-78057D34E186}"/>
              </a:ext>
            </a:extLst>
          </p:cNvPr>
          <p:cNvSpPr/>
          <p:nvPr/>
        </p:nvSpPr>
        <p:spPr>
          <a:xfrm>
            <a:off x="5556738" y="3594796"/>
            <a:ext cx="422031" cy="1961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DC3AD-FE5A-1841-A453-5B6A0AC30CDD}"/>
              </a:ext>
            </a:extLst>
          </p:cNvPr>
          <p:cNvSpPr/>
          <p:nvPr/>
        </p:nvSpPr>
        <p:spPr>
          <a:xfrm>
            <a:off x="6096000" y="3906564"/>
            <a:ext cx="480646" cy="14416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2B3F93-C055-F044-BF3B-CBBE93E3800B}"/>
              </a:ext>
            </a:extLst>
          </p:cNvPr>
          <p:cNvSpPr/>
          <p:nvPr/>
        </p:nvSpPr>
        <p:spPr>
          <a:xfrm>
            <a:off x="7022123" y="5060547"/>
            <a:ext cx="246185" cy="16068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226BE-84CE-DD4E-A7F9-FA6B645FC0FA}"/>
              </a:ext>
            </a:extLst>
          </p:cNvPr>
          <p:cNvSpPr/>
          <p:nvPr/>
        </p:nvSpPr>
        <p:spPr>
          <a:xfrm>
            <a:off x="2825261" y="6298928"/>
            <a:ext cx="187570" cy="16165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651D0C7-BFCC-B14A-9245-F1B0F189AF51}"/>
              </a:ext>
            </a:extLst>
          </p:cNvPr>
          <p:cNvSpPr/>
          <p:nvPr/>
        </p:nvSpPr>
        <p:spPr>
          <a:xfrm>
            <a:off x="7163141" y="2399029"/>
            <a:ext cx="770833" cy="17469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Audio 22">
            <a:hlinkClick r:id="" action="ppaction://media"/>
            <a:extLst>
              <a:ext uri="{FF2B5EF4-FFF2-40B4-BE49-F238E27FC236}">
                <a16:creationId xmlns:a16="http://schemas.microsoft.com/office/drawing/2014/main" id="{B7C98800-5491-EF42-AF8F-F5D9B39B189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86411685"/>
      </p:ext>
    </p:extLst>
  </p:cSld>
  <p:clrMapOvr>
    <a:masterClrMapping/>
  </p:clrMapOvr>
  <mc:AlternateContent xmlns:mc="http://schemas.openxmlformats.org/markup-compatibility/2006" xmlns:p14="http://schemas.microsoft.com/office/powerpoint/2010/main">
    <mc:Choice Requires="p14">
      <p:transition spd="slow" p14:dur="2000" advTm="54087"/>
    </mc:Choice>
    <mc:Fallback xmlns="">
      <p:transition spd="slow" advTm="54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42492-B3DC-054F-9CC4-F07E5B24E3B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150</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Design Implications of AI </a:t>
            </a:r>
            <a:r>
              <a:rPr lang="en-US" dirty="0" err="1"/>
              <a:t>Explainability</a:t>
            </a:r>
            <a:endParaRPr lang="en-US" dirty="0"/>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20" y="1181099"/>
            <a:ext cx="10972166" cy="7948613"/>
          </a:xfrm>
        </p:spPr>
        <p:txBody>
          <a:bodyPr>
            <a:normAutofit/>
          </a:bodyPr>
          <a:lstStyle/>
          <a:p>
            <a:pPr marL="0" indent="0">
              <a:buNone/>
            </a:pPr>
            <a:r>
              <a:rPr lang="en-US" sz="2000" dirty="0">
                <a:solidFill>
                  <a:srgbClr val="7030A0"/>
                </a:solidFill>
              </a:rPr>
              <a:t>Balancing external stakeholders needs with their AI knowledge</a:t>
            </a:r>
          </a:p>
          <a:p>
            <a:pPr marL="0" indent="0">
              <a:buNone/>
            </a:pPr>
            <a:r>
              <a:rPr lang="en-US" sz="2000" i="1" dirty="0">
                <a:solidFill>
                  <a:schemeClr val="accent6">
                    <a:lumMod val="75000"/>
                  </a:schemeClr>
                </a:solidFill>
              </a:rPr>
              <a:t>“</a:t>
            </a:r>
            <a:r>
              <a:rPr lang="en-US" sz="2000" i="1" dirty="0"/>
              <a:t>We have to balance the information you are sharing about the AI underpinnings, it can overwhelm the user (I-21, UX Designer)</a:t>
            </a:r>
            <a:endParaRPr lang="en-US" sz="2000" dirty="0">
              <a:solidFill>
                <a:schemeClr val="tx1"/>
              </a:solidFill>
            </a:endParaRPr>
          </a:p>
          <a:p>
            <a:endParaRPr lang="en-US" sz="2000" dirty="0">
              <a:solidFill>
                <a:schemeClr val="tx1"/>
              </a:solidFill>
            </a:endParaRPr>
          </a:p>
          <a:p>
            <a:pPr marL="0" indent="0">
              <a:buNone/>
            </a:pPr>
            <a:r>
              <a:rPr lang="en-US" sz="2000" dirty="0">
                <a:solidFill>
                  <a:srgbClr val="7030A0"/>
                </a:solidFill>
              </a:rPr>
              <a:t>Group collaboration persona describing distinct types of members</a:t>
            </a:r>
          </a:p>
          <a:p>
            <a:pPr marL="0" indent="0">
              <a:buNone/>
            </a:pPr>
            <a:r>
              <a:rPr lang="en-US" sz="2000" i="1" dirty="0">
                <a:solidFill>
                  <a:schemeClr val="accent6">
                    <a:lumMod val="75000"/>
                  </a:schemeClr>
                </a:solidFill>
              </a:rPr>
              <a:t>“</a:t>
            </a:r>
            <a:r>
              <a:rPr lang="en-US" sz="2000" i="1" dirty="0"/>
              <a:t>Loss of control </a:t>
            </a:r>
            <a:r>
              <a:rPr lang="en-US" sz="2000" dirty="0"/>
              <a:t>making the </a:t>
            </a:r>
            <a:r>
              <a:rPr lang="en-US" sz="2000" i="1" dirty="0"/>
              <a:t>support and maintenance of explainable models hard </a:t>
            </a:r>
          </a:p>
          <a:p>
            <a:pPr marL="0" indent="0">
              <a:buNone/>
            </a:pPr>
            <a:r>
              <a:rPr lang="en-US" sz="2000" i="1" dirty="0"/>
              <a:t>(I-8, Data Scientist)</a:t>
            </a:r>
          </a:p>
          <a:p>
            <a:pPr marL="0" indent="0">
              <a:buNone/>
            </a:pPr>
            <a:endParaRPr lang="en-US" sz="2000" dirty="0">
              <a:solidFill>
                <a:schemeClr val="tx1"/>
              </a:solidFill>
            </a:endParaRPr>
          </a:p>
          <a:p>
            <a:pPr marL="0" indent="0">
              <a:buNone/>
            </a:pPr>
            <a:r>
              <a:rPr lang="en-US" sz="2000" dirty="0">
                <a:solidFill>
                  <a:srgbClr val="7030A0"/>
                </a:solidFill>
              </a:rPr>
              <a:t>Simplicity versus complexity tradeoff</a:t>
            </a:r>
          </a:p>
          <a:p>
            <a:pPr marL="0" indent="0">
              <a:buNone/>
            </a:pPr>
            <a:r>
              <a:rPr lang="en-US" sz="2000" i="1" dirty="0">
                <a:solidFill>
                  <a:schemeClr val="accent6">
                    <a:lumMod val="75000"/>
                  </a:schemeClr>
                </a:solidFill>
              </a:rPr>
              <a:t>“</a:t>
            </a:r>
            <a:r>
              <a:rPr lang="en-US" sz="2000" i="1" dirty="0"/>
              <a:t>The design space for (explaining) models to end users is in a way more constrained ... you have to assume that you have to put in a very, very very shallow learning curve (I-27 HCI Researcher)</a:t>
            </a:r>
          </a:p>
          <a:p>
            <a:pPr marL="0" indent="0">
              <a:buNone/>
            </a:pPr>
            <a:endParaRPr lang="en-US" sz="2000" i="1" dirty="0"/>
          </a:p>
          <a:p>
            <a:pPr marL="0" indent="0">
              <a:buNone/>
            </a:pPr>
            <a:r>
              <a:rPr lang="en-US" sz="2000" b="1" i="1" dirty="0">
                <a:solidFill>
                  <a:srgbClr val="7030A0"/>
                </a:solidFill>
              </a:rPr>
              <a:t>Privacy</a:t>
            </a:r>
          </a:p>
          <a:p>
            <a:pPr marL="0" indent="0">
              <a:buNone/>
            </a:pPr>
            <a:r>
              <a:rPr lang="en-US" sz="2000" i="1" dirty="0">
                <a:solidFill>
                  <a:schemeClr val="accent6">
                    <a:lumMod val="75000"/>
                  </a:schemeClr>
                </a:solidFill>
              </a:rPr>
              <a:t>“</a:t>
            </a:r>
            <a:r>
              <a:rPr lang="en-US" sz="2000" i="1" dirty="0"/>
              <a:t>Explanatory features can reveal identities (e.g., easily inferring employee, department, etc.) (I-24, HCI researcher)</a:t>
            </a:r>
          </a:p>
          <a:p>
            <a:pPr marL="0" indent="0">
              <a:buNone/>
            </a:pPr>
            <a:endParaRPr lang="en-US" sz="2000" dirty="0">
              <a:solidFill>
                <a:srgbClr val="7030A0"/>
              </a:solidFill>
            </a:endParaRPr>
          </a:p>
          <a:p>
            <a:pPr marL="0" indent="0">
              <a:buNone/>
            </a:pPr>
            <a:endParaRPr lang="en-US" sz="2000" dirty="0">
              <a:solidFill>
                <a:srgbClr val="7030A0"/>
              </a:solidFill>
            </a:endParaRPr>
          </a:p>
          <a:p>
            <a:pPr marL="0" indent="0">
              <a:buNone/>
            </a:pPr>
            <a:endParaRPr lang="en-US" sz="2000" dirty="0">
              <a:solidFill>
                <a:schemeClr val="tx1"/>
              </a:solidFill>
            </a:endParaRPr>
          </a:p>
        </p:txBody>
      </p:sp>
      <p:pic>
        <p:nvPicPr>
          <p:cNvPr id="4" name="Audio 3">
            <a:hlinkClick r:id="" action="ppaction://media"/>
            <a:extLst>
              <a:ext uri="{FF2B5EF4-FFF2-40B4-BE49-F238E27FC236}">
                <a16:creationId xmlns:a16="http://schemas.microsoft.com/office/drawing/2014/main" id="{15F28C9B-96DB-3245-B27D-09852EBEF7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94644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151</a:t>
            </a:fld>
            <a:endParaRPr lang="uk-UA"/>
          </a:p>
        </p:txBody>
      </p:sp>
      <p:sp>
        <p:nvSpPr>
          <p:cNvPr id="3" name="Title 2"/>
          <p:cNvSpPr>
            <a:spLocks noGrp="1"/>
          </p:cNvSpPr>
          <p:nvPr>
            <p:ph type="title"/>
          </p:nvPr>
        </p:nvSpPr>
        <p:spPr>
          <a:xfrm>
            <a:off x="609519" y="266702"/>
            <a:ext cx="10325959" cy="571498"/>
          </a:xfrm>
        </p:spPr>
        <p:txBody>
          <a:bodyPr>
            <a:noAutofit/>
          </a:bodyPr>
          <a:lstStyle/>
          <a:p>
            <a:r>
              <a:rPr lang="en-US" sz="2800" dirty="0"/>
              <a:t>Future Work </a:t>
            </a:r>
            <a:r>
              <a:rPr lang="en-US" sz="2500" dirty="0"/>
              <a:t>- User-Centered Design of AI </a:t>
            </a:r>
            <a:r>
              <a:rPr lang="en-US" sz="2500" dirty="0" err="1"/>
              <a:t>Explainability</a:t>
            </a:r>
            <a:br>
              <a:rPr lang="en-US" sz="2500" dirty="0"/>
            </a:br>
            <a:endParaRPr lang="en-US" sz="2500" dirty="0"/>
          </a:p>
        </p:txBody>
      </p:sp>
      <p:graphicFrame>
        <p:nvGraphicFramePr>
          <p:cNvPr id="12" name="Diagram 11">
            <a:extLst>
              <a:ext uri="{FF2B5EF4-FFF2-40B4-BE49-F238E27FC236}">
                <a16:creationId xmlns:a16="http://schemas.microsoft.com/office/drawing/2014/main" id="{3BC7FCD9-611A-F64F-BC3A-37A079FF110A}"/>
              </a:ext>
            </a:extLst>
          </p:cNvPr>
          <p:cNvGraphicFramePr/>
          <p:nvPr/>
        </p:nvGraphicFramePr>
        <p:xfrm>
          <a:off x="7362219" y="1275244"/>
          <a:ext cx="3779990" cy="5215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8A3E49CD-BC61-CE48-B9FF-7114A8E953F1}"/>
              </a:ext>
            </a:extLst>
          </p:cNvPr>
          <p:cNvSpPr/>
          <p:nvPr/>
        </p:nvSpPr>
        <p:spPr>
          <a:xfrm>
            <a:off x="596639" y="6513284"/>
            <a:ext cx="6096000" cy="169277"/>
          </a:xfrm>
          <a:prstGeom prst="rect">
            <a:avLst/>
          </a:prstGeom>
        </p:spPr>
        <p:txBody>
          <a:bodyPr>
            <a:spAutoFit/>
          </a:bodyPr>
          <a:lstStyle/>
          <a:p>
            <a:r>
              <a:rPr lang="en-US" sz="500" dirty="0">
                <a:latin typeface="Arial" panose="020B0604020202020204" pitchFamily="34" charset="0"/>
                <a:cs typeface="Arial" panose="020B0604020202020204" pitchFamily="34" charset="0"/>
              </a:rPr>
              <a:t>Image source: https://</a:t>
            </a:r>
            <a:r>
              <a:rPr lang="en-US" sz="500" dirty="0" err="1">
                <a:latin typeface="Arial" panose="020B0604020202020204" pitchFamily="34" charset="0"/>
                <a:cs typeface="Arial" panose="020B0604020202020204" pitchFamily="34" charset="0"/>
              </a:rPr>
              <a:t>www.slideshare.net</a:t>
            </a:r>
            <a:r>
              <a:rPr lang="en-US" sz="500" dirty="0">
                <a:latin typeface="Arial" panose="020B0604020202020204" pitchFamily="34" charset="0"/>
                <a:cs typeface="Arial" panose="020B0604020202020204" pitchFamily="34" charset="0"/>
              </a:rPr>
              <a:t>/</a:t>
            </a:r>
            <a:r>
              <a:rPr lang="en-US" sz="500" dirty="0" err="1">
                <a:latin typeface="Arial" panose="020B0604020202020204" pitchFamily="34" charset="0"/>
                <a:cs typeface="Arial" panose="020B0604020202020204" pitchFamily="34" charset="0"/>
              </a:rPr>
              <a:t>agaszostek</a:t>
            </a:r>
            <a:r>
              <a:rPr lang="en-US" sz="500" dirty="0">
                <a:latin typeface="Arial" panose="020B0604020202020204" pitchFamily="34" charset="0"/>
                <a:cs typeface="Arial" panose="020B0604020202020204" pitchFamily="34" charset="0"/>
              </a:rPr>
              <a:t>/history-and-future-of-human-computer-interaction-hci-and-interaction-design</a:t>
            </a:r>
          </a:p>
        </p:txBody>
      </p:sp>
      <p:grpSp>
        <p:nvGrpSpPr>
          <p:cNvPr id="14" name="Group 13">
            <a:extLst>
              <a:ext uri="{FF2B5EF4-FFF2-40B4-BE49-F238E27FC236}">
                <a16:creationId xmlns:a16="http://schemas.microsoft.com/office/drawing/2014/main" id="{69E7E11A-B487-CD4E-A020-4DC7FEC0E5E9}"/>
              </a:ext>
            </a:extLst>
          </p:cNvPr>
          <p:cNvGrpSpPr/>
          <p:nvPr/>
        </p:nvGrpSpPr>
        <p:grpSpPr>
          <a:xfrm>
            <a:off x="-480641" y="1201897"/>
            <a:ext cx="8102600" cy="5289134"/>
            <a:chOff x="-457195" y="1437477"/>
            <a:chExt cx="8102600" cy="5289134"/>
          </a:xfrm>
        </p:grpSpPr>
        <p:grpSp>
          <p:nvGrpSpPr>
            <p:cNvPr id="11" name="Group 10">
              <a:extLst>
                <a:ext uri="{FF2B5EF4-FFF2-40B4-BE49-F238E27FC236}">
                  <a16:creationId xmlns:a16="http://schemas.microsoft.com/office/drawing/2014/main" id="{25B7B1D8-9814-2A4B-9B29-2E0C3D8E4E4C}"/>
                </a:ext>
              </a:extLst>
            </p:cNvPr>
            <p:cNvGrpSpPr/>
            <p:nvPr/>
          </p:nvGrpSpPr>
          <p:grpSpPr>
            <a:xfrm>
              <a:off x="-457195" y="1437477"/>
              <a:ext cx="8102600" cy="5289134"/>
              <a:chOff x="-457195" y="1437477"/>
              <a:chExt cx="8102600" cy="5289134"/>
            </a:xfrm>
          </p:grpSpPr>
          <p:pic>
            <p:nvPicPr>
              <p:cNvPr id="1028" name="Picture 4">
                <a:extLst>
                  <a:ext uri="{FF2B5EF4-FFF2-40B4-BE49-F238E27FC236}">
                    <a16:creationId xmlns:a16="http://schemas.microsoft.com/office/drawing/2014/main" id="{12C4738D-DBAF-994C-B5D6-4EEC982DB57D}"/>
                  </a:ext>
                </a:extLst>
              </p:cNvPr>
              <p:cNvPicPr>
                <a:picLocks noChangeAspect="1" noChangeArrowheads="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t="9250" b="3805"/>
              <a:stretch/>
            </p:blipFill>
            <p:spPr bwMode="auto">
              <a:xfrm>
                <a:off x="-457195" y="1437477"/>
                <a:ext cx="8102600" cy="5289134"/>
              </a:xfrm>
              <a:prstGeom prst="rect">
                <a:avLst/>
              </a:prstGeom>
              <a:noFill/>
              <a:extLst>
                <a:ext uri="{909E8E84-426E-40DD-AFC4-6F175D3DCCD1}">
                  <a14:hiddenFill xmlns:a14="http://schemas.microsoft.com/office/drawing/2010/main">
                    <a:solidFill>
                      <a:srgbClr val="FFFFFF"/>
                    </a:solidFill>
                  </a14:hiddenFill>
                </a:ext>
              </a:extLst>
            </p:spPr>
          </p:pic>
          <p:sp>
            <p:nvSpPr>
              <p:cNvPr id="13" name="Circular Arrow 12">
                <a:extLst>
                  <a:ext uri="{FF2B5EF4-FFF2-40B4-BE49-F238E27FC236}">
                    <a16:creationId xmlns:a16="http://schemas.microsoft.com/office/drawing/2014/main" id="{731087F1-7A1E-7543-AFE1-20E15B302BFA}"/>
                  </a:ext>
                </a:extLst>
              </p:cNvPr>
              <p:cNvSpPr/>
              <p:nvPr/>
            </p:nvSpPr>
            <p:spPr>
              <a:xfrm rot="786127">
                <a:off x="4965633" y="1466973"/>
                <a:ext cx="1405335" cy="1405486"/>
              </a:xfrm>
              <a:prstGeom prst="circularArrow">
                <a:avLst>
                  <a:gd name="adj1" fmla="val 15173"/>
                  <a:gd name="adj2" fmla="val 1989552"/>
                  <a:gd name="adj3" fmla="val 4407529"/>
                  <a:gd name="adj4" fmla="val 9262156"/>
                  <a:gd name="adj5" fmla="val 11759"/>
                </a:avLst>
              </a:pr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Circular Arrow 15">
                <a:extLst>
                  <a:ext uri="{FF2B5EF4-FFF2-40B4-BE49-F238E27FC236}">
                    <a16:creationId xmlns:a16="http://schemas.microsoft.com/office/drawing/2014/main" id="{8D1066D5-26E7-424F-B17A-CDA4E845CCF0}"/>
                  </a:ext>
                </a:extLst>
              </p:cNvPr>
              <p:cNvSpPr/>
              <p:nvPr/>
            </p:nvSpPr>
            <p:spPr>
              <a:xfrm rot="15106264">
                <a:off x="661277" y="1440915"/>
                <a:ext cx="1405335" cy="1405486"/>
              </a:xfrm>
              <a:prstGeom prst="circularArrow">
                <a:avLst>
                  <a:gd name="adj1" fmla="val 15173"/>
                  <a:gd name="adj2" fmla="val 1989552"/>
                  <a:gd name="adj3" fmla="val 4407529"/>
                  <a:gd name="adj4" fmla="val 8857852"/>
                  <a:gd name="adj5" fmla="val 11759"/>
                </a:avLst>
              </a:pr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7" name="Rectangle 6">
              <a:extLst>
                <a:ext uri="{FF2B5EF4-FFF2-40B4-BE49-F238E27FC236}">
                  <a16:creationId xmlns:a16="http://schemas.microsoft.com/office/drawing/2014/main" id="{C2E44055-3407-574B-9934-92945E48D675}"/>
                </a:ext>
              </a:extLst>
            </p:cNvPr>
            <p:cNvSpPr/>
            <p:nvPr/>
          </p:nvSpPr>
          <p:spPr>
            <a:xfrm>
              <a:off x="2895741" y="2824417"/>
              <a:ext cx="2146041" cy="1477328"/>
            </a:xfrm>
            <a:prstGeom prst="rect">
              <a:avLst/>
            </a:prstGeom>
            <a:solidFill>
              <a:srgbClr val="FFFFFF"/>
            </a:solidFill>
          </p:spPr>
          <p:txBody>
            <a:bodyPr wrap="square">
              <a:spAutoFit/>
            </a:bodyPr>
            <a:lstStyle/>
            <a:p>
              <a:pPr algn="ctr" hangingPunct="0"/>
              <a:r>
                <a:rPr lang="en-US" b="1" dirty="0">
                  <a:solidFill>
                    <a:schemeClr val="accent6"/>
                  </a:solidFill>
                  <a:latin typeface="IBM Plex Sans" panose="020B0503050203000203" pitchFamily="34" charset="0"/>
                  <a:sym typeface="Calibri"/>
                </a:rPr>
                <a:t>Business Users</a:t>
              </a:r>
            </a:p>
            <a:p>
              <a:pPr algn="ctr" hangingPunct="0"/>
              <a:r>
                <a:rPr lang="en-US" b="1" dirty="0">
                  <a:solidFill>
                    <a:schemeClr val="accent6"/>
                  </a:solidFill>
                  <a:latin typeface="IBM Plex Sans" panose="020B0503050203000203" pitchFamily="34" charset="0"/>
                  <a:sym typeface="Calibri"/>
                </a:rPr>
                <a:t>Product Managers</a:t>
              </a:r>
            </a:p>
            <a:p>
              <a:pPr algn="ctr" hangingPunct="0"/>
              <a:r>
                <a:rPr lang="en-US" b="1" dirty="0">
                  <a:solidFill>
                    <a:schemeClr val="accent6"/>
                  </a:solidFill>
                  <a:latin typeface="IBM Plex Sans" panose="020B0503050203000203" pitchFamily="34" charset="0"/>
                  <a:sym typeface="Calibri"/>
                </a:rPr>
                <a:t>AI Engineers</a:t>
              </a:r>
            </a:p>
            <a:p>
              <a:pPr algn="ctr" hangingPunct="0"/>
              <a:r>
                <a:rPr lang="en-US" b="1" dirty="0">
                  <a:solidFill>
                    <a:schemeClr val="accent6"/>
                  </a:solidFill>
                  <a:latin typeface="IBM Plex Sans" panose="020B0503050203000203" pitchFamily="34" charset="0"/>
                  <a:sym typeface="Calibri"/>
                </a:rPr>
                <a:t>Data Scientists</a:t>
              </a:r>
            </a:p>
            <a:p>
              <a:pPr algn="ctr" hangingPunct="0"/>
              <a:r>
                <a:rPr lang="en-US" b="1" dirty="0">
                  <a:solidFill>
                    <a:schemeClr val="accent3">
                      <a:lumMod val="75000"/>
                    </a:schemeClr>
                  </a:solidFill>
                  <a:latin typeface="IBM Plex Sans" panose="020B0503050203000203" pitchFamily="34" charset="0"/>
                  <a:sym typeface="Calibri"/>
                </a:rPr>
                <a:t>End-Users</a:t>
              </a:r>
            </a:p>
          </p:txBody>
        </p:sp>
      </p:grpSp>
      <p:sp>
        <p:nvSpPr>
          <p:cNvPr id="10" name="Right Arrow 9">
            <a:extLst>
              <a:ext uri="{FF2B5EF4-FFF2-40B4-BE49-F238E27FC236}">
                <a16:creationId xmlns:a16="http://schemas.microsoft.com/office/drawing/2014/main" id="{9DF785A0-03A9-A641-80CB-1C8ACF8002B3}"/>
              </a:ext>
            </a:extLst>
          </p:cNvPr>
          <p:cNvSpPr/>
          <p:nvPr/>
        </p:nvSpPr>
        <p:spPr>
          <a:xfrm>
            <a:off x="7201371" y="3429000"/>
            <a:ext cx="650509" cy="626806"/>
          </a:xfrm>
          <a:prstGeom prst="rightArrow">
            <a:avLst/>
          </a:prstGeom>
          <a:solidFill>
            <a:schemeClr val="accent3">
              <a:lumMod val="60000"/>
              <a:lumOff val="4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07309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152</a:t>
            </a:fld>
            <a:endParaRPr lang="uk-UA"/>
          </a:p>
        </p:txBody>
      </p:sp>
      <p:sp>
        <p:nvSpPr>
          <p:cNvPr id="3" name="Title 2"/>
          <p:cNvSpPr>
            <a:spLocks noGrp="1"/>
          </p:cNvSpPr>
          <p:nvPr>
            <p:ph type="title"/>
          </p:nvPr>
        </p:nvSpPr>
        <p:spPr>
          <a:xfrm>
            <a:off x="609519" y="266702"/>
            <a:ext cx="10325959" cy="571498"/>
          </a:xfrm>
        </p:spPr>
        <p:txBody>
          <a:bodyPr>
            <a:noAutofit/>
          </a:bodyPr>
          <a:lstStyle/>
          <a:p>
            <a:r>
              <a:rPr lang="en-US" sz="2800" dirty="0"/>
              <a:t>Future Work </a:t>
            </a:r>
            <a:r>
              <a:rPr lang="en-US" sz="2500" dirty="0"/>
              <a:t>- User-Centered Design of AI </a:t>
            </a:r>
            <a:r>
              <a:rPr lang="en-US" sz="2500" dirty="0" err="1"/>
              <a:t>Explainability</a:t>
            </a:r>
            <a:br>
              <a:rPr lang="en-US" sz="2500" dirty="0"/>
            </a:br>
            <a:endParaRPr lang="en-US" sz="2500" dirty="0"/>
          </a:p>
        </p:txBody>
      </p:sp>
      <p:graphicFrame>
        <p:nvGraphicFramePr>
          <p:cNvPr id="12" name="Diagram 11">
            <a:extLst>
              <a:ext uri="{FF2B5EF4-FFF2-40B4-BE49-F238E27FC236}">
                <a16:creationId xmlns:a16="http://schemas.microsoft.com/office/drawing/2014/main" id="{3BC7FCD9-611A-F64F-BC3A-37A079FF110A}"/>
              </a:ext>
            </a:extLst>
          </p:cNvPr>
          <p:cNvGraphicFramePr/>
          <p:nvPr/>
        </p:nvGraphicFramePr>
        <p:xfrm>
          <a:off x="7362219" y="1275244"/>
          <a:ext cx="3779990" cy="5215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8A3E49CD-BC61-CE48-B9FF-7114A8E953F1}"/>
              </a:ext>
            </a:extLst>
          </p:cNvPr>
          <p:cNvSpPr/>
          <p:nvPr/>
        </p:nvSpPr>
        <p:spPr>
          <a:xfrm>
            <a:off x="596639" y="6513284"/>
            <a:ext cx="6096000" cy="169277"/>
          </a:xfrm>
          <a:prstGeom prst="rect">
            <a:avLst/>
          </a:prstGeom>
        </p:spPr>
        <p:txBody>
          <a:bodyPr>
            <a:spAutoFit/>
          </a:bodyPr>
          <a:lstStyle/>
          <a:p>
            <a:r>
              <a:rPr lang="en-US" sz="500" dirty="0">
                <a:latin typeface="Arial" panose="020B0604020202020204" pitchFamily="34" charset="0"/>
                <a:cs typeface="Arial" panose="020B0604020202020204" pitchFamily="34" charset="0"/>
              </a:rPr>
              <a:t>Image source: https://</a:t>
            </a:r>
            <a:r>
              <a:rPr lang="en-US" sz="500" dirty="0" err="1">
                <a:latin typeface="Arial" panose="020B0604020202020204" pitchFamily="34" charset="0"/>
                <a:cs typeface="Arial" panose="020B0604020202020204" pitchFamily="34" charset="0"/>
              </a:rPr>
              <a:t>www.slideshare.net</a:t>
            </a:r>
            <a:r>
              <a:rPr lang="en-US" sz="500" dirty="0">
                <a:latin typeface="Arial" panose="020B0604020202020204" pitchFamily="34" charset="0"/>
                <a:cs typeface="Arial" panose="020B0604020202020204" pitchFamily="34" charset="0"/>
              </a:rPr>
              <a:t>/</a:t>
            </a:r>
            <a:r>
              <a:rPr lang="en-US" sz="500" dirty="0" err="1">
                <a:latin typeface="Arial" panose="020B0604020202020204" pitchFamily="34" charset="0"/>
                <a:cs typeface="Arial" panose="020B0604020202020204" pitchFamily="34" charset="0"/>
              </a:rPr>
              <a:t>agaszostek</a:t>
            </a:r>
            <a:r>
              <a:rPr lang="en-US" sz="500" dirty="0">
                <a:latin typeface="Arial" panose="020B0604020202020204" pitchFamily="34" charset="0"/>
                <a:cs typeface="Arial" panose="020B0604020202020204" pitchFamily="34" charset="0"/>
              </a:rPr>
              <a:t>/history-and-future-of-human-computer-interaction-hci-and-interaction-design</a:t>
            </a:r>
          </a:p>
        </p:txBody>
      </p:sp>
      <p:grpSp>
        <p:nvGrpSpPr>
          <p:cNvPr id="14" name="Group 13">
            <a:extLst>
              <a:ext uri="{FF2B5EF4-FFF2-40B4-BE49-F238E27FC236}">
                <a16:creationId xmlns:a16="http://schemas.microsoft.com/office/drawing/2014/main" id="{69E7E11A-B487-CD4E-A020-4DC7FEC0E5E9}"/>
              </a:ext>
            </a:extLst>
          </p:cNvPr>
          <p:cNvGrpSpPr/>
          <p:nvPr/>
        </p:nvGrpSpPr>
        <p:grpSpPr>
          <a:xfrm>
            <a:off x="-480641" y="1201897"/>
            <a:ext cx="8102600" cy="5289134"/>
            <a:chOff x="-457195" y="1437477"/>
            <a:chExt cx="8102600" cy="5289134"/>
          </a:xfrm>
        </p:grpSpPr>
        <p:pic>
          <p:nvPicPr>
            <p:cNvPr id="1028" name="Picture 4">
              <a:extLst>
                <a:ext uri="{FF2B5EF4-FFF2-40B4-BE49-F238E27FC236}">
                  <a16:creationId xmlns:a16="http://schemas.microsoft.com/office/drawing/2014/main" id="{12C4738D-DBAF-994C-B5D6-4EEC982DB57D}"/>
                </a:ext>
              </a:extLst>
            </p:cNvPr>
            <p:cNvPicPr>
              <a:picLocks noChangeAspect="1" noChangeArrowheads="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t="9250" b="3805"/>
            <a:stretch/>
          </p:blipFill>
          <p:spPr bwMode="auto">
            <a:xfrm>
              <a:off x="-457195" y="1437477"/>
              <a:ext cx="8102600" cy="528913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E44055-3407-574B-9934-92945E48D675}"/>
                </a:ext>
              </a:extLst>
            </p:cNvPr>
            <p:cNvSpPr/>
            <p:nvPr/>
          </p:nvSpPr>
          <p:spPr>
            <a:xfrm>
              <a:off x="2895741" y="2824417"/>
              <a:ext cx="2146041" cy="1477328"/>
            </a:xfrm>
            <a:prstGeom prst="rect">
              <a:avLst/>
            </a:prstGeom>
            <a:solidFill>
              <a:srgbClr val="FFFFFF"/>
            </a:solidFill>
          </p:spPr>
          <p:txBody>
            <a:bodyPr wrap="square">
              <a:spAutoFit/>
            </a:bodyPr>
            <a:lstStyle/>
            <a:p>
              <a:pPr algn="ctr" hangingPunct="0"/>
              <a:r>
                <a:rPr lang="en-US" b="1" dirty="0">
                  <a:solidFill>
                    <a:schemeClr val="accent3">
                      <a:lumMod val="75000"/>
                    </a:schemeClr>
                  </a:solidFill>
                  <a:latin typeface="IBM Plex Sans" panose="020B0503050203000203" pitchFamily="34" charset="0"/>
                  <a:sym typeface="Calibri"/>
                </a:rPr>
                <a:t>Business Users</a:t>
              </a:r>
            </a:p>
            <a:p>
              <a:pPr algn="ctr" hangingPunct="0"/>
              <a:r>
                <a:rPr lang="en-US" b="1" dirty="0">
                  <a:solidFill>
                    <a:schemeClr val="accent3">
                      <a:lumMod val="75000"/>
                    </a:schemeClr>
                  </a:solidFill>
                  <a:latin typeface="IBM Plex Sans" panose="020B0503050203000203" pitchFamily="34" charset="0"/>
                  <a:sym typeface="Calibri"/>
                </a:rPr>
                <a:t>Product Managers</a:t>
              </a:r>
            </a:p>
            <a:p>
              <a:pPr algn="ctr" hangingPunct="0"/>
              <a:r>
                <a:rPr lang="en-US" b="1" dirty="0">
                  <a:solidFill>
                    <a:schemeClr val="accent3">
                      <a:lumMod val="75000"/>
                    </a:schemeClr>
                  </a:solidFill>
                  <a:latin typeface="IBM Plex Sans" panose="020B0503050203000203" pitchFamily="34" charset="0"/>
                  <a:sym typeface="Calibri"/>
                </a:rPr>
                <a:t>AI Engineers</a:t>
              </a:r>
            </a:p>
            <a:p>
              <a:pPr algn="ctr" hangingPunct="0"/>
              <a:r>
                <a:rPr lang="en-US" b="1" dirty="0">
                  <a:solidFill>
                    <a:schemeClr val="accent3">
                      <a:lumMod val="75000"/>
                    </a:schemeClr>
                  </a:solidFill>
                  <a:latin typeface="IBM Plex Sans" panose="020B0503050203000203" pitchFamily="34" charset="0"/>
                  <a:sym typeface="Calibri"/>
                </a:rPr>
                <a:t>Data Scientists</a:t>
              </a:r>
            </a:p>
            <a:p>
              <a:pPr algn="ctr" hangingPunct="0"/>
              <a:r>
                <a:rPr lang="en-US" b="1" dirty="0">
                  <a:solidFill>
                    <a:schemeClr val="accent6"/>
                  </a:solidFill>
                  <a:latin typeface="IBM Plex Sans" panose="020B0503050203000203" pitchFamily="34" charset="0"/>
                  <a:sym typeface="Calibri"/>
                </a:rPr>
                <a:t>End-Users</a:t>
              </a:r>
            </a:p>
          </p:txBody>
        </p:sp>
      </p:grpSp>
      <p:sp>
        <p:nvSpPr>
          <p:cNvPr id="10" name="Right Arrow 9">
            <a:extLst>
              <a:ext uri="{FF2B5EF4-FFF2-40B4-BE49-F238E27FC236}">
                <a16:creationId xmlns:a16="http://schemas.microsoft.com/office/drawing/2014/main" id="{9DF785A0-03A9-A641-80CB-1C8ACF8002B3}"/>
              </a:ext>
            </a:extLst>
          </p:cNvPr>
          <p:cNvSpPr/>
          <p:nvPr/>
        </p:nvSpPr>
        <p:spPr>
          <a:xfrm>
            <a:off x="7201371" y="3429000"/>
            <a:ext cx="650509" cy="626806"/>
          </a:xfrm>
          <a:prstGeom prst="rightArrow">
            <a:avLst/>
          </a:prstGeom>
          <a:solidFill>
            <a:schemeClr val="accent3">
              <a:lumMod val="60000"/>
              <a:lumOff val="4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Circular Arrow 14">
            <a:extLst>
              <a:ext uri="{FF2B5EF4-FFF2-40B4-BE49-F238E27FC236}">
                <a16:creationId xmlns:a16="http://schemas.microsoft.com/office/drawing/2014/main" id="{FCE5DFD2-D995-714F-8228-912771AAC4C0}"/>
              </a:ext>
            </a:extLst>
          </p:cNvPr>
          <p:cNvSpPr/>
          <p:nvPr/>
        </p:nvSpPr>
        <p:spPr>
          <a:xfrm rot="12184672">
            <a:off x="1368075" y="3755695"/>
            <a:ext cx="1405335" cy="1405486"/>
          </a:xfrm>
          <a:prstGeom prst="circularArrow">
            <a:avLst>
              <a:gd name="adj1" fmla="val 15173"/>
              <a:gd name="adj2" fmla="val 1989552"/>
              <a:gd name="adj3" fmla="val 4407529"/>
              <a:gd name="adj4" fmla="val 8090098"/>
              <a:gd name="adj5" fmla="val 11759"/>
            </a:avLst>
          </a:pr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22017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153</a:t>
            </a:fld>
            <a:endParaRPr lang="uk-UA"/>
          </a:p>
        </p:txBody>
      </p:sp>
      <p:sp>
        <p:nvSpPr>
          <p:cNvPr id="3" name="Title 2"/>
          <p:cNvSpPr>
            <a:spLocks noGrp="1"/>
          </p:cNvSpPr>
          <p:nvPr>
            <p:ph type="title"/>
          </p:nvPr>
        </p:nvSpPr>
        <p:spPr>
          <a:xfrm>
            <a:off x="609519" y="266702"/>
            <a:ext cx="10325959" cy="571498"/>
          </a:xfrm>
        </p:spPr>
        <p:txBody>
          <a:bodyPr>
            <a:noAutofit/>
          </a:bodyPr>
          <a:lstStyle/>
          <a:p>
            <a:r>
              <a:rPr lang="en-US" sz="2800" dirty="0"/>
              <a:t>Future Work </a:t>
            </a:r>
            <a:r>
              <a:rPr lang="en-US" sz="2500" dirty="0"/>
              <a:t>- User-Centered Design of AI </a:t>
            </a:r>
            <a:r>
              <a:rPr lang="en-US" sz="2500" dirty="0" err="1"/>
              <a:t>Explainability</a:t>
            </a:r>
            <a:br>
              <a:rPr lang="en-US" sz="2500" dirty="0"/>
            </a:br>
            <a:endParaRPr lang="en-US" sz="2500" dirty="0"/>
          </a:p>
        </p:txBody>
      </p:sp>
      <p:graphicFrame>
        <p:nvGraphicFramePr>
          <p:cNvPr id="12" name="Diagram 11">
            <a:extLst>
              <a:ext uri="{FF2B5EF4-FFF2-40B4-BE49-F238E27FC236}">
                <a16:creationId xmlns:a16="http://schemas.microsoft.com/office/drawing/2014/main" id="{3BC7FCD9-611A-F64F-BC3A-37A079FF110A}"/>
              </a:ext>
            </a:extLst>
          </p:cNvPr>
          <p:cNvGraphicFramePr/>
          <p:nvPr/>
        </p:nvGraphicFramePr>
        <p:xfrm>
          <a:off x="7362219" y="1275244"/>
          <a:ext cx="3779990" cy="5215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8A3E49CD-BC61-CE48-B9FF-7114A8E953F1}"/>
              </a:ext>
            </a:extLst>
          </p:cNvPr>
          <p:cNvSpPr/>
          <p:nvPr/>
        </p:nvSpPr>
        <p:spPr>
          <a:xfrm>
            <a:off x="596639" y="6513284"/>
            <a:ext cx="6096000" cy="169277"/>
          </a:xfrm>
          <a:prstGeom prst="rect">
            <a:avLst/>
          </a:prstGeom>
        </p:spPr>
        <p:txBody>
          <a:bodyPr>
            <a:spAutoFit/>
          </a:bodyPr>
          <a:lstStyle/>
          <a:p>
            <a:r>
              <a:rPr lang="en-US" sz="500" dirty="0">
                <a:latin typeface="Arial" panose="020B0604020202020204" pitchFamily="34" charset="0"/>
                <a:cs typeface="Arial" panose="020B0604020202020204" pitchFamily="34" charset="0"/>
              </a:rPr>
              <a:t>Image source: https://</a:t>
            </a:r>
            <a:r>
              <a:rPr lang="en-US" sz="500" dirty="0" err="1">
                <a:latin typeface="Arial" panose="020B0604020202020204" pitchFamily="34" charset="0"/>
                <a:cs typeface="Arial" panose="020B0604020202020204" pitchFamily="34" charset="0"/>
              </a:rPr>
              <a:t>www.slideshare.net</a:t>
            </a:r>
            <a:r>
              <a:rPr lang="en-US" sz="500" dirty="0">
                <a:latin typeface="Arial" panose="020B0604020202020204" pitchFamily="34" charset="0"/>
                <a:cs typeface="Arial" panose="020B0604020202020204" pitchFamily="34" charset="0"/>
              </a:rPr>
              <a:t>/</a:t>
            </a:r>
            <a:r>
              <a:rPr lang="en-US" sz="500" dirty="0" err="1">
                <a:latin typeface="Arial" panose="020B0604020202020204" pitchFamily="34" charset="0"/>
                <a:cs typeface="Arial" panose="020B0604020202020204" pitchFamily="34" charset="0"/>
              </a:rPr>
              <a:t>agaszostek</a:t>
            </a:r>
            <a:r>
              <a:rPr lang="en-US" sz="500" dirty="0">
                <a:latin typeface="Arial" panose="020B0604020202020204" pitchFamily="34" charset="0"/>
                <a:cs typeface="Arial" panose="020B0604020202020204" pitchFamily="34" charset="0"/>
              </a:rPr>
              <a:t>/history-and-future-of-human-computer-interaction-hci-and-interaction-design</a:t>
            </a:r>
          </a:p>
        </p:txBody>
      </p:sp>
      <p:grpSp>
        <p:nvGrpSpPr>
          <p:cNvPr id="14" name="Group 13">
            <a:extLst>
              <a:ext uri="{FF2B5EF4-FFF2-40B4-BE49-F238E27FC236}">
                <a16:creationId xmlns:a16="http://schemas.microsoft.com/office/drawing/2014/main" id="{69E7E11A-B487-CD4E-A020-4DC7FEC0E5E9}"/>
              </a:ext>
            </a:extLst>
          </p:cNvPr>
          <p:cNvGrpSpPr/>
          <p:nvPr/>
        </p:nvGrpSpPr>
        <p:grpSpPr>
          <a:xfrm>
            <a:off x="-480641" y="1201897"/>
            <a:ext cx="8102600" cy="5289134"/>
            <a:chOff x="-457195" y="1437477"/>
            <a:chExt cx="8102600" cy="5289134"/>
          </a:xfrm>
        </p:grpSpPr>
        <p:pic>
          <p:nvPicPr>
            <p:cNvPr id="1028" name="Picture 4">
              <a:extLst>
                <a:ext uri="{FF2B5EF4-FFF2-40B4-BE49-F238E27FC236}">
                  <a16:creationId xmlns:a16="http://schemas.microsoft.com/office/drawing/2014/main" id="{12C4738D-DBAF-994C-B5D6-4EEC982DB57D}"/>
                </a:ext>
              </a:extLst>
            </p:cNvPr>
            <p:cNvPicPr>
              <a:picLocks noChangeAspect="1" noChangeArrowheads="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t="9250" b="3805"/>
            <a:stretch/>
          </p:blipFill>
          <p:spPr bwMode="auto">
            <a:xfrm>
              <a:off x="-457195" y="1437477"/>
              <a:ext cx="8102600" cy="528913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E44055-3407-574B-9934-92945E48D675}"/>
                </a:ext>
              </a:extLst>
            </p:cNvPr>
            <p:cNvSpPr/>
            <p:nvPr/>
          </p:nvSpPr>
          <p:spPr>
            <a:xfrm>
              <a:off x="2895741" y="2824417"/>
              <a:ext cx="2146041" cy="1477328"/>
            </a:xfrm>
            <a:prstGeom prst="rect">
              <a:avLst/>
            </a:prstGeom>
            <a:solidFill>
              <a:srgbClr val="FFFFFF"/>
            </a:solidFill>
          </p:spPr>
          <p:txBody>
            <a:bodyPr wrap="square">
              <a:spAutoFit/>
            </a:bodyPr>
            <a:lstStyle/>
            <a:p>
              <a:pPr algn="ctr" hangingPunct="0"/>
              <a:r>
                <a:rPr lang="en-US" b="1" dirty="0">
                  <a:solidFill>
                    <a:schemeClr val="accent3">
                      <a:lumMod val="75000"/>
                    </a:schemeClr>
                  </a:solidFill>
                  <a:latin typeface="IBM Plex Sans" panose="020B0503050203000203" pitchFamily="34" charset="0"/>
                  <a:sym typeface="Calibri"/>
                </a:rPr>
                <a:t>Business Users</a:t>
              </a:r>
            </a:p>
            <a:p>
              <a:pPr algn="ctr" hangingPunct="0"/>
              <a:r>
                <a:rPr lang="en-US" b="1" dirty="0">
                  <a:solidFill>
                    <a:schemeClr val="accent3">
                      <a:lumMod val="75000"/>
                    </a:schemeClr>
                  </a:solidFill>
                  <a:latin typeface="IBM Plex Sans" panose="020B0503050203000203" pitchFamily="34" charset="0"/>
                  <a:sym typeface="Calibri"/>
                </a:rPr>
                <a:t>Product Managers</a:t>
              </a:r>
            </a:p>
            <a:p>
              <a:pPr algn="ctr" hangingPunct="0"/>
              <a:r>
                <a:rPr lang="en-US" b="1" dirty="0">
                  <a:solidFill>
                    <a:schemeClr val="accent3">
                      <a:lumMod val="75000"/>
                    </a:schemeClr>
                  </a:solidFill>
                  <a:latin typeface="IBM Plex Sans" panose="020B0503050203000203" pitchFamily="34" charset="0"/>
                  <a:sym typeface="Calibri"/>
                </a:rPr>
                <a:t>AI Engineers</a:t>
              </a:r>
            </a:p>
            <a:p>
              <a:pPr algn="ctr" hangingPunct="0"/>
              <a:r>
                <a:rPr lang="en-US" b="1" dirty="0">
                  <a:solidFill>
                    <a:schemeClr val="accent3">
                      <a:lumMod val="75000"/>
                    </a:schemeClr>
                  </a:solidFill>
                  <a:latin typeface="IBM Plex Sans" panose="020B0503050203000203" pitchFamily="34" charset="0"/>
                  <a:sym typeface="Calibri"/>
                </a:rPr>
                <a:t>Data Scientists</a:t>
              </a:r>
            </a:p>
            <a:p>
              <a:pPr algn="ctr" hangingPunct="0"/>
              <a:r>
                <a:rPr lang="en-US" b="1" dirty="0">
                  <a:solidFill>
                    <a:schemeClr val="accent3">
                      <a:lumMod val="75000"/>
                    </a:schemeClr>
                  </a:solidFill>
                  <a:latin typeface="IBM Plex Sans" panose="020B0503050203000203" pitchFamily="34" charset="0"/>
                  <a:sym typeface="Calibri"/>
                </a:rPr>
                <a:t>End-Users</a:t>
              </a:r>
            </a:p>
          </p:txBody>
        </p:sp>
      </p:grpSp>
      <p:sp>
        <p:nvSpPr>
          <p:cNvPr id="10" name="Right Arrow 9">
            <a:extLst>
              <a:ext uri="{FF2B5EF4-FFF2-40B4-BE49-F238E27FC236}">
                <a16:creationId xmlns:a16="http://schemas.microsoft.com/office/drawing/2014/main" id="{9DF785A0-03A9-A641-80CB-1C8ACF8002B3}"/>
              </a:ext>
            </a:extLst>
          </p:cNvPr>
          <p:cNvSpPr/>
          <p:nvPr/>
        </p:nvSpPr>
        <p:spPr>
          <a:xfrm>
            <a:off x="7201371" y="3429000"/>
            <a:ext cx="650509" cy="626806"/>
          </a:xfrm>
          <a:prstGeom prst="rightArrow">
            <a:avLst/>
          </a:prstGeom>
          <a:solidFill>
            <a:schemeClr val="accent6"/>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318106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8AB575-EB0F-1643-8763-7FC68CECEFB5}"/>
              </a:ext>
            </a:extLst>
          </p:cNvPr>
          <p:cNvSpPr txBox="1"/>
          <p:nvPr/>
        </p:nvSpPr>
        <p:spPr>
          <a:xfrm>
            <a:off x="2852606" y="3028890"/>
            <a:ext cx="6486787" cy="400110"/>
          </a:xfrm>
          <a:prstGeom prst="rect">
            <a:avLst/>
          </a:prstGeom>
          <a:solidFill>
            <a:schemeClr val="bg2"/>
          </a:solidFill>
        </p:spPr>
        <p:txBody>
          <a:bodyPr wrap="square" rtlCol="0">
            <a:spAutoFit/>
          </a:bodyPr>
          <a:lstStyle/>
          <a:p>
            <a:pPr algn="ctr"/>
            <a:r>
              <a:rPr lang="en-US" sz="2000" b="1" dirty="0">
                <a:solidFill>
                  <a:schemeClr val="bg1"/>
                </a:solidFill>
                <a:latin typeface="IBM Plex Sans" panose="020B0503050203000203" pitchFamily="34" charset="0"/>
              </a:rPr>
              <a:t>PART IV – Open Challenges &amp; Concluding Remarks</a:t>
            </a:r>
          </a:p>
        </p:txBody>
      </p:sp>
    </p:spTree>
    <p:extLst>
      <p:ext uri="{BB962C8B-B14F-4D97-AF65-F5344CB8AC3E}">
        <p14:creationId xmlns:p14="http://schemas.microsoft.com/office/powerpoint/2010/main" val="26656893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576A-3B7D-2C4C-B506-AE85AC1C1C34}"/>
              </a:ext>
            </a:extLst>
          </p:cNvPr>
          <p:cNvSpPr>
            <a:spLocks noGrp="1"/>
          </p:cNvSpPr>
          <p:nvPr>
            <p:ph type="title"/>
          </p:nvPr>
        </p:nvSpPr>
        <p:spPr/>
        <p:txBody>
          <a:bodyPr/>
          <a:lstStyle/>
          <a:p>
            <a:r>
              <a:rPr lang="en-US" dirty="0"/>
              <a:t>Explainability for NLP is an Emerging Field</a:t>
            </a:r>
          </a:p>
        </p:txBody>
      </p:sp>
      <p:sp>
        <p:nvSpPr>
          <p:cNvPr id="3" name="TextBox 2">
            <a:extLst>
              <a:ext uri="{FF2B5EF4-FFF2-40B4-BE49-F238E27FC236}">
                <a16:creationId xmlns:a16="http://schemas.microsoft.com/office/drawing/2014/main" id="{5942106F-CB0C-434C-A5FD-A7942AD99445}"/>
              </a:ext>
            </a:extLst>
          </p:cNvPr>
          <p:cNvSpPr txBox="1"/>
          <p:nvPr/>
        </p:nvSpPr>
        <p:spPr>
          <a:xfrm>
            <a:off x="728420" y="1394847"/>
            <a:ext cx="8394284"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800" dirty="0">
                <a:solidFill>
                  <a:srgbClr val="000000"/>
                </a:solidFill>
                <a:latin typeface="IBM Plex Sans" panose="020B0503050203000203" pitchFamily="34" charset="0"/>
                <a:sym typeface="Calibri"/>
              </a:rPr>
              <a:t>AI has become an important part of our daily lives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800" dirty="0">
                <a:solidFill>
                  <a:srgbClr val="000000"/>
                </a:solidFill>
                <a:latin typeface="IBM Plex Sans" panose="020B0503050203000203" pitchFamily="34" charset="0"/>
                <a:sym typeface="Calibri"/>
              </a:rPr>
              <a:t>Explainability is becoming increasingly important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800" dirty="0">
                <a:solidFill>
                  <a:srgbClr val="000000"/>
                </a:solidFill>
                <a:latin typeface="IBM Plex Sans" panose="020B0503050203000203" pitchFamily="34" charset="0"/>
                <a:sym typeface="Calibri"/>
              </a:rPr>
              <a:t>Explainability for NLP is still at its early stage</a:t>
            </a:r>
          </a:p>
        </p:txBody>
      </p:sp>
    </p:spTree>
    <p:extLst>
      <p:ext uri="{BB962C8B-B14F-4D97-AF65-F5344CB8AC3E}">
        <p14:creationId xmlns:p14="http://schemas.microsoft.com/office/powerpoint/2010/main" val="39183964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84E6-0DA4-5348-B64F-BA5DABADD160}"/>
              </a:ext>
            </a:extLst>
          </p:cNvPr>
          <p:cNvSpPr>
            <a:spLocks noGrp="1"/>
          </p:cNvSpPr>
          <p:nvPr>
            <p:ph type="title"/>
          </p:nvPr>
        </p:nvSpPr>
        <p:spPr>
          <a:xfrm>
            <a:off x="315055" y="363132"/>
            <a:ext cx="9220396" cy="1140968"/>
          </a:xfrm>
        </p:spPr>
        <p:txBody>
          <a:bodyPr/>
          <a:lstStyle/>
          <a:p>
            <a:r>
              <a:rPr lang="en-US" dirty="0"/>
              <a:t>Challenge 1: Standardized Terminology</a:t>
            </a:r>
          </a:p>
        </p:txBody>
      </p:sp>
      <p:sp>
        <p:nvSpPr>
          <p:cNvPr id="20" name="Content Placeholder 2">
            <a:extLst>
              <a:ext uri="{FF2B5EF4-FFF2-40B4-BE49-F238E27FC236}">
                <a16:creationId xmlns:a16="http://schemas.microsoft.com/office/drawing/2014/main" id="{2CD3FB51-EE1C-314C-85F2-D34009C65938}"/>
              </a:ext>
            </a:extLst>
          </p:cNvPr>
          <p:cNvSpPr txBox="1">
            <a:spLocks/>
          </p:cNvSpPr>
          <p:nvPr/>
        </p:nvSpPr>
        <p:spPr>
          <a:xfrm>
            <a:off x="609520" y="1181100"/>
            <a:ext cx="10972166" cy="5067300"/>
          </a:xfrm>
          <a:prstGeom prst="rect">
            <a:avLst/>
          </a:prstGeom>
        </p:spPr>
        <p:txBody>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endParaRPr lang="en-US" kern="0" dirty="0">
              <a:solidFill>
                <a:schemeClr val="tx1"/>
              </a:solidFill>
            </a:endParaRPr>
          </a:p>
          <a:p>
            <a:endParaRPr lang="en-US" kern="0" dirty="0">
              <a:solidFill>
                <a:schemeClr val="tx1"/>
              </a:solidFill>
            </a:endParaRPr>
          </a:p>
        </p:txBody>
      </p:sp>
      <p:sp>
        <p:nvSpPr>
          <p:cNvPr id="3" name="TextBox 2">
            <a:extLst>
              <a:ext uri="{FF2B5EF4-FFF2-40B4-BE49-F238E27FC236}">
                <a16:creationId xmlns:a16="http://schemas.microsoft.com/office/drawing/2014/main" id="{ED829E25-81FA-104C-9639-BEB5226611CC}"/>
              </a:ext>
            </a:extLst>
          </p:cNvPr>
          <p:cNvSpPr txBox="1"/>
          <p:nvPr/>
        </p:nvSpPr>
        <p:spPr>
          <a:xfrm>
            <a:off x="1336955" y="2882918"/>
            <a:ext cx="271484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0"/>
                <a:sym typeface="Calibri"/>
              </a:rPr>
              <a:t>Interpretability</a:t>
            </a:r>
          </a:p>
        </p:txBody>
      </p:sp>
      <p:sp>
        <p:nvSpPr>
          <p:cNvPr id="6" name="TextBox 5">
            <a:extLst>
              <a:ext uri="{FF2B5EF4-FFF2-40B4-BE49-F238E27FC236}">
                <a16:creationId xmlns:a16="http://schemas.microsoft.com/office/drawing/2014/main" id="{2C4D96C7-8AB4-FD4A-A97F-C6BCD94A7AA0}"/>
              </a:ext>
            </a:extLst>
          </p:cNvPr>
          <p:cNvSpPr txBox="1"/>
          <p:nvPr/>
        </p:nvSpPr>
        <p:spPr>
          <a:xfrm>
            <a:off x="2357007" y="3614183"/>
            <a:ext cx="240867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0"/>
                <a:sym typeface="Calibri"/>
              </a:rPr>
              <a:t>explainability</a:t>
            </a:r>
          </a:p>
        </p:txBody>
      </p:sp>
      <p:sp>
        <p:nvSpPr>
          <p:cNvPr id="4" name="TextBox 3">
            <a:extLst>
              <a:ext uri="{FF2B5EF4-FFF2-40B4-BE49-F238E27FC236}">
                <a16:creationId xmlns:a16="http://schemas.microsoft.com/office/drawing/2014/main" id="{59EE2EB3-F7F8-C14D-80BB-B1EB2767C57E}"/>
              </a:ext>
            </a:extLst>
          </p:cNvPr>
          <p:cNvSpPr txBox="1"/>
          <p:nvPr/>
        </p:nvSpPr>
        <p:spPr>
          <a:xfrm>
            <a:off x="4291597" y="3007150"/>
            <a:ext cx="233493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0"/>
                <a:sym typeface="Calibri"/>
              </a:rPr>
              <a:t>transparency</a:t>
            </a:r>
          </a:p>
        </p:txBody>
      </p:sp>
      <p:sp>
        <p:nvSpPr>
          <p:cNvPr id="5" name="TextBox 4">
            <a:extLst>
              <a:ext uri="{FF2B5EF4-FFF2-40B4-BE49-F238E27FC236}">
                <a16:creationId xmlns:a16="http://schemas.microsoft.com/office/drawing/2014/main" id="{FC16F501-4591-5240-B0E2-F7480D82D037}"/>
              </a:ext>
            </a:extLst>
          </p:cNvPr>
          <p:cNvSpPr txBox="1"/>
          <p:nvPr/>
        </p:nvSpPr>
        <p:spPr>
          <a:xfrm>
            <a:off x="6866328" y="3129299"/>
            <a:ext cx="373756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0"/>
                <a:sym typeface="Calibri"/>
              </a:rPr>
              <a:t>Directly interpretable</a:t>
            </a:r>
          </a:p>
        </p:txBody>
      </p:sp>
      <p:sp>
        <p:nvSpPr>
          <p:cNvPr id="7" name="TextBox 6">
            <a:extLst>
              <a:ext uri="{FF2B5EF4-FFF2-40B4-BE49-F238E27FC236}">
                <a16:creationId xmlns:a16="http://schemas.microsoft.com/office/drawing/2014/main" id="{4CDC80C3-A044-E747-9FE5-0CC4E6817EAF}"/>
              </a:ext>
            </a:extLst>
          </p:cNvPr>
          <p:cNvSpPr txBox="1"/>
          <p:nvPr/>
        </p:nvSpPr>
        <p:spPr>
          <a:xfrm>
            <a:off x="5465895" y="3618209"/>
            <a:ext cx="266835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0"/>
                <a:sym typeface="Calibri"/>
              </a:rPr>
              <a:t>Self-explaining</a:t>
            </a:r>
          </a:p>
        </p:txBody>
      </p:sp>
      <p:sp>
        <p:nvSpPr>
          <p:cNvPr id="10" name="TextBox 9">
            <a:extLst>
              <a:ext uri="{FF2B5EF4-FFF2-40B4-BE49-F238E27FC236}">
                <a16:creationId xmlns:a16="http://schemas.microsoft.com/office/drawing/2014/main" id="{5A2DFD9F-29F8-2D4C-A30A-11F141166F56}"/>
              </a:ext>
            </a:extLst>
          </p:cNvPr>
          <p:cNvSpPr txBox="1"/>
          <p:nvPr/>
        </p:nvSpPr>
        <p:spPr>
          <a:xfrm>
            <a:off x="5588219" y="2606081"/>
            <a:ext cx="314124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0"/>
                <a:sym typeface="Calibri"/>
              </a:rPr>
              <a:t>Understandability</a:t>
            </a:r>
          </a:p>
        </p:txBody>
      </p:sp>
      <p:sp>
        <p:nvSpPr>
          <p:cNvPr id="11" name="TextBox 10">
            <a:extLst>
              <a:ext uri="{FF2B5EF4-FFF2-40B4-BE49-F238E27FC236}">
                <a16:creationId xmlns:a16="http://schemas.microsoft.com/office/drawing/2014/main" id="{AEF00EDE-86E8-9949-A2DF-8EC4856308DB}"/>
              </a:ext>
            </a:extLst>
          </p:cNvPr>
          <p:cNvSpPr txBox="1"/>
          <p:nvPr/>
        </p:nvSpPr>
        <p:spPr>
          <a:xfrm>
            <a:off x="3000027" y="2144723"/>
            <a:ext cx="319093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0"/>
                <a:sym typeface="Calibri"/>
              </a:rPr>
              <a:t>Comprehensibility</a:t>
            </a:r>
          </a:p>
        </p:txBody>
      </p:sp>
      <p:sp>
        <p:nvSpPr>
          <p:cNvPr id="13" name="TextBox 12">
            <a:extLst>
              <a:ext uri="{FF2B5EF4-FFF2-40B4-BE49-F238E27FC236}">
                <a16:creationId xmlns:a16="http://schemas.microsoft.com/office/drawing/2014/main" id="{587D75C9-1E23-3D4E-9C4E-3652ACB09B99}"/>
              </a:ext>
            </a:extLst>
          </p:cNvPr>
          <p:cNvSpPr txBox="1"/>
          <p:nvPr/>
        </p:nvSpPr>
        <p:spPr>
          <a:xfrm>
            <a:off x="4270263" y="4221216"/>
            <a:ext cx="234935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IBM Plex Sans" panose="020B0503050203000203" pitchFamily="34" charset="0"/>
                <a:sym typeface="Calibri"/>
              </a:rPr>
              <a:t>Black-box-ness</a:t>
            </a:r>
          </a:p>
        </p:txBody>
      </p:sp>
      <p:sp>
        <p:nvSpPr>
          <p:cNvPr id="14" name="TextBox 13">
            <a:extLst>
              <a:ext uri="{FF2B5EF4-FFF2-40B4-BE49-F238E27FC236}">
                <a16:creationId xmlns:a16="http://schemas.microsoft.com/office/drawing/2014/main" id="{2E09CAC5-F0F8-F047-A1C9-088D8DE23DF6}"/>
              </a:ext>
            </a:extLst>
          </p:cNvPr>
          <p:cNvSpPr txBox="1"/>
          <p:nvPr/>
        </p:nvSpPr>
        <p:spPr>
          <a:xfrm>
            <a:off x="8729462" y="3759553"/>
            <a:ext cx="161197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IBM Plex Sans" panose="020B0503050203000203" pitchFamily="34" charset="0"/>
                <a:sym typeface="Calibri"/>
              </a:rPr>
              <a:t>White-box</a:t>
            </a:r>
          </a:p>
        </p:txBody>
      </p:sp>
      <p:sp>
        <p:nvSpPr>
          <p:cNvPr id="17" name="TextBox 16">
            <a:extLst>
              <a:ext uri="{FF2B5EF4-FFF2-40B4-BE49-F238E27FC236}">
                <a16:creationId xmlns:a16="http://schemas.microsoft.com/office/drawing/2014/main" id="{F7B9ECE9-4503-E743-9A55-69E5A8227104}"/>
              </a:ext>
            </a:extLst>
          </p:cNvPr>
          <p:cNvSpPr txBox="1"/>
          <p:nvPr/>
        </p:nvSpPr>
        <p:spPr>
          <a:xfrm>
            <a:off x="9259984" y="2549003"/>
            <a:ext cx="143564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IBM Plex Sans" panose="020B0503050203000203" pitchFamily="34" charset="0"/>
                <a:sym typeface="Calibri"/>
              </a:rPr>
              <a:t>Gray-box</a:t>
            </a:r>
          </a:p>
        </p:txBody>
      </p:sp>
      <p:sp>
        <p:nvSpPr>
          <p:cNvPr id="15" name="TextBox 14">
            <a:extLst>
              <a:ext uri="{FF2B5EF4-FFF2-40B4-BE49-F238E27FC236}">
                <a16:creationId xmlns:a16="http://schemas.microsoft.com/office/drawing/2014/main" id="{88D43619-845D-B243-8E09-242FACC10C60}"/>
              </a:ext>
            </a:extLst>
          </p:cNvPr>
          <p:cNvSpPr txBox="1"/>
          <p:nvPr/>
        </p:nvSpPr>
        <p:spPr>
          <a:xfrm>
            <a:off x="6921251" y="4180992"/>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21" name="TextBox 20">
            <a:extLst>
              <a:ext uri="{FF2B5EF4-FFF2-40B4-BE49-F238E27FC236}">
                <a16:creationId xmlns:a16="http://schemas.microsoft.com/office/drawing/2014/main" id="{0777E2A9-E005-2845-8FB1-FC4AD4E37B00}"/>
              </a:ext>
            </a:extLst>
          </p:cNvPr>
          <p:cNvSpPr txBox="1"/>
          <p:nvPr/>
        </p:nvSpPr>
        <p:spPr>
          <a:xfrm>
            <a:off x="3211510" y="4073679"/>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23" name="TextBox 22">
            <a:extLst>
              <a:ext uri="{FF2B5EF4-FFF2-40B4-BE49-F238E27FC236}">
                <a16:creationId xmlns:a16="http://schemas.microsoft.com/office/drawing/2014/main" id="{A6DE65F1-3B28-0848-8E6F-B88642281BCC}"/>
              </a:ext>
            </a:extLst>
          </p:cNvPr>
          <p:cNvSpPr txBox="1"/>
          <p:nvPr/>
        </p:nvSpPr>
        <p:spPr>
          <a:xfrm>
            <a:off x="7329724" y="2117171"/>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8" name="Slide Number Placeholder 7">
            <a:extLst>
              <a:ext uri="{FF2B5EF4-FFF2-40B4-BE49-F238E27FC236}">
                <a16:creationId xmlns:a16="http://schemas.microsoft.com/office/drawing/2014/main" id="{67936414-890C-584D-90FA-0D301E7EABF8}"/>
              </a:ext>
            </a:extLst>
          </p:cNvPr>
          <p:cNvSpPr>
            <a:spLocks noGrp="1"/>
          </p:cNvSpPr>
          <p:nvPr>
            <p:ph type="sldNum" sz="quarter" idx="10"/>
          </p:nvPr>
        </p:nvSpPr>
        <p:spPr/>
        <p:txBody>
          <a:bodyPr/>
          <a:lstStyle/>
          <a:p>
            <a:fld id="{D0BE6F14-FF48-0F4F-A8AA-2E3F25371E4A}" type="slidenum">
              <a:rPr lang="en-US" smtClean="0"/>
              <a:pPr/>
              <a:t>156</a:t>
            </a:fld>
            <a:endParaRPr lang="en-US"/>
          </a:p>
        </p:txBody>
      </p:sp>
    </p:spTree>
    <p:extLst>
      <p:ext uri="{BB962C8B-B14F-4D97-AF65-F5344CB8AC3E}">
        <p14:creationId xmlns:p14="http://schemas.microsoft.com/office/powerpoint/2010/main" val="505769901"/>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84E6-0DA4-5348-B64F-BA5DABADD160}"/>
              </a:ext>
            </a:extLst>
          </p:cNvPr>
          <p:cNvSpPr>
            <a:spLocks noGrp="1"/>
          </p:cNvSpPr>
          <p:nvPr>
            <p:ph type="title"/>
          </p:nvPr>
        </p:nvSpPr>
        <p:spPr>
          <a:xfrm>
            <a:off x="307127" y="273421"/>
            <a:ext cx="11602352" cy="752017"/>
          </a:xfrm>
        </p:spPr>
        <p:txBody>
          <a:bodyPr/>
          <a:lstStyle/>
          <a:p>
            <a:r>
              <a:rPr lang="en-US" dirty="0"/>
              <a:t>Challenge 2: Explainability AND Accuracy </a:t>
            </a:r>
          </a:p>
        </p:txBody>
      </p:sp>
      <p:sp>
        <p:nvSpPr>
          <p:cNvPr id="5" name="TextBox 4">
            <a:extLst>
              <a:ext uri="{FF2B5EF4-FFF2-40B4-BE49-F238E27FC236}">
                <a16:creationId xmlns:a16="http://schemas.microsoft.com/office/drawing/2014/main" id="{30999F5D-9086-FF45-9FDF-AC8FA54E2746}"/>
              </a:ext>
            </a:extLst>
          </p:cNvPr>
          <p:cNvSpPr txBox="1"/>
          <p:nvPr/>
        </p:nvSpPr>
        <p:spPr>
          <a:xfrm>
            <a:off x="1664780" y="2334847"/>
            <a:ext cx="85984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Current </a:t>
            </a:r>
          </a:p>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Focus</a:t>
            </a:r>
          </a:p>
        </p:txBody>
      </p:sp>
      <p:cxnSp>
        <p:nvCxnSpPr>
          <p:cNvPr id="6" name="Straight Arrow Connector 5">
            <a:extLst>
              <a:ext uri="{FF2B5EF4-FFF2-40B4-BE49-F238E27FC236}">
                <a16:creationId xmlns:a16="http://schemas.microsoft.com/office/drawing/2014/main" id="{E6335995-CE14-5E49-9A1C-20C587504BDF}"/>
              </a:ext>
            </a:extLst>
          </p:cNvPr>
          <p:cNvCxnSpPr>
            <a:cxnSpLocks/>
          </p:cNvCxnSpPr>
          <p:nvPr/>
        </p:nvCxnSpPr>
        <p:spPr>
          <a:xfrm>
            <a:off x="1252718" y="5117220"/>
            <a:ext cx="469623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DE6FE398-9C8F-784F-B126-B781423EB926}"/>
              </a:ext>
            </a:extLst>
          </p:cNvPr>
          <p:cNvSpPr/>
          <p:nvPr/>
        </p:nvSpPr>
        <p:spPr>
          <a:xfrm>
            <a:off x="4085957" y="2221180"/>
            <a:ext cx="908360" cy="873662"/>
          </a:xfrm>
          <a:prstGeom prst="ellipse">
            <a:avLst/>
          </a:prstGeom>
          <a:solidFill>
            <a:schemeClr val="bg1">
              <a:lumMod val="95000"/>
              <a:alpha val="44000"/>
            </a:schemeClr>
          </a:solidFill>
          <a:ln w="254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B050"/>
                </a:solidFill>
                <a:effectLst/>
                <a:uFillTx/>
                <a:latin typeface="+mn-lt"/>
                <a:ea typeface="+mn-ea"/>
                <a:cs typeface="+mn-cs"/>
                <a:sym typeface="Calibri"/>
              </a:rPr>
              <a:t>Holy Grail</a:t>
            </a:r>
          </a:p>
        </p:txBody>
      </p:sp>
      <p:cxnSp>
        <p:nvCxnSpPr>
          <p:cNvPr id="8" name="Straight Arrow Connector 7">
            <a:extLst>
              <a:ext uri="{FF2B5EF4-FFF2-40B4-BE49-F238E27FC236}">
                <a16:creationId xmlns:a16="http://schemas.microsoft.com/office/drawing/2014/main" id="{626EA1F6-3525-4A4D-BC9B-31551AF3C07E}"/>
              </a:ext>
            </a:extLst>
          </p:cNvPr>
          <p:cNvCxnSpPr>
            <a:cxnSpLocks/>
          </p:cNvCxnSpPr>
          <p:nvPr/>
        </p:nvCxnSpPr>
        <p:spPr>
          <a:xfrm flipV="1">
            <a:off x="1252718" y="1798864"/>
            <a:ext cx="0" cy="33183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2A7D2412-8A78-3345-93AD-A17335755485}"/>
              </a:ext>
            </a:extLst>
          </p:cNvPr>
          <p:cNvSpPr/>
          <p:nvPr/>
        </p:nvSpPr>
        <p:spPr>
          <a:xfrm>
            <a:off x="4972210" y="5228138"/>
            <a:ext cx="1428596" cy="369332"/>
          </a:xfrm>
          <a:prstGeom prst="rect">
            <a:avLst/>
          </a:prstGeom>
        </p:spPr>
        <p:txBody>
          <a:bodyPr wrap="none">
            <a:spAutoFit/>
          </a:bodyPr>
          <a:lstStyle/>
          <a:p>
            <a:r>
              <a:rPr lang="en-US" dirty="0">
                <a:sym typeface="Calibri"/>
              </a:rPr>
              <a:t>Explainability</a:t>
            </a:r>
            <a:endParaRPr lang="en-US" dirty="0"/>
          </a:p>
        </p:txBody>
      </p:sp>
      <p:sp>
        <p:nvSpPr>
          <p:cNvPr id="10" name="Oval 9">
            <a:extLst>
              <a:ext uri="{FF2B5EF4-FFF2-40B4-BE49-F238E27FC236}">
                <a16:creationId xmlns:a16="http://schemas.microsoft.com/office/drawing/2014/main" id="{5E6D8BAF-ACC7-6749-8ED2-AC13560E99AA}"/>
              </a:ext>
            </a:extLst>
          </p:cNvPr>
          <p:cNvSpPr/>
          <p:nvPr/>
        </p:nvSpPr>
        <p:spPr>
          <a:xfrm>
            <a:off x="1605587" y="2224241"/>
            <a:ext cx="908360" cy="873662"/>
          </a:xfrm>
          <a:prstGeom prst="ellipse">
            <a:avLst/>
          </a:prstGeom>
          <a:solidFill>
            <a:schemeClr val="bg1">
              <a:lumMod val="95000"/>
              <a:alpha val="44000"/>
            </a:schemeClr>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a:extLst>
              <a:ext uri="{FF2B5EF4-FFF2-40B4-BE49-F238E27FC236}">
                <a16:creationId xmlns:a16="http://schemas.microsoft.com/office/drawing/2014/main" id="{BFE6A3D3-E34F-734E-A3AD-5D6A8E283838}"/>
              </a:ext>
            </a:extLst>
          </p:cNvPr>
          <p:cNvSpPr/>
          <p:nvPr/>
        </p:nvSpPr>
        <p:spPr>
          <a:xfrm>
            <a:off x="778480" y="1386777"/>
            <a:ext cx="1023101" cy="369332"/>
          </a:xfrm>
          <a:prstGeom prst="rect">
            <a:avLst/>
          </a:prstGeom>
        </p:spPr>
        <p:txBody>
          <a:bodyPr wrap="none">
            <a:spAutoFit/>
          </a:bodyPr>
          <a:lstStyle/>
          <a:p>
            <a:r>
              <a:rPr lang="en-US" dirty="0">
                <a:sym typeface="Calibri"/>
              </a:rPr>
              <a:t>Accuracy</a:t>
            </a:r>
            <a:endParaRPr lang="en-US" dirty="0"/>
          </a:p>
        </p:txBody>
      </p:sp>
      <p:sp>
        <p:nvSpPr>
          <p:cNvPr id="12" name="TextBox 11">
            <a:extLst>
              <a:ext uri="{FF2B5EF4-FFF2-40B4-BE49-F238E27FC236}">
                <a16:creationId xmlns:a16="http://schemas.microsoft.com/office/drawing/2014/main" id="{994B5E72-77E4-ED4F-9630-3E1AC5C39E3B}"/>
              </a:ext>
            </a:extLst>
          </p:cNvPr>
          <p:cNvSpPr txBox="1"/>
          <p:nvPr/>
        </p:nvSpPr>
        <p:spPr>
          <a:xfrm>
            <a:off x="803880" y="2372746"/>
            <a:ext cx="2366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a:t>
            </a:r>
          </a:p>
        </p:txBody>
      </p:sp>
      <p:sp>
        <p:nvSpPr>
          <p:cNvPr id="13" name="TextBox 12">
            <a:extLst>
              <a:ext uri="{FF2B5EF4-FFF2-40B4-BE49-F238E27FC236}">
                <a16:creationId xmlns:a16="http://schemas.microsoft.com/office/drawing/2014/main" id="{B5107C96-383B-BF4B-8767-A10DA80225AF}"/>
              </a:ext>
            </a:extLst>
          </p:cNvPr>
          <p:cNvSpPr txBox="1"/>
          <p:nvPr/>
        </p:nvSpPr>
        <p:spPr>
          <a:xfrm>
            <a:off x="4487051" y="5178468"/>
            <a:ext cx="2366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a:t>
            </a:r>
          </a:p>
        </p:txBody>
      </p:sp>
      <p:sp>
        <p:nvSpPr>
          <p:cNvPr id="14" name="TextBox 13">
            <a:extLst>
              <a:ext uri="{FF2B5EF4-FFF2-40B4-BE49-F238E27FC236}">
                <a16:creationId xmlns:a16="http://schemas.microsoft.com/office/drawing/2014/main" id="{571E1937-055E-F348-8307-EE348449EAB7}"/>
              </a:ext>
            </a:extLst>
          </p:cNvPr>
          <p:cNvSpPr txBox="1"/>
          <p:nvPr/>
        </p:nvSpPr>
        <p:spPr>
          <a:xfrm>
            <a:off x="1539907" y="5178468"/>
            <a:ext cx="1901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0AD152C6-A39D-F348-84E9-3E3DEF548593}"/>
              </a:ext>
            </a:extLst>
          </p:cNvPr>
          <p:cNvSpPr txBox="1"/>
          <p:nvPr/>
        </p:nvSpPr>
        <p:spPr>
          <a:xfrm>
            <a:off x="803880" y="4747890"/>
            <a:ext cx="1901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6" name="TextBox 15">
            <a:extLst>
              <a:ext uri="{FF2B5EF4-FFF2-40B4-BE49-F238E27FC236}">
                <a16:creationId xmlns:a16="http://schemas.microsoft.com/office/drawing/2014/main" id="{325E6CF9-1C50-3241-A9E0-D8DE6BD37CA0}"/>
              </a:ext>
            </a:extLst>
          </p:cNvPr>
          <p:cNvSpPr txBox="1"/>
          <p:nvPr/>
        </p:nvSpPr>
        <p:spPr>
          <a:xfrm>
            <a:off x="1345709" y="3327543"/>
            <a:ext cx="169886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Explain Blackbox </a:t>
            </a:r>
          </a:p>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ML Models</a:t>
            </a:r>
          </a:p>
        </p:txBody>
      </p:sp>
      <p:sp>
        <p:nvSpPr>
          <p:cNvPr id="17" name="TextBox 16">
            <a:extLst>
              <a:ext uri="{FF2B5EF4-FFF2-40B4-BE49-F238E27FC236}">
                <a16:creationId xmlns:a16="http://schemas.microsoft.com/office/drawing/2014/main" id="{32A8A91F-B589-7C49-A4B4-0EFBB2887DF0}"/>
              </a:ext>
            </a:extLst>
          </p:cNvPr>
          <p:cNvSpPr txBox="1"/>
          <p:nvPr/>
        </p:nvSpPr>
        <p:spPr>
          <a:xfrm>
            <a:off x="3743830" y="3343845"/>
            <a:ext cx="170815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Fully Explainable </a:t>
            </a:r>
          </a:p>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Models</a:t>
            </a:r>
          </a:p>
        </p:txBody>
      </p:sp>
      <p:sp>
        <p:nvSpPr>
          <p:cNvPr id="18" name="Rectangle 17">
            <a:extLst>
              <a:ext uri="{FF2B5EF4-FFF2-40B4-BE49-F238E27FC236}">
                <a16:creationId xmlns:a16="http://schemas.microsoft.com/office/drawing/2014/main" id="{FF0695D5-B2D1-3540-9886-FD1037F979C8}"/>
              </a:ext>
            </a:extLst>
          </p:cNvPr>
          <p:cNvSpPr/>
          <p:nvPr/>
        </p:nvSpPr>
        <p:spPr>
          <a:xfrm>
            <a:off x="637326" y="5764441"/>
            <a:ext cx="6398471" cy="553998"/>
          </a:xfrm>
          <a:prstGeom prst="rect">
            <a:avLst/>
          </a:prstGeom>
        </p:spPr>
        <p:txBody>
          <a:bodyPr wrap="square">
            <a:spAutoFit/>
          </a:bodyPr>
          <a:lstStyle/>
          <a:p>
            <a:r>
              <a:rPr lang="en-US" sz="1500" dirty="0">
                <a:solidFill>
                  <a:srgbClr val="222222"/>
                </a:solidFill>
              </a:rPr>
              <a:t>Source: </a:t>
            </a:r>
            <a:r>
              <a:rPr lang="en-US" sz="1500" i="1" dirty="0">
                <a:solidFill>
                  <a:srgbClr val="222222"/>
                </a:solidFill>
              </a:rPr>
              <a:t>Stop explaining black box machine learning models for high stakes decisions and use interpretable models instead</a:t>
            </a:r>
            <a:r>
              <a:rPr lang="en-US" sz="1500" dirty="0">
                <a:solidFill>
                  <a:srgbClr val="222222"/>
                </a:solidFill>
              </a:rPr>
              <a:t>. Nature. Machine Intelligence. </a:t>
            </a:r>
            <a:endParaRPr lang="en-US" sz="1500" i="0" u="none" strike="noStrike" dirty="0">
              <a:solidFill>
                <a:srgbClr val="222222"/>
              </a:solidFill>
              <a:effectLst/>
            </a:endParaRPr>
          </a:p>
        </p:txBody>
      </p:sp>
      <p:pic>
        <p:nvPicPr>
          <p:cNvPr id="19" name="Picture 2">
            <a:extLst>
              <a:ext uri="{FF2B5EF4-FFF2-40B4-BE49-F238E27FC236}">
                <a16:creationId xmlns:a16="http://schemas.microsoft.com/office/drawing/2014/main" id="{533BEDFE-B4C4-494C-83BE-324A79ECB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6656" y="2939277"/>
            <a:ext cx="2150459" cy="3334523"/>
          </a:xfrm>
          <a:prstGeom prst="rect">
            <a:avLst/>
          </a:prstGeom>
        </p:spPr>
        <p:style>
          <a:lnRef idx="2">
            <a:schemeClr val="dk1"/>
          </a:lnRef>
          <a:fillRef idx="1">
            <a:schemeClr val="lt1"/>
          </a:fillRef>
          <a:effectRef idx="0">
            <a:schemeClr val="dk1"/>
          </a:effectRef>
          <a:fontRef idx="minor">
            <a:schemeClr val="dk1"/>
          </a:fontRef>
        </p:style>
      </p:pic>
      <p:sp>
        <p:nvSpPr>
          <p:cNvPr id="21" name="TextBox 20">
            <a:extLst>
              <a:ext uri="{FF2B5EF4-FFF2-40B4-BE49-F238E27FC236}">
                <a16:creationId xmlns:a16="http://schemas.microsoft.com/office/drawing/2014/main" id="{8450EBD1-ED37-EA4F-9579-B274CBFB25E8}"/>
              </a:ext>
            </a:extLst>
          </p:cNvPr>
          <p:cNvSpPr txBox="1"/>
          <p:nvPr/>
        </p:nvSpPr>
        <p:spPr>
          <a:xfrm>
            <a:off x="2059767" y="980713"/>
            <a:ext cx="5130570" cy="615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US" dirty="0">
                <a:latin typeface="IBM Plex Sans" charset="0"/>
                <a:sym typeface="Calibri"/>
              </a:rPr>
              <a:t>Surrogate models: </a:t>
            </a:r>
          </a:p>
          <a:p>
            <a:pPr marL="285750" indent="-285750" hangingPunct="0">
              <a:buFont typeface="Arial" panose="020B0604020202020204" pitchFamily="34" charset="0"/>
              <a:buChar char="•"/>
            </a:pPr>
            <a:r>
              <a:rPr lang="en-US" sz="1600" dirty="0">
                <a:latin typeface="IBM Plex Sans" charset="0"/>
                <a:sym typeface="Calibri"/>
              </a:rPr>
              <a:t>OK to explain a black-box model, but fidelity suffers</a:t>
            </a:r>
          </a:p>
        </p:txBody>
      </p:sp>
      <p:sp>
        <p:nvSpPr>
          <p:cNvPr id="23" name="Right Arrow 22">
            <a:extLst>
              <a:ext uri="{FF2B5EF4-FFF2-40B4-BE49-F238E27FC236}">
                <a16:creationId xmlns:a16="http://schemas.microsoft.com/office/drawing/2014/main" id="{36BDE801-5C07-CA46-B279-DD65539E49E1}"/>
              </a:ext>
            </a:extLst>
          </p:cNvPr>
          <p:cNvSpPr/>
          <p:nvPr/>
        </p:nvSpPr>
        <p:spPr>
          <a:xfrm>
            <a:off x="3044570" y="2528144"/>
            <a:ext cx="350705" cy="344556"/>
          </a:xfrm>
          <a:prstGeom prst="rightArrow">
            <a:avLst/>
          </a:prstGeom>
          <a:solidFill>
            <a:schemeClr val="bg1">
              <a:lumMod val="85000"/>
            </a:schemeClr>
          </a:solidFill>
          <a:ln w="25400" cap="flat">
            <a:solidFill>
              <a:schemeClr val="bg1">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81B75827-4FDB-4C4A-8C2E-2C8730089812}"/>
              </a:ext>
            </a:extLst>
          </p:cNvPr>
          <p:cNvSpPr txBox="1"/>
          <p:nvPr/>
        </p:nvSpPr>
        <p:spPr>
          <a:xfrm>
            <a:off x="5980239" y="1882229"/>
            <a:ext cx="4606173" cy="615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IBM Plex Sans" charset="0"/>
                <a:sym typeface="Calibri"/>
              </a:rPr>
              <a:t>Model design geared towards explainability</a:t>
            </a:r>
          </a:p>
          <a:p>
            <a:pPr marL="285750" indent="-285750" hangingPunct="0">
              <a:buFont typeface="Arial" panose="020B0604020202020204" pitchFamily="34" charset="0"/>
              <a:buChar char="•"/>
            </a:pPr>
            <a:r>
              <a:rPr lang="en-US" sz="1600" dirty="0">
                <a:latin typeface="IBM Plex Sans" charset="0"/>
                <a:sym typeface="Calibri"/>
              </a:rPr>
              <a:t>Can be both explainable and high-accuracy!</a:t>
            </a:r>
          </a:p>
        </p:txBody>
      </p:sp>
      <p:cxnSp>
        <p:nvCxnSpPr>
          <p:cNvPr id="24" name="Straight Arrow Connector 23">
            <a:extLst>
              <a:ext uri="{FF2B5EF4-FFF2-40B4-BE49-F238E27FC236}">
                <a16:creationId xmlns:a16="http://schemas.microsoft.com/office/drawing/2014/main" id="{EA5F85F6-96A0-A047-AA35-410860FABA59}"/>
              </a:ext>
            </a:extLst>
          </p:cNvPr>
          <p:cNvCxnSpPr>
            <a:cxnSpLocks/>
          </p:cNvCxnSpPr>
          <p:nvPr/>
        </p:nvCxnSpPr>
        <p:spPr>
          <a:xfrm flipH="1">
            <a:off x="2425756" y="1682856"/>
            <a:ext cx="323390" cy="478807"/>
          </a:xfrm>
          <a:prstGeom prst="straightConnector1">
            <a:avLst/>
          </a:prstGeom>
          <a:noFill/>
          <a:ln w="25400" cap="flat">
            <a:solidFill>
              <a:schemeClr val="accent1"/>
            </a:solidFill>
            <a:prstDash val="sysDot"/>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8CC83F16-F7C9-2D4A-B97F-4DD1568C4B3D}"/>
              </a:ext>
            </a:extLst>
          </p:cNvPr>
          <p:cNvCxnSpPr>
            <a:cxnSpLocks/>
          </p:cNvCxnSpPr>
          <p:nvPr/>
        </p:nvCxnSpPr>
        <p:spPr>
          <a:xfrm flipH="1">
            <a:off x="5186552" y="2315229"/>
            <a:ext cx="601452" cy="285739"/>
          </a:xfrm>
          <a:prstGeom prst="straightConnector1">
            <a:avLst/>
          </a:prstGeom>
          <a:noFill/>
          <a:ln w="25400" cap="flat">
            <a:solidFill>
              <a:schemeClr val="accent1"/>
            </a:solidFill>
            <a:prstDash val="sysDot"/>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5" name="Slide Number Placeholder 34">
            <a:extLst>
              <a:ext uri="{FF2B5EF4-FFF2-40B4-BE49-F238E27FC236}">
                <a16:creationId xmlns:a16="http://schemas.microsoft.com/office/drawing/2014/main" id="{41F46A8A-0371-D142-83B4-40A8E1BC9C9E}"/>
              </a:ext>
            </a:extLst>
          </p:cNvPr>
          <p:cNvSpPr>
            <a:spLocks noGrp="1"/>
          </p:cNvSpPr>
          <p:nvPr>
            <p:ph type="sldNum" sz="quarter" idx="10"/>
          </p:nvPr>
        </p:nvSpPr>
        <p:spPr/>
        <p:txBody>
          <a:bodyPr/>
          <a:lstStyle/>
          <a:p>
            <a:fld id="{D0BE6F14-FF48-0F4F-A8AA-2E3F25371E4A}" type="slidenum">
              <a:rPr lang="en-US" smtClean="0"/>
              <a:pPr/>
              <a:t>157</a:t>
            </a:fld>
            <a:endParaRPr lang="en-US"/>
          </a:p>
        </p:txBody>
      </p:sp>
    </p:spTree>
    <p:extLst>
      <p:ext uri="{BB962C8B-B14F-4D97-AF65-F5344CB8AC3E}">
        <p14:creationId xmlns:p14="http://schemas.microsoft.com/office/powerpoint/2010/main" val="2747573843"/>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4C12533-EE85-E54A-88A7-80E0534B0D89}"/>
              </a:ext>
            </a:extLst>
          </p:cNvPr>
          <p:cNvSpPr txBox="1">
            <a:spLocks/>
          </p:cNvSpPr>
          <p:nvPr/>
        </p:nvSpPr>
        <p:spPr>
          <a:xfrm>
            <a:off x="294824" y="324542"/>
            <a:ext cx="11602352" cy="71568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a:lstStyle>
          <a:p>
            <a:r>
              <a:rPr lang="en-US" kern="0" dirty="0"/>
              <a:t>Challenge 3: Stakeholder-Oriented Explainability</a:t>
            </a:r>
          </a:p>
        </p:txBody>
      </p:sp>
      <p:graphicFrame>
        <p:nvGraphicFramePr>
          <p:cNvPr id="14" name="Diagram 13">
            <a:extLst>
              <a:ext uri="{FF2B5EF4-FFF2-40B4-BE49-F238E27FC236}">
                <a16:creationId xmlns:a16="http://schemas.microsoft.com/office/drawing/2014/main" id="{1A2A0EAC-3C30-D841-A0D0-FB25DA31C104}"/>
              </a:ext>
            </a:extLst>
          </p:cNvPr>
          <p:cNvGraphicFramePr/>
          <p:nvPr>
            <p:extLst>
              <p:ext uri="{D42A27DB-BD31-4B8C-83A1-F6EECF244321}">
                <p14:modId xmlns:p14="http://schemas.microsoft.com/office/powerpoint/2010/main" val="4248367741"/>
              </p:ext>
            </p:extLst>
          </p:nvPr>
        </p:nvGraphicFramePr>
        <p:xfrm>
          <a:off x="7362219" y="1275244"/>
          <a:ext cx="3779990" cy="5215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DF6A9DDE-E8EF-3342-B293-0081109EDD98}"/>
              </a:ext>
            </a:extLst>
          </p:cNvPr>
          <p:cNvGrpSpPr/>
          <p:nvPr/>
        </p:nvGrpSpPr>
        <p:grpSpPr>
          <a:xfrm>
            <a:off x="212385" y="1436913"/>
            <a:ext cx="8102600" cy="5289134"/>
            <a:chOff x="-457195" y="1437477"/>
            <a:chExt cx="8102600" cy="5289134"/>
          </a:xfrm>
        </p:grpSpPr>
        <p:grpSp>
          <p:nvGrpSpPr>
            <p:cNvPr id="16" name="Group 15">
              <a:extLst>
                <a:ext uri="{FF2B5EF4-FFF2-40B4-BE49-F238E27FC236}">
                  <a16:creationId xmlns:a16="http://schemas.microsoft.com/office/drawing/2014/main" id="{0225670D-EA73-CB44-96EF-531A5B1C2C06}"/>
                </a:ext>
              </a:extLst>
            </p:cNvPr>
            <p:cNvGrpSpPr/>
            <p:nvPr/>
          </p:nvGrpSpPr>
          <p:grpSpPr>
            <a:xfrm>
              <a:off x="-457195" y="1437477"/>
              <a:ext cx="8102600" cy="5289134"/>
              <a:chOff x="-457195" y="1437477"/>
              <a:chExt cx="8102600" cy="5289134"/>
            </a:xfrm>
          </p:grpSpPr>
          <p:pic>
            <p:nvPicPr>
              <p:cNvPr id="18" name="Picture 4">
                <a:extLst>
                  <a:ext uri="{FF2B5EF4-FFF2-40B4-BE49-F238E27FC236}">
                    <a16:creationId xmlns:a16="http://schemas.microsoft.com/office/drawing/2014/main" id="{8972FC5E-2287-D944-9EDC-8E8273FCAA8A}"/>
                  </a:ext>
                </a:extLst>
              </p:cNvPr>
              <p:cNvPicPr>
                <a:picLocks noChangeAspect="1" noChangeArrowheads="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t="9250" b="3805"/>
              <a:stretch/>
            </p:blipFill>
            <p:spPr bwMode="auto">
              <a:xfrm>
                <a:off x="-457195" y="1437477"/>
                <a:ext cx="8102600" cy="5289134"/>
              </a:xfrm>
              <a:prstGeom prst="rect">
                <a:avLst/>
              </a:prstGeom>
              <a:noFill/>
              <a:extLst>
                <a:ext uri="{909E8E84-426E-40DD-AFC4-6F175D3DCCD1}">
                  <a14:hiddenFill xmlns:a14="http://schemas.microsoft.com/office/drawing/2010/main">
                    <a:solidFill>
                      <a:srgbClr val="FFFFFF"/>
                    </a:solidFill>
                  </a14:hiddenFill>
                </a:ext>
              </a:extLst>
            </p:spPr>
          </p:pic>
          <p:sp>
            <p:nvSpPr>
              <p:cNvPr id="19" name="Circular Arrow 18">
                <a:extLst>
                  <a:ext uri="{FF2B5EF4-FFF2-40B4-BE49-F238E27FC236}">
                    <a16:creationId xmlns:a16="http://schemas.microsoft.com/office/drawing/2014/main" id="{547CDBC7-63D2-A040-92FF-EE2CA277B2E7}"/>
                  </a:ext>
                </a:extLst>
              </p:cNvPr>
              <p:cNvSpPr/>
              <p:nvPr/>
            </p:nvSpPr>
            <p:spPr>
              <a:xfrm rot="786127">
                <a:off x="4965633" y="1466973"/>
                <a:ext cx="1405335" cy="1405486"/>
              </a:xfrm>
              <a:prstGeom prst="circularArrow">
                <a:avLst>
                  <a:gd name="adj1" fmla="val 15173"/>
                  <a:gd name="adj2" fmla="val 1989552"/>
                  <a:gd name="adj3" fmla="val 4407529"/>
                  <a:gd name="adj4" fmla="val 9262156"/>
                  <a:gd name="adj5" fmla="val 11759"/>
                </a:avLst>
              </a:pr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Circular Arrow 20">
                <a:extLst>
                  <a:ext uri="{FF2B5EF4-FFF2-40B4-BE49-F238E27FC236}">
                    <a16:creationId xmlns:a16="http://schemas.microsoft.com/office/drawing/2014/main" id="{24119CCE-72F0-7D4D-9242-094A86941428}"/>
                  </a:ext>
                </a:extLst>
              </p:cNvPr>
              <p:cNvSpPr/>
              <p:nvPr/>
            </p:nvSpPr>
            <p:spPr>
              <a:xfrm rot="15106264">
                <a:off x="661277" y="1440915"/>
                <a:ext cx="1405335" cy="1405486"/>
              </a:xfrm>
              <a:prstGeom prst="circularArrow">
                <a:avLst>
                  <a:gd name="adj1" fmla="val 15173"/>
                  <a:gd name="adj2" fmla="val 1989552"/>
                  <a:gd name="adj3" fmla="val 4407529"/>
                  <a:gd name="adj4" fmla="val 8857852"/>
                  <a:gd name="adj5" fmla="val 11759"/>
                </a:avLst>
              </a:pr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17" name="Rectangle 16">
              <a:extLst>
                <a:ext uri="{FF2B5EF4-FFF2-40B4-BE49-F238E27FC236}">
                  <a16:creationId xmlns:a16="http://schemas.microsoft.com/office/drawing/2014/main" id="{FC16718B-66A5-2746-8CE7-A820BDB881A7}"/>
                </a:ext>
              </a:extLst>
            </p:cNvPr>
            <p:cNvSpPr/>
            <p:nvPr/>
          </p:nvSpPr>
          <p:spPr>
            <a:xfrm>
              <a:off x="2895741" y="2824417"/>
              <a:ext cx="2146041" cy="1477328"/>
            </a:xfrm>
            <a:prstGeom prst="rect">
              <a:avLst/>
            </a:prstGeom>
            <a:solidFill>
              <a:srgbClr val="FFFFFF"/>
            </a:solidFill>
          </p:spPr>
          <p:txBody>
            <a:bodyPr wrap="square">
              <a:spAutoFit/>
            </a:bodyPr>
            <a:lstStyle/>
            <a:p>
              <a:pPr algn="ctr" hangingPunct="0"/>
              <a:r>
                <a:rPr lang="en-US" b="1" dirty="0">
                  <a:solidFill>
                    <a:schemeClr val="accent6"/>
                  </a:solidFill>
                  <a:latin typeface="IBM Plex Sans" panose="020B0503050203000203" pitchFamily="34" charset="0"/>
                  <a:sym typeface="Calibri"/>
                </a:rPr>
                <a:t>Business Users</a:t>
              </a:r>
            </a:p>
            <a:p>
              <a:pPr algn="ctr" hangingPunct="0"/>
              <a:r>
                <a:rPr lang="en-US" b="1" dirty="0">
                  <a:solidFill>
                    <a:schemeClr val="accent6"/>
                  </a:solidFill>
                  <a:latin typeface="IBM Plex Sans" panose="020B0503050203000203" pitchFamily="34" charset="0"/>
                  <a:sym typeface="Calibri"/>
                </a:rPr>
                <a:t>Product Managers</a:t>
              </a:r>
            </a:p>
            <a:p>
              <a:pPr algn="ctr" hangingPunct="0"/>
              <a:r>
                <a:rPr lang="en-US" b="1" dirty="0">
                  <a:solidFill>
                    <a:schemeClr val="accent6"/>
                  </a:solidFill>
                  <a:latin typeface="IBM Plex Sans" panose="020B0503050203000203" pitchFamily="34" charset="0"/>
                  <a:sym typeface="Calibri"/>
                </a:rPr>
                <a:t>AI Engineers</a:t>
              </a:r>
            </a:p>
            <a:p>
              <a:pPr algn="ctr" hangingPunct="0"/>
              <a:r>
                <a:rPr lang="en-US" b="1" dirty="0">
                  <a:solidFill>
                    <a:schemeClr val="accent6"/>
                  </a:solidFill>
                  <a:latin typeface="IBM Plex Sans" panose="020B0503050203000203" pitchFamily="34" charset="0"/>
                  <a:sym typeface="Calibri"/>
                </a:rPr>
                <a:t>Data Scientists</a:t>
              </a:r>
            </a:p>
            <a:p>
              <a:pPr algn="ctr" hangingPunct="0"/>
              <a:r>
                <a:rPr lang="en-US" b="1" dirty="0">
                  <a:solidFill>
                    <a:schemeClr val="accent3">
                      <a:lumMod val="75000"/>
                    </a:schemeClr>
                  </a:solidFill>
                  <a:latin typeface="IBM Plex Sans" panose="020B0503050203000203" pitchFamily="34" charset="0"/>
                  <a:sym typeface="Calibri"/>
                </a:rPr>
                <a:t>End-Users</a:t>
              </a:r>
            </a:p>
          </p:txBody>
        </p:sp>
      </p:grpSp>
      <p:sp>
        <p:nvSpPr>
          <p:cNvPr id="2" name="Slide Number Placeholder 1">
            <a:extLst>
              <a:ext uri="{FF2B5EF4-FFF2-40B4-BE49-F238E27FC236}">
                <a16:creationId xmlns:a16="http://schemas.microsoft.com/office/drawing/2014/main" id="{D5665D9F-B9CC-8F4C-8C96-9308E7674BC1}"/>
              </a:ext>
            </a:extLst>
          </p:cNvPr>
          <p:cNvSpPr>
            <a:spLocks noGrp="1"/>
          </p:cNvSpPr>
          <p:nvPr>
            <p:ph type="sldNum" sz="quarter" idx="10"/>
          </p:nvPr>
        </p:nvSpPr>
        <p:spPr/>
        <p:txBody>
          <a:bodyPr/>
          <a:lstStyle/>
          <a:p>
            <a:fld id="{D0BE6F14-FF48-0F4F-A8AA-2E3F25371E4A}" type="slidenum">
              <a:rPr lang="en-US" smtClean="0"/>
              <a:pPr/>
              <a:t>158</a:t>
            </a:fld>
            <a:endParaRPr lang="en-US"/>
          </a:p>
        </p:txBody>
      </p:sp>
    </p:spTree>
    <p:extLst>
      <p:ext uri="{BB962C8B-B14F-4D97-AF65-F5344CB8AC3E}">
        <p14:creationId xmlns:p14="http://schemas.microsoft.com/office/powerpoint/2010/main" val="1504663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4C12533-EE85-E54A-88A7-80E0534B0D89}"/>
              </a:ext>
            </a:extLst>
          </p:cNvPr>
          <p:cNvSpPr txBox="1">
            <a:spLocks/>
          </p:cNvSpPr>
          <p:nvPr/>
        </p:nvSpPr>
        <p:spPr>
          <a:xfrm>
            <a:off x="294824" y="324542"/>
            <a:ext cx="11602352" cy="11409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a:lstStyle>
          <a:p>
            <a:r>
              <a:rPr lang="en-US" kern="0" dirty="0"/>
              <a:t>Challenge 3: Stakeholder-Oriented Explainability</a:t>
            </a:r>
          </a:p>
        </p:txBody>
      </p:sp>
      <p:sp>
        <p:nvSpPr>
          <p:cNvPr id="23" name="Vertical Scroll 22">
            <a:extLst>
              <a:ext uri="{FF2B5EF4-FFF2-40B4-BE49-F238E27FC236}">
                <a16:creationId xmlns:a16="http://schemas.microsoft.com/office/drawing/2014/main" id="{5AA3AFD3-0494-3847-91BA-94606D8ABA06}"/>
              </a:ext>
            </a:extLst>
          </p:cNvPr>
          <p:cNvSpPr/>
          <p:nvPr/>
        </p:nvSpPr>
        <p:spPr>
          <a:xfrm>
            <a:off x="294824" y="1270867"/>
            <a:ext cx="4173004" cy="2158133"/>
          </a:xfrm>
          <a:prstGeom prst="verticalScroll">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TextBox 23">
            <a:extLst>
              <a:ext uri="{FF2B5EF4-FFF2-40B4-BE49-F238E27FC236}">
                <a16:creationId xmlns:a16="http://schemas.microsoft.com/office/drawing/2014/main" id="{D6E43815-1661-BD4F-89B6-A8F2E53E0FAA}"/>
              </a:ext>
            </a:extLst>
          </p:cNvPr>
          <p:cNvSpPr txBox="1"/>
          <p:nvPr/>
        </p:nvSpPr>
        <p:spPr>
          <a:xfrm>
            <a:off x="1037828" y="1256750"/>
            <a:ext cx="2495105"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Statement of Work</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latin typeface="Times New Roman" panose="02020603050405020304" pitchFamily="18" charset="0"/>
              <a:cs typeface="Times New Roman" panose="02020603050405020304" pitchFamily="18"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latin typeface="Times New Roman" panose="02020603050405020304" pitchFamily="18" charset="0"/>
                <a:cs typeface="Times New Roman" panose="02020603050405020304" pitchFamily="18" charset="0"/>
                <a:sym typeface="Calibri"/>
              </a:rPr>
              <a:t>Company A</a:t>
            </a:r>
          </a:p>
          <a:p>
            <a:pPr marL="0" marR="0" indent="0" algn="l" defTabSz="914400" rtl="0" fontAlgn="auto" latinLnBrk="0" hangingPunct="0">
              <a:lnSpc>
                <a:spcPct val="100000"/>
              </a:lnSpc>
              <a:spcBef>
                <a:spcPts val="0"/>
              </a:spcBef>
              <a:spcAft>
                <a:spcPts val="0"/>
              </a:spcAft>
              <a:buClrTx/>
              <a:buSzTx/>
              <a:buFontTx/>
              <a:buNone/>
              <a:tabLst/>
            </a:pPr>
            <a:r>
              <a:rPr kumimoji="0" lang="en-US" sz="180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Company B</a:t>
            </a:r>
          </a:p>
          <a:p>
            <a:pPr marL="0" marR="0" indent="0" algn="l" defTabSz="914400" rtl="0" fontAlgn="auto" latinLnBrk="0" hangingPunct="0">
              <a:lnSpc>
                <a:spcPct val="100000"/>
              </a:lnSpc>
              <a:spcBef>
                <a:spcPts val="0"/>
              </a:spcBef>
              <a:spcAft>
                <a:spcPts val="0"/>
              </a:spcAft>
              <a:buClrTx/>
              <a:buSzTx/>
              <a:buFontTx/>
              <a:buNone/>
              <a:tabLst/>
            </a:pPr>
            <a:r>
              <a:rPr kumimoji="0" lang="en-US" sz="180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a:t>
            </a:r>
          </a:p>
          <a:p>
            <a:pPr marL="0" marR="0" indent="0" algn="l" defTabSz="914400" rtl="0" fontAlgn="auto" latinLnBrk="0" hangingPunct="0">
              <a:lnSpc>
                <a:spcPct val="100000"/>
              </a:lnSpc>
              <a:spcBef>
                <a:spcPts val="0"/>
              </a:spcBef>
              <a:spcAft>
                <a:spcPts val="0"/>
              </a:spcAft>
              <a:buClrTx/>
              <a:buSzTx/>
              <a:buFontTx/>
              <a:buNone/>
              <a:tabLst/>
            </a:pPr>
            <a:r>
              <a:rPr kumimoji="0" lang="en-US" sz="1800" u="none" strike="noStrike" cap="none" spc="0" normalizeH="0" baseline="0" dirty="0">
                <a:ln>
                  <a:noFill/>
                </a:ln>
                <a:solidFill>
                  <a:srgbClr val="000000"/>
                </a:solidFill>
                <a:effectLst/>
                <a:highlight>
                  <a:srgbClr val="FFFF00"/>
                </a:highlight>
                <a:uFillTx/>
                <a:latin typeface="Times New Roman" panose="02020603050405020304" pitchFamily="18" charset="0"/>
                <a:cs typeface="Times New Roman" panose="02020603050405020304" pitchFamily="18" charset="0"/>
                <a:sym typeface="Calibri"/>
              </a:rPr>
              <a:t>Time is of essence of this </a:t>
            </a:r>
          </a:p>
          <a:p>
            <a:pPr marL="0" marR="0" indent="0" algn="l" defTabSz="914400" rtl="0" fontAlgn="auto" latinLnBrk="0" hangingPunct="0">
              <a:lnSpc>
                <a:spcPct val="100000"/>
              </a:lnSpc>
              <a:spcBef>
                <a:spcPts val="0"/>
              </a:spcBef>
              <a:spcAft>
                <a:spcPts val="0"/>
              </a:spcAft>
              <a:buClrTx/>
              <a:buSzTx/>
              <a:buFontTx/>
              <a:buNone/>
              <a:tabLst/>
            </a:pPr>
            <a:r>
              <a:rPr kumimoji="0" lang="en-US" sz="1800" u="none" strike="noStrike" cap="none" spc="0" normalizeH="0" baseline="0" dirty="0">
                <a:ln>
                  <a:noFill/>
                </a:ln>
                <a:solidFill>
                  <a:srgbClr val="000000"/>
                </a:solidFill>
                <a:effectLst/>
                <a:highlight>
                  <a:srgbClr val="FFFF00"/>
                </a:highlight>
                <a:uFillTx/>
                <a:latin typeface="Times New Roman" panose="02020603050405020304" pitchFamily="18" charset="0"/>
                <a:cs typeface="Times New Roman" panose="02020603050405020304" pitchFamily="18" charset="0"/>
                <a:sym typeface="Calibri"/>
              </a:rPr>
              <a:t>Agreement</a:t>
            </a:r>
            <a:r>
              <a:rPr kumimoji="0" lang="en-US" sz="180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a:t>
            </a:r>
          </a:p>
        </p:txBody>
      </p:sp>
      <p:sp>
        <p:nvSpPr>
          <p:cNvPr id="25" name="Rounded Rectangular Callout 24">
            <a:extLst>
              <a:ext uri="{FF2B5EF4-FFF2-40B4-BE49-F238E27FC236}">
                <a16:creationId xmlns:a16="http://schemas.microsoft.com/office/drawing/2014/main" id="{1B917658-E24C-D048-BCD3-7368ECC41D00}"/>
              </a:ext>
            </a:extLst>
          </p:cNvPr>
          <p:cNvSpPr/>
          <p:nvPr/>
        </p:nvSpPr>
        <p:spPr>
          <a:xfrm>
            <a:off x="4986093" y="2292470"/>
            <a:ext cx="4488553" cy="646983"/>
          </a:xfrm>
          <a:prstGeom prst="wedgeRoundRectCallout">
            <a:avLst>
              <a:gd name="adj1" fmla="val -81166"/>
              <a:gd name="adj2" fmla="val 41677"/>
              <a:gd name="adj3" fmla="val 16667"/>
            </a:avLst>
          </a:prstGeom>
          <a:solidFill>
            <a:schemeClr val="tx1"/>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600" dirty="0">
                <a:solidFill>
                  <a:schemeClr val="bg1">
                    <a:lumMod val="85000"/>
                  </a:schemeClr>
                </a:solidFill>
                <a:latin typeface="IBM Plex Mono Text" panose="020B0509050203000203" pitchFamily="49" charset="77"/>
              </a:rPr>
              <a:t>label = Risky </a:t>
            </a:r>
          </a:p>
          <a:p>
            <a:r>
              <a:rPr lang="en-US" sz="1600" dirty="0">
                <a:solidFill>
                  <a:schemeClr val="bg1">
                    <a:lumMod val="85000"/>
                  </a:schemeClr>
                </a:solidFill>
                <a:latin typeface="IBM Plex Mono Text" panose="020B0509050203000203" pitchFamily="49" charset="77"/>
              </a:rPr>
              <a:t>Contains($sentence, $time) = False         </a:t>
            </a:r>
          </a:p>
        </p:txBody>
      </p:sp>
      <p:sp>
        <p:nvSpPr>
          <p:cNvPr id="26" name="TextBox 25">
            <a:extLst>
              <a:ext uri="{FF2B5EF4-FFF2-40B4-BE49-F238E27FC236}">
                <a16:creationId xmlns:a16="http://schemas.microsoft.com/office/drawing/2014/main" id="{25C3A799-5AC9-9F49-9E25-CA4B52ABD037}"/>
              </a:ext>
            </a:extLst>
          </p:cNvPr>
          <p:cNvSpPr txBox="1"/>
          <p:nvPr/>
        </p:nvSpPr>
        <p:spPr>
          <a:xfrm>
            <a:off x="9793535" y="3000959"/>
            <a:ext cx="11679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AI engineer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8" name="Picture 2">
            <a:extLst>
              <a:ext uri="{FF2B5EF4-FFF2-40B4-BE49-F238E27FC236}">
                <a16:creationId xmlns:a16="http://schemas.microsoft.com/office/drawing/2014/main" id="{B0A9F4C9-EC4A-6E49-A834-92945C52AB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578" t="2134" r="-828" b="23639"/>
          <a:stretch/>
        </p:blipFill>
        <p:spPr bwMode="auto">
          <a:xfrm>
            <a:off x="9793535" y="1583478"/>
            <a:ext cx="1069269" cy="1417984"/>
          </a:xfrm>
          <a:prstGeom prst="rect">
            <a:avLst/>
          </a:prstGeom>
          <a:noFill/>
          <a:extLst>
            <a:ext uri="{909E8E84-426E-40DD-AFC4-6F175D3DCCD1}">
              <a14:hiddenFill xmlns:a14="http://schemas.microsoft.com/office/drawing/2010/main">
                <a:solidFill>
                  <a:srgbClr val="FFFFFF"/>
                </a:solidFill>
              </a14:hiddenFill>
            </a:ext>
          </a:extLst>
        </p:spPr>
      </p:pic>
      <p:sp>
        <p:nvSpPr>
          <p:cNvPr id="29" name="Vertical Scroll 28">
            <a:extLst>
              <a:ext uri="{FF2B5EF4-FFF2-40B4-BE49-F238E27FC236}">
                <a16:creationId xmlns:a16="http://schemas.microsoft.com/office/drawing/2014/main" id="{86DF8617-C9B3-6045-8098-ADE6D069CF2C}"/>
              </a:ext>
            </a:extLst>
          </p:cNvPr>
          <p:cNvSpPr/>
          <p:nvPr/>
        </p:nvSpPr>
        <p:spPr>
          <a:xfrm>
            <a:off x="251171" y="3981862"/>
            <a:ext cx="4216657" cy="2281474"/>
          </a:xfrm>
          <a:prstGeom prst="verticalScroll">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TextBox 29">
            <a:extLst>
              <a:ext uri="{FF2B5EF4-FFF2-40B4-BE49-F238E27FC236}">
                <a16:creationId xmlns:a16="http://schemas.microsoft.com/office/drawing/2014/main" id="{42459C55-DB8D-C849-B83B-4A1A79BF8532}"/>
              </a:ext>
            </a:extLst>
          </p:cNvPr>
          <p:cNvSpPr txBox="1"/>
          <p:nvPr/>
        </p:nvSpPr>
        <p:spPr>
          <a:xfrm>
            <a:off x="1037828" y="3981861"/>
            <a:ext cx="249510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Statement of Work</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latin typeface="Times New Roman" panose="02020603050405020304" pitchFamily="18" charset="0"/>
              <a:cs typeface="Times New Roman" panose="02020603050405020304" pitchFamily="18"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latin typeface="Times New Roman" panose="02020603050405020304" pitchFamily="18" charset="0"/>
                <a:cs typeface="Times New Roman" panose="02020603050405020304" pitchFamily="18" charset="0"/>
                <a:sym typeface="Calibri"/>
              </a:rPr>
              <a:t>Company A</a:t>
            </a:r>
          </a:p>
          <a:p>
            <a:pPr marL="0" marR="0" indent="0" algn="l" defTabSz="914400" rtl="0" fontAlgn="auto" latinLnBrk="0" hangingPunct="0">
              <a:lnSpc>
                <a:spcPct val="100000"/>
              </a:lnSpc>
              <a:spcBef>
                <a:spcPts val="0"/>
              </a:spcBef>
              <a:spcAft>
                <a:spcPts val="0"/>
              </a:spcAft>
              <a:buClrTx/>
              <a:buSzTx/>
              <a:buFontTx/>
              <a:buNone/>
              <a:tabLst/>
            </a:pPr>
            <a:r>
              <a:rPr kumimoji="0" lang="en-US" sz="180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Company B</a:t>
            </a:r>
          </a:p>
          <a:p>
            <a:pPr marL="0" marR="0" indent="0" algn="l" defTabSz="914400" rtl="0" fontAlgn="auto" latinLnBrk="0" hangingPunct="0">
              <a:lnSpc>
                <a:spcPct val="100000"/>
              </a:lnSpc>
              <a:spcBef>
                <a:spcPts val="0"/>
              </a:spcBef>
              <a:spcAft>
                <a:spcPts val="0"/>
              </a:spcAft>
              <a:buClrTx/>
              <a:buSzTx/>
              <a:buFontTx/>
              <a:buNone/>
              <a:tabLst/>
            </a:pPr>
            <a:r>
              <a:rPr kumimoji="0" lang="en-US" sz="180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a:t>
            </a:r>
          </a:p>
          <a:p>
            <a:pPr marL="0" marR="0" indent="0" algn="l" defTabSz="914400" rtl="0" fontAlgn="auto" latinLnBrk="0" hangingPunct="0">
              <a:lnSpc>
                <a:spcPct val="100000"/>
              </a:lnSpc>
              <a:spcBef>
                <a:spcPts val="0"/>
              </a:spcBef>
              <a:spcAft>
                <a:spcPts val="0"/>
              </a:spcAft>
              <a:buClrTx/>
              <a:buSzTx/>
              <a:buFontTx/>
              <a:buNone/>
              <a:tabLst/>
            </a:pPr>
            <a:r>
              <a:rPr kumimoji="0" lang="en-US" sz="1800" u="none" strike="noStrike" cap="none" spc="0" normalizeH="0" baseline="0" dirty="0">
                <a:ln>
                  <a:noFill/>
                </a:ln>
                <a:solidFill>
                  <a:srgbClr val="000000"/>
                </a:solidFill>
                <a:effectLst/>
                <a:highlight>
                  <a:srgbClr val="FFFF00"/>
                </a:highlight>
                <a:uFillTx/>
                <a:latin typeface="Times New Roman" panose="02020603050405020304" pitchFamily="18" charset="0"/>
                <a:cs typeface="Times New Roman" panose="02020603050405020304" pitchFamily="18" charset="0"/>
                <a:sym typeface="Calibri"/>
              </a:rPr>
              <a:t>Time is of essence of this </a:t>
            </a:r>
          </a:p>
          <a:p>
            <a:pPr marL="0" marR="0" indent="0" algn="l" defTabSz="914400" rtl="0" fontAlgn="auto" latinLnBrk="0" hangingPunct="0">
              <a:lnSpc>
                <a:spcPct val="100000"/>
              </a:lnSpc>
              <a:spcBef>
                <a:spcPts val="0"/>
              </a:spcBef>
              <a:spcAft>
                <a:spcPts val="0"/>
              </a:spcAft>
              <a:buClrTx/>
              <a:buSzTx/>
              <a:buFontTx/>
              <a:buNone/>
              <a:tabLst/>
            </a:pPr>
            <a:r>
              <a:rPr kumimoji="0" lang="en-US" sz="1800" u="none" strike="noStrike" cap="none" spc="0" normalizeH="0" baseline="0" dirty="0">
                <a:ln>
                  <a:noFill/>
                </a:ln>
                <a:solidFill>
                  <a:srgbClr val="000000"/>
                </a:solidFill>
                <a:effectLst/>
                <a:highlight>
                  <a:srgbClr val="FFFF00"/>
                </a:highlight>
                <a:uFillTx/>
                <a:latin typeface="Times New Roman" panose="02020603050405020304" pitchFamily="18" charset="0"/>
                <a:cs typeface="Times New Roman" panose="02020603050405020304" pitchFamily="18" charset="0"/>
                <a:sym typeface="Calibri"/>
              </a:rPr>
              <a:t>Agreement</a:t>
            </a:r>
            <a:r>
              <a:rPr kumimoji="0" lang="en-US" sz="180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latin typeface="Times New Roman" panose="02020603050405020304" pitchFamily="18" charset="0"/>
                <a:cs typeface="Times New Roman" panose="02020603050405020304" pitchFamily="18" charset="0"/>
                <a:sym typeface="Calibri"/>
              </a:rPr>
              <a:t>…</a:t>
            </a:r>
          </a:p>
        </p:txBody>
      </p:sp>
      <p:sp>
        <p:nvSpPr>
          <p:cNvPr id="31" name="Rounded Rectangular Callout 30">
            <a:extLst>
              <a:ext uri="{FF2B5EF4-FFF2-40B4-BE49-F238E27FC236}">
                <a16:creationId xmlns:a16="http://schemas.microsoft.com/office/drawing/2014/main" id="{094B208B-2593-5740-B649-F81201682092}"/>
              </a:ext>
            </a:extLst>
          </p:cNvPr>
          <p:cNvSpPr/>
          <p:nvPr/>
        </p:nvSpPr>
        <p:spPr>
          <a:xfrm>
            <a:off x="5425109" y="4200336"/>
            <a:ext cx="4049537" cy="2281473"/>
          </a:xfrm>
          <a:prstGeom prst="wedgeRoundRectCallout">
            <a:avLst>
              <a:gd name="adj1" fmla="val -90614"/>
              <a:gd name="adj2" fmla="val 8904"/>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2000" dirty="0">
                <a:solidFill>
                  <a:srgbClr val="C00000"/>
                </a:solidFill>
              </a:rPr>
              <a:t>Risky</a:t>
            </a:r>
            <a:r>
              <a:rPr lang="en-US" dirty="0"/>
              <a:t>. Need to define time frame to make this clause meaningful.</a:t>
            </a:r>
          </a:p>
          <a:p>
            <a:r>
              <a:rPr lang="en-US" dirty="0"/>
              <a:t> </a:t>
            </a:r>
          </a:p>
          <a:p>
            <a:r>
              <a:rPr lang="en-US" b="1" i="1" dirty="0"/>
              <a:t>Potential risk</a:t>
            </a:r>
            <a:r>
              <a:rPr lang="en-US" b="1" dirty="0"/>
              <a:t>: </a:t>
            </a:r>
            <a:r>
              <a:rPr lang="en-US" dirty="0"/>
              <a:t>If no time specified, courts will apply a "reasonable" time to perform. What is a "reasonable time" is a question of fact - so it will up to a jury. </a:t>
            </a:r>
          </a:p>
        </p:txBody>
      </p:sp>
      <p:pic>
        <p:nvPicPr>
          <p:cNvPr id="32" name="Picture 2" descr="10,000+ Cute Cartoon Pictures &amp; Images in HD - Pixabay">
            <a:extLst>
              <a:ext uri="{FF2B5EF4-FFF2-40B4-BE49-F238E27FC236}">
                <a16:creationId xmlns:a16="http://schemas.microsoft.com/office/drawing/2014/main" id="{E6A27303-876B-C647-965E-EE141774B8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5573" y="4273940"/>
            <a:ext cx="1244588" cy="124458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7ADA1FD-1858-7F48-B570-577804E80B29}"/>
              </a:ext>
            </a:extLst>
          </p:cNvPr>
          <p:cNvSpPr txBox="1"/>
          <p:nvPr/>
        </p:nvSpPr>
        <p:spPr>
          <a:xfrm>
            <a:off x="9625187" y="5603901"/>
            <a:ext cx="17216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l</a:t>
            </a:r>
            <a:r>
              <a:rPr kumimoji="0" lang="en-US" sz="1800" b="0" i="0" u="none" strike="noStrike" cap="none" spc="0" normalizeH="0" baseline="0" dirty="0">
                <a:ln>
                  <a:noFill/>
                </a:ln>
                <a:solidFill>
                  <a:srgbClr val="000000"/>
                </a:solidFill>
                <a:effectLst/>
                <a:uFillTx/>
                <a:latin typeface="+mn-lt"/>
                <a:ea typeface="+mn-ea"/>
                <a:cs typeface="+mn-cs"/>
                <a:sym typeface="Calibri"/>
              </a:rPr>
              <a:t>egal professional</a:t>
            </a:r>
          </a:p>
        </p:txBody>
      </p:sp>
      <p:sp>
        <p:nvSpPr>
          <p:cNvPr id="5" name="Rectangle 4">
            <a:extLst>
              <a:ext uri="{FF2B5EF4-FFF2-40B4-BE49-F238E27FC236}">
                <a16:creationId xmlns:a16="http://schemas.microsoft.com/office/drawing/2014/main" id="{80A4724C-003C-B248-AECD-E1B1FE8B7BCE}"/>
              </a:ext>
            </a:extLst>
          </p:cNvPr>
          <p:cNvSpPr/>
          <p:nvPr/>
        </p:nvSpPr>
        <p:spPr>
          <a:xfrm>
            <a:off x="5431181" y="946987"/>
            <a:ext cx="6822702" cy="369332"/>
          </a:xfrm>
          <a:prstGeom prst="rect">
            <a:avLst/>
          </a:prstGeom>
        </p:spPr>
        <p:txBody>
          <a:bodyPr wrap="none">
            <a:spAutoFit/>
          </a:bodyPr>
          <a:lstStyle/>
          <a:p>
            <a:r>
              <a:rPr lang="en-US" b="1" kern="0" dirty="0">
                <a:solidFill>
                  <a:srgbClr val="C00000"/>
                </a:solidFill>
                <a:latin typeface="IBM Plex Sans" panose="020B0503050203000203" pitchFamily="34" charset="0"/>
              </a:rPr>
              <a:t>Different stakeholders have different expectations and skills </a:t>
            </a:r>
          </a:p>
        </p:txBody>
      </p:sp>
      <p:sp>
        <p:nvSpPr>
          <p:cNvPr id="2" name="Slide Number Placeholder 1">
            <a:extLst>
              <a:ext uri="{FF2B5EF4-FFF2-40B4-BE49-F238E27FC236}">
                <a16:creationId xmlns:a16="http://schemas.microsoft.com/office/drawing/2014/main" id="{87F88C69-EBA6-D241-80DE-60905E2538D1}"/>
              </a:ext>
            </a:extLst>
          </p:cNvPr>
          <p:cNvSpPr>
            <a:spLocks noGrp="1"/>
          </p:cNvSpPr>
          <p:nvPr>
            <p:ph type="sldNum" sz="quarter" idx="10"/>
          </p:nvPr>
        </p:nvSpPr>
        <p:spPr/>
        <p:txBody>
          <a:bodyPr/>
          <a:lstStyle/>
          <a:p>
            <a:fld id="{D0BE6F14-FF48-0F4F-A8AA-2E3F25371E4A}" type="slidenum">
              <a:rPr lang="en-US" smtClean="0"/>
              <a:pPr/>
              <a:t>159</a:t>
            </a:fld>
            <a:endParaRPr lang="en-US"/>
          </a:p>
        </p:txBody>
      </p:sp>
    </p:spTree>
    <p:extLst>
      <p:ext uri="{BB962C8B-B14F-4D97-AF65-F5344CB8AC3E}">
        <p14:creationId xmlns:p14="http://schemas.microsoft.com/office/powerpoint/2010/main" val="309165812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823A437A-9947-F349-BE6C-D8D351D3CFF3}"/>
              </a:ext>
            </a:extLst>
          </p:cNvPr>
          <p:cNvSpPr/>
          <p:nvPr/>
        </p:nvSpPr>
        <p:spPr>
          <a:xfrm>
            <a:off x="6095602" y="2069422"/>
            <a:ext cx="5421086" cy="396740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p:txBody>
          <a:bodyPr/>
          <a:lstStyle/>
          <a:p>
            <a:fld id="{B9E1206A-5614-2648-8F03-F73EEBA35E51}" type="slidenum">
              <a:rPr lang="en-US" smtClean="0"/>
              <a:t>16</a:t>
            </a:fld>
            <a:endParaRPr lang="en-US" dirty="0"/>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Data</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48668" y="1090515"/>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7AE1C30E-4380-E146-BEA3-03843BA3D457}"/>
              </a:ext>
            </a:extLst>
          </p:cNvPr>
          <p:cNvSpPr/>
          <p:nvPr/>
        </p:nvSpPr>
        <p:spPr>
          <a:xfrm>
            <a:off x="6095602" y="1041816"/>
            <a:ext cx="6096000" cy="646331"/>
          </a:xfrm>
          <a:prstGeom prst="rect">
            <a:avLst/>
          </a:prstGeom>
        </p:spPr>
        <p:txBody>
          <a:bodyPr>
            <a:spAutoFit/>
          </a:bodyPr>
          <a:lstStyle/>
          <a:p>
            <a:pPr marL="285750" indent="-285750">
              <a:buFont typeface="Arial" panose="020B0604020202020204" pitchFamily="34" charset="0"/>
              <a:buChar char="•"/>
            </a:pPr>
            <a:r>
              <a:rPr lang="en-US" dirty="0">
                <a:solidFill>
                  <a:srgbClr val="818181"/>
                </a:solidFill>
                <a:latin typeface="IBM Plex Sans" charset="0"/>
              </a:rPr>
              <a:t>Datasets may contain significant bias </a:t>
            </a:r>
          </a:p>
          <a:p>
            <a:pPr marL="285750" indent="-285750">
              <a:buFont typeface="Arial" panose="020B0604020202020204" pitchFamily="34" charset="0"/>
              <a:buChar char="•"/>
            </a:pPr>
            <a:r>
              <a:rPr lang="en-US" dirty="0">
                <a:solidFill>
                  <a:srgbClr val="818181"/>
                </a:solidFill>
                <a:latin typeface="IBM Plex Sans" charset="0"/>
              </a:rPr>
              <a:t>Models can further amplify existing bias </a:t>
            </a:r>
          </a:p>
        </p:txBody>
      </p:sp>
      <p:pic>
        <p:nvPicPr>
          <p:cNvPr id="9" name="Picture 8">
            <a:extLst>
              <a:ext uri="{FF2B5EF4-FFF2-40B4-BE49-F238E27FC236}">
                <a16:creationId xmlns:a16="http://schemas.microsoft.com/office/drawing/2014/main" id="{A3CF3490-9702-394C-90F8-225E5C2F384D}"/>
              </a:ext>
            </a:extLst>
          </p:cNvPr>
          <p:cNvPicPr>
            <a:picLocks noChangeAspect="1"/>
          </p:cNvPicPr>
          <p:nvPr/>
        </p:nvPicPr>
        <p:blipFill>
          <a:blip r:embed="rId10"/>
          <a:stretch>
            <a:fillRect/>
          </a:stretch>
        </p:blipFill>
        <p:spPr>
          <a:xfrm>
            <a:off x="6209936" y="2398894"/>
            <a:ext cx="5143466" cy="1627679"/>
          </a:xfrm>
          <a:prstGeom prst="rect">
            <a:avLst/>
          </a:prstGeom>
        </p:spPr>
      </p:pic>
      <p:sp>
        <p:nvSpPr>
          <p:cNvPr id="11" name="Rectangle 10">
            <a:extLst>
              <a:ext uri="{FF2B5EF4-FFF2-40B4-BE49-F238E27FC236}">
                <a16:creationId xmlns:a16="http://schemas.microsoft.com/office/drawing/2014/main" id="{B2BB9E5A-4E86-F549-B439-2715626C0789}"/>
              </a:ext>
            </a:extLst>
          </p:cNvPr>
          <p:cNvSpPr/>
          <p:nvPr/>
        </p:nvSpPr>
        <p:spPr>
          <a:xfrm>
            <a:off x="6119733" y="6247360"/>
            <a:ext cx="6096000" cy="400110"/>
          </a:xfrm>
          <a:prstGeom prst="rect">
            <a:avLst/>
          </a:prstGeom>
        </p:spPr>
        <p:txBody>
          <a:bodyPr>
            <a:spAutoFit/>
          </a:bodyPr>
          <a:lstStyle/>
          <a:p>
            <a:r>
              <a:rPr lang="en-US" sz="1000" dirty="0">
                <a:solidFill>
                  <a:schemeClr val="tx1">
                    <a:lumMod val="65000"/>
                    <a:lumOff val="35000"/>
                  </a:schemeClr>
                </a:solidFill>
              </a:rPr>
              <a:t>Source: </a:t>
            </a:r>
            <a:r>
              <a:rPr lang="en-US" sz="1000" i="1" dirty="0">
                <a:solidFill>
                  <a:schemeClr val="tx1">
                    <a:lumMod val="65000"/>
                    <a:lumOff val="35000"/>
                  </a:schemeClr>
                </a:solidFill>
              </a:rPr>
              <a:t>Men Also Like Shopping: Reducing Gender Bias Amplification using Corpus-level Constraints</a:t>
            </a:r>
            <a:r>
              <a:rPr lang="en-US" sz="1000" dirty="0">
                <a:solidFill>
                  <a:schemeClr val="tx1">
                    <a:lumMod val="65000"/>
                    <a:lumOff val="35000"/>
                  </a:schemeClr>
                </a:solidFill>
              </a:rPr>
              <a:t>. </a:t>
            </a:r>
            <a:r>
              <a:rPr lang="en-US" sz="1000" dirty="0" err="1">
                <a:solidFill>
                  <a:schemeClr val="tx1">
                    <a:lumMod val="65000"/>
                    <a:lumOff val="35000"/>
                  </a:schemeClr>
                </a:solidFill>
              </a:rPr>
              <a:t>Jieyu</a:t>
            </a:r>
            <a:r>
              <a:rPr lang="en-US" sz="1000" dirty="0">
                <a:solidFill>
                  <a:schemeClr val="tx1">
                    <a:lumMod val="65000"/>
                    <a:lumOff val="35000"/>
                  </a:schemeClr>
                </a:solidFill>
              </a:rPr>
              <a:t> Zhao, </a:t>
            </a:r>
            <a:r>
              <a:rPr lang="en-US" sz="1000" dirty="0" err="1">
                <a:solidFill>
                  <a:schemeClr val="tx1">
                    <a:lumMod val="65000"/>
                    <a:lumOff val="35000"/>
                  </a:schemeClr>
                </a:solidFill>
              </a:rPr>
              <a:t>Tianlu</a:t>
            </a:r>
            <a:r>
              <a:rPr lang="en-US" sz="1000" dirty="0">
                <a:solidFill>
                  <a:schemeClr val="tx1">
                    <a:lumMod val="65000"/>
                    <a:lumOff val="35000"/>
                  </a:schemeClr>
                </a:solidFill>
              </a:rPr>
              <a:t> Wang, Mark </a:t>
            </a:r>
            <a:r>
              <a:rPr lang="en-US" sz="1000" dirty="0" err="1">
                <a:solidFill>
                  <a:schemeClr val="tx1">
                    <a:lumMod val="65000"/>
                    <a:lumOff val="35000"/>
                  </a:schemeClr>
                </a:solidFill>
              </a:rPr>
              <a:t>Yatskar</a:t>
            </a:r>
            <a:r>
              <a:rPr lang="en-US" sz="1000" dirty="0">
                <a:solidFill>
                  <a:schemeClr val="tx1">
                    <a:lumMod val="65000"/>
                    <a:lumOff val="35000"/>
                  </a:schemeClr>
                </a:solidFill>
              </a:rPr>
              <a:t>, Vicente Ordonez, Kai-Wei Chang. EMNLP’2017</a:t>
            </a:r>
          </a:p>
        </p:txBody>
      </p:sp>
      <p:graphicFrame>
        <p:nvGraphicFramePr>
          <p:cNvPr id="13" name="Table 13">
            <a:extLst>
              <a:ext uri="{FF2B5EF4-FFF2-40B4-BE49-F238E27FC236}">
                <a16:creationId xmlns:a16="http://schemas.microsoft.com/office/drawing/2014/main" id="{5605D5CE-7288-0A47-82D9-830C2E39C62B}"/>
              </a:ext>
            </a:extLst>
          </p:cNvPr>
          <p:cNvGraphicFramePr>
            <a:graphicFrameLocks noGrp="1"/>
          </p:cNvGraphicFramePr>
          <p:nvPr/>
        </p:nvGraphicFramePr>
        <p:xfrm>
          <a:off x="6477314" y="4449011"/>
          <a:ext cx="4876089" cy="1047654"/>
        </p:xfrm>
        <a:graphic>
          <a:graphicData uri="http://schemas.openxmlformats.org/drawingml/2006/table">
            <a:tbl>
              <a:tblPr firstRow="1" bandRow="1">
                <a:tableStyleId>{5C22544A-7EE6-4342-B048-85BDC9FD1C3A}</a:tableStyleId>
              </a:tblPr>
              <a:tblGrid>
                <a:gridCol w="1820254">
                  <a:extLst>
                    <a:ext uri="{9D8B030D-6E8A-4147-A177-3AD203B41FA5}">
                      <a16:colId xmlns:a16="http://schemas.microsoft.com/office/drawing/2014/main" val="3601926050"/>
                    </a:ext>
                  </a:extLst>
                </a:gridCol>
                <a:gridCol w="1649339">
                  <a:extLst>
                    <a:ext uri="{9D8B030D-6E8A-4147-A177-3AD203B41FA5}">
                      <a16:colId xmlns:a16="http://schemas.microsoft.com/office/drawing/2014/main" val="2548899499"/>
                    </a:ext>
                  </a:extLst>
                </a:gridCol>
                <a:gridCol w="1406496">
                  <a:extLst>
                    <a:ext uri="{9D8B030D-6E8A-4147-A177-3AD203B41FA5}">
                      <a16:colId xmlns:a16="http://schemas.microsoft.com/office/drawing/2014/main" val="2681785615"/>
                    </a:ext>
                  </a:extLst>
                </a:gridCol>
              </a:tblGrid>
              <a:tr h="349218">
                <a:tc>
                  <a:txBody>
                    <a:bodyPr/>
                    <a:lstStyle/>
                    <a:p>
                      <a:endParaRPr lang="en-US" dirty="0"/>
                    </a:p>
                  </a:txBody>
                  <a:tcPr/>
                </a:tc>
                <a:tc>
                  <a:txBody>
                    <a:bodyPr/>
                    <a:lstStyle/>
                    <a:p>
                      <a:pPr algn="ctr"/>
                      <a:r>
                        <a:rPr lang="en-US" sz="1600" dirty="0"/>
                        <a:t>man</a:t>
                      </a:r>
                    </a:p>
                  </a:txBody>
                  <a:tcPr/>
                </a:tc>
                <a:tc>
                  <a:txBody>
                    <a:bodyPr/>
                    <a:lstStyle/>
                    <a:p>
                      <a:pPr algn="ctr"/>
                      <a:r>
                        <a:rPr lang="en-US" sz="1600" dirty="0"/>
                        <a:t>woman</a:t>
                      </a:r>
                    </a:p>
                  </a:txBody>
                  <a:tcPr/>
                </a:tc>
                <a:extLst>
                  <a:ext uri="{0D108BD9-81ED-4DB2-BD59-A6C34878D82A}">
                    <a16:rowId xmlns:a16="http://schemas.microsoft.com/office/drawing/2014/main" val="461177628"/>
                  </a:ext>
                </a:extLst>
              </a:tr>
              <a:tr h="349218">
                <a:tc>
                  <a:txBody>
                    <a:bodyPr/>
                    <a:lstStyle/>
                    <a:p>
                      <a:r>
                        <a:rPr lang="en-US" sz="1600" dirty="0"/>
                        <a:t>Training Data</a:t>
                      </a:r>
                    </a:p>
                  </a:txBody>
                  <a:tcPr/>
                </a:tc>
                <a:tc>
                  <a:txBody>
                    <a:bodyPr/>
                    <a:lstStyle/>
                    <a:p>
                      <a:pPr algn="ctr"/>
                      <a:r>
                        <a:rPr lang="en-US" sz="1600" dirty="0"/>
                        <a:t>33%</a:t>
                      </a:r>
                    </a:p>
                  </a:txBody>
                  <a:tcPr/>
                </a:tc>
                <a:tc>
                  <a:txBody>
                    <a:bodyPr/>
                    <a:lstStyle/>
                    <a:p>
                      <a:pPr algn="ctr"/>
                      <a:r>
                        <a:rPr lang="en-US" sz="1600" dirty="0"/>
                        <a:t>67%</a:t>
                      </a:r>
                    </a:p>
                  </a:txBody>
                  <a:tcPr/>
                </a:tc>
                <a:extLst>
                  <a:ext uri="{0D108BD9-81ED-4DB2-BD59-A6C34878D82A}">
                    <a16:rowId xmlns:a16="http://schemas.microsoft.com/office/drawing/2014/main" val="405944102"/>
                  </a:ext>
                </a:extLst>
              </a:tr>
              <a:tr h="349218">
                <a:tc>
                  <a:txBody>
                    <a:bodyPr/>
                    <a:lstStyle/>
                    <a:p>
                      <a:r>
                        <a:rPr lang="en-US" sz="1600" dirty="0"/>
                        <a:t>Model Prediction</a:t>
                      </a:r>
                    </a:p>
                  </a:txBody>
                  <a:tcPr/>
                </a:tc>
                <a:tc>
                  <a:txBody>
                    <a:bodyPr/>
                    <a:lstStyle/>
                    <a:p>
                      <a:r>
                        <a:rPr lang="en-US" sz="1600" dirty="0"/>
                        <a:t>16% (</a:t>
                      </a:r>
                      <a:r>
                        <a:rPr lang="en-US" sz="1600" dirty="0">
                          <a:solidFill>
                            <a:srgbClr val="FF0000"/>
                          </a:solidFill>
                        </a:rPr>
                        <a:t>↓17%</a:t>
                      </a:r>
                      <a:r>
                        <a:rPr lang="en-US" sz="1600" dirty="0"/>
                        <a:t>)</a:t>
                      </a:r>
                    </a:p>
                  </a:txBody>
                  <a:tcPr/>
                </a:tc>
                <a:tc>
                  <a:txBody>
                    <a:bodyPr/>
                    <a:lstStyle/>
                    <a:p>
                      <a:r>
                        <a:rPr lang="en-US" sz="1600" dirty="0"/>
                        <a:t>84% (</a:t>
                      </a:r>
                      <a:r>
                        <a:rPr lang="en-US" sz="1600" dirty="0">
                          <a:solidFill>
                            <a:srgbClr val="FF0000"/>
                          </a:solidFill>
                        </a:rPr>
                        <a:t>↑17%</a:t>
                      </a:r>
                      <a:r>
                        <a:rPr lang="en-US" sz="1600" dirty="0"/>
                        <a:t>)</a:t>
                      </a:r>
                    </a:p>
                  </a:txBody>
                  <a:tcPr/>
                </a:tc>
                <a:extLst>
                  <a:ext uri="{0D108BD9-81ED-4DB2-BD59-A6C34878D82A}">
                    <a16:rowId xmlns:a16="http://schemas.microsoft.com/office/drawing/2014/main" val="934656521"/>
                  </a:ext>
                </a:extLst>
              </a:tr>
            </a:tbl>
          </a:graphicData>
        </a:graphic>
      </p:graphicFrame>
      <p:sp>
        <p:nvSpPr>
          <p:cNvPr id="14" name="Rectangle 13">
            <a:extLst>
              <a:ext uri="{FF2B5EF4-FFF2-40B4-BE49-F238E27FC236}">
                <a16:creationId xmlns:a16="http://schemas.microsoft.com/office/drawing/2014/main" id="{54811CEB-50D4-DE45-A447-10021518F288}"/>
              </a:ext>
            </a:extLst>
          </p:cNvPr>
          <p:cNvSpPr/>
          <p:nvPr/>
        </p:nvSpPr>
        <p:spPr>
          <a:xfrm>
            <a:off x="8263061" y="4053126"/>
            <a:ext cx="2853282" cy="369332"/>
          </a:xfrm>
          <a:prstGeom prst="rect">
            <a:avLst/>
          </a:prstGeom>
        </p:spPr>
        <p:txBody>
          <a:bodyPr wrap="none">
            <a:spAutoFit/>
          </a:bodyPr>
          <a:lstStyle/>
          <a:p>
            <a:pPr algn="ctr"/>
            <a:r>
              <a:rPr lang="en-US" dirty="0"/>
              <a:t>agent role in </a:t>
            </a:r>
            <a:r>
              <a:rPr lang="en-US" i="1" dirty="0"/>
              <a:t>cooking</a:t>
            </a:r>
            <a:r>
              <a:rPr lang="en-US" dirty="0"/>
              <a:t> images</a:t>
            </a:r>
          </a:p>
        </p:txBody>
      </p:sp>
      <p:pic>
        <p:nvPicPr>
          <p:cNvPr id="3" name="Audio 2">
            <a:hlinkClick r:id="" action="ppaction://media"/>
            <a:extLst>
              <a:ext uri="{FF2B5EF4-FFF2-40B4-BE49-F238E27FC236}">
                <a16:creationId xmlns:a16="http://schemas.microsoft.com/office/drawing/2014/main" id="{C54BBD29-7752-894B-8048-54EB44E3009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8693861"/>
      </p:ext>
    </p:extLst>
  </p:cSld>
  <p:clrMapOvr>
    <a:masterClrMapping/>
  </p:clrMapOvr>
  <p:transition spd="med" advTm="501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84E6-0DA4-5348-B64F-BA5DABADD160}"/>
              </a:ext>
            </a:extLst>
          </p:cNvPr>
          <p:cNvSpPr>
            <a:spLocks noGrp="1"/>
          </p:cNvSpPr>
          <p:nvPr>
            <p:ph type="title"/>
          </p:nvPr>
        </p:nvSpPr>
        <p:spPr>
          <a:xfrm>
            <a:off x="589648" y="354310"/>
            <a:ext cx="9220396" cy="1140968"/>
          </a:xfrm>
        </p:spPr>
        <p:txBody>
          <a:bodyPr/>
          <a:lstStyle/>
          <a:p>
            <a:r>
              <a:rPr lang="en-US" dirty="0"/>
              <a:t>Challenge 4: Evaluation Methodology &amp; Metrics</a:t>
            </a:r>
          </a:p>
        </p:txBody>
      </p:sp>
      <p:sp>
        <p:nvSpPr>
          <p:cNvPr id="20" name="Content Placeholder 2">
            <a:extLst>
              <a:ext uri="{FF2B5EF4-FFF2-40B4-BE49-F238E27FC236}">
                <a16:creationId xmlns:a16="http://schemas.microsoft.com/office/drawing/2014/main" id="{2CD3FB51-EE1C-314C-85F2-D34009C65938}"/>
              </a:ext>
            </a:extLst>
          </p:cNvPr>
          <p:cNvSpPr txBox="1">
            <a:spLocks/>
          </p:cNvSpPr>
          <p:nvPr/>
        </p:nvSpPr>
        <p:spPr>
          <a:xfrm>
            <a:off x="609520" y="1181100"/>
            <a:ext cx="10972166" cy="5067300"/>
          </a:xfrm>
          <a:prstGeom prst="rect">
            <a:avLst/>
          </a:prstGeom>
        </p:spPr>
        <p:txBody>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endParaRPr lang="en-US" kern="0" dirty="0">
              <a:solidFill>
                <a:schemeClr val="tx1"/>
              </a:solidFill>
            </a:endParaRPr>
          </a:p>
          <a:p>
            <a:endParaRPr lang="en-US" kern="0" dirty="0">
              <a:solidFill>
                <a:schemeClr val="tx1"/>
              </a:solidFill>
            </a:endParaRPr>
          </a:p>
        </p:txBody>
      </p:sp>
      <p:sp>
        <p:nvSpPr>
          <p:cNvPr id="22" name="Content Placeholder 2">
            <a:extLst>
              <a:ext uri="{FF2B5EF4-FFF2-40B4-BE49-F238E27FC236}">
                <a16:creationId xmlns:a16="http://schemas.microsoft.com/office/drawing/2014/main" id="{EC8D25F0-FA9B-0149-B7AB-22AA61805C53}"/>
              </a:ext>
            </a:extLst>
          </p:cNvPr>
          <p:cNvSpPr txBox="1">
            <a:spLocks/>
          </p:cNvSpPr>
          <p:nvPr/>
        </p:nvSpPr>
        <p:spPr>
          <a:xfrm>
            <a:off x="761920" y="1333500"/>
            <a:ext cx="10972166" cy="5067300"/>
          </a:xfrm>
          <a:prstGeom prst="rect">
            <a:avLst/>
          </a:prstGeom>
        </p:spPr>
        <p:txBody>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2800" kern="0" dirty="0">
                <a:solidFill>
                  <a:schemeClr val="tx1"/>
                </a:solidFill>
              </a:rPr>
              <a:t>Need more well-established evaluation methodologies</a:t>
            </a:r>
          </a:p>
          <a:p>
            <a:endParaRPr lang="en-US" sz="2800" kern="0" dirty="0">
              <a:solidFill>
                <a:schemeClr val="tx1"/>
              </a:solidFill>
            </a:endParaRPr>
          </a:p>
          <a:p>
            <a:endParaRPr lang="en-US" sz="2800" kern="0" dirty="0">
              <a:solidFill>
                <a:schemeClr val="tx1"/>
              </a:solidFill>
            </a:endParaRPr>
          </a:p>
          <a:p>
            <a:r>
              <a:rPr lang="en-US" sz="2800" kern="0" dirty="0">
                <a:solidFill>
                  <a:schemeClr val="tx1"/>
                </a:solidFill>
              </a:rPr>
              <a:t>Need more fine-grain evaluation metrics</a:t>
            </a:r>
          </a:p>
          <a:p>
            <a:pPr lvl="1"/>
            <a:r>
              <a:rPr lang="en-US" sz="2400" kern="0" dirty="0">
                <a:solidFill>
                  <a:schemeClr val="tx1"/>
                </a:solidFill>
              </a:rPr>
              <a:t>Coverage of the prediction</a:t>
            </a:r>
          </a:p>
          <a:p>
            <a:pPr lvl="1"/>
            <a:r>
              <a:rPr lang="en-US" sz="2400" kern="0" dirty="0">
                <a:solidFill>
                  <a:schemeClr val="tx1"/>
                </a:solidFill>
              </a:rPr>
              <a:t>Fidelity</a:t>
            </a:r>
          </a:p>
          <a:p>
            <a:pPr marL="453953" lvl="1" indent="0">
              <a:buNone/>
            </a:pPr>
            <a:endParaRPr lang="en-US" sz="2400" kern="0" dirty="0">
              <a:solidFill>
                <a:schemeClr val="tx1"/>
              </a:solidFill>
            </a:endParaRPr>
          </a:p>
          <a:p>
            <a:pPr marL="453953" lvl="1" indent="0">
              <a:buNone/>
            </a:pPr>
            <a:endParaRPr lang="en-US" sz="2400" kern="0" dirty="0">
              <a:solidFill>
                <a:schemeClr val="tx1"/>
              </a:solidFill>
            </a:endParaRPr>
          </a:p>
          <a:p>
            <a:r>
              <a:rPr lang="en-US" sz="2800" kern="0" dirty="0">
                <a:solidFill>
                  <a:schemeClr val="tx1"/>
                </a:solidFill>
              </a:rPr>
              <a:t>Take into account the stakeholders as well!</a:t>
            </a:r>
          </a:p>
        </p:txBody>
      </p:sp>
      <p:sp>
        <p:nvSpPr>
          <p:cNvPr id="3" name="Slide Number Placeholder 2">
            <a:extLst>
              <a:ext uri="{FF2B5EF4-FFF2-40B4-BE49-F238E27FC236}">
                <a16:creationId xmlns:a16="http://schemas.microsoft.com/office/drawing/2014/main" id="{B0C42E8A-DDF9-A249-BC00-029062D55250}"/>
              </a:ext>
            </a:extLst>
          </p:cNvPr>
          <p:cNvSpPr>
            <a:spLocks noGrp="1"/>
          </p:cNvSpPr>
          <p:nvPr>
            <p:ph type="sldNum" sz="quarter" idx="10"/>
          </p:nvPr>
        </p:nvSpPr>
        <p:spPr/>
        <p:txBody>
          <a:bodyPr/>
          <a:lstStyle/>
          <a:p>
            <a:fld id="{D0BE6F14-FF48-0F4F-A8AA-2E3F25371E4A}" type="slidenum">
              <a:rPr lang="en-US" smtClean="0"/>
              <a:pPr/>
              <a:t>160</a:t>
            </a:fld>
            <a:endParaRPr lang="en-US"/>
          </a:p>
        </p:txBody>
      </p:sp>
    </p:spTree>
    <p:extLst>
      <p:ext uri="{BB962C8B-B14F-4D97-AF65-F5344CB8AC3E}">
        <p14:creationId xmlns:p14="http://schemas.microsoft.com/office/powerpoint/2010/main" val="487655497"/>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84E6-0DA4-5348-B64F-BA5DABADD160}"/>
              </a:ext>
            </a:extLst>
          </p:cNvPr>
          <p:cNvSpPr>
            <a:spLocks noGrp="1"/>
          </p:cNvSpPr>
          <p:nvPr>
            <p:ph type="title"/>
          </p:nvPr>
        </p:nvSpPr>
        <p:spPr>
          <a:xfrm>
            <a:off x="589648" y="354310"/>
            <a:ext cx="9220396" cy="643734"/>
          </a:xfrm>
        </p:spPr>
        <p:txBody>
          <a:bodyPr/>
          <a:lstStyle/>
          <a:p>
            <a:r>
              <a:rPr lang="en-US" dirty="0"/>
              <a:t>Path Forward</a:t>
            </a:r>
          </a:p>
        </p:txBody>
      </p:sp>
      <p:sp>
        <p:nvSpPr>
          <p:cNvPr id="3" name="Content Placeholder 2">
            <a:extLst>
              <a:ext uri="{FF2B5EF4-FFF2-40B4-BE49-F238E27FC236}">
                <a16:creationId xmlns:a16="http://schemas.microsoft.com/office/drawing/2014/main" id="{64D347F7-E6C0-4448-B387-20FF3C719261}"/>
              </a:ext>
            </a:extLst>
          </p:cNvPr>
          <p:cNvSpPr txBox="1">
            <a:spLocks/>
          </p:cNvSpPr>
          <p:nvPr/>
        </p:nvSpPr>
        <p:spPr>
          <a:xfrm>
            <a:off x="609520" y="1181100"/>
            <a:ext cx="10972166" cy="5067300"/>
          </a:xfrm>
          <a:prstGeom prst="rect">
            <a:avLst/>
          </a:prstGeom>
        </p:spPr>
        <p:txBody>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endParaRPr lang="en-US" kern="0" dirty="0">
              <a:solidFill>
                <a:schemeClr val="tx1"/>
              </a:solidFill>
            </a:endParaRPr>
          </a:p>
          <a:p>
            <a:endParaRPr lang="en-US" kern="0" dirty="0">
              <a:solidFill>
                <a:schemeClr val="tx1"/>
              </a:solidFill>
            </a:endParaRPr>
          </a:p>
        </p:txBody>
      </p:sp>
      <p:sp>
        <p:nvSpPr>
          <p:cNvPr id="5" name="Content Placeholder 2">
            <a:extLst>
              <a:ext uri="{FF2B5EF4-FFF2-40B4-BE49-F238E27FC236}">
                <a16:creationId xmlns:a16="http://schemas.microsoft.com/office/drawing/2014/main" id="{B44A1EEE-FC78-C947-9DAE-551F793F1A30}"/>
              </a:ext>
            </a:extLst>
          </p:cNvPr>
          <p:cNvSpPr txBox="1">
            <a:spLocks/>
          </p:cNvSpPr>
          <p:nvPr/>
        </p:nvSpPr>
        <p:spPr>
          <a:xfrm>
            <a:off x="465698" y="1098821"/>
            <a:ext cx="10972166" cy="5067300"/>
          </a:xfrm>
          <a:prstGeom prst="rect">
            <a:avLst/>
          </a:prstGeom>
        </p:spPr>
        <p:txBody>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2400" kern="0" dirty="0">
                <a:solidFill>
                  <a:schemeClr val="tx1"/>
                </a:solidFill>
              </a:rPr>
              <a:t>Explainability research for NLP is an interdisciplinary topic</a:t>
            </a:r>
          </a:p>
          <a:p>
            <a:pPr lvl="1"/>
            <a:r>
              <a:rPr lang="en-US" sz="2000" kern="0" dirty="0">
                <a:solidFill>
                  <a:schemeClr val="tx1"/>
                </a:solidFill>
              </a:rPr>
              <a:t>Computational Linguistics</a:t>
            </a:r>
          </a:p>
          <a:p>
            <a:pPr lvl="1"/>
            <a:r>
              <a:rPr lang="en-US" sz="2000" kern="0" dirty="0">
                <a:solidFill>
                  <a:schemeClr val="tx1"/>
                </a:solidFill>
              </a:rPr>
              <a:t>Machine learning</a:t>
            </a:r>
          </a:p>
          <a:p>
            <a:pPr lvl="1"/>
            <a:r>
              <a:rPr lang="en-US" sz="2000" kern="0" dirty="0">
                <a:solidFill>
                  <a:schemeClr val="tx1"/>
                </a:solidFill>
              </a:rPr>
              <a:t>Human computer interaction</a:t>
            </a:r>
          </a:p>
          <a:p>
            <a:pPr lvl="1"/>
            <a:endParaRPr lang="en-US" sz="2000" kern="0" dirty="0">
              <a:solidFill>
                <a:schemeClr val="tx1"/>
              </a:solidFill>
            </a:endParaRPr>
          </a:p>
          <a:p>
            <a:r>
              <a:rPr lang="en-US" sz="2400" kern="0" dirty="0">
                <a:solidFill>
                  <a:schemeClr val="tx1"/>
                </a:solidFill>
              </a:rPr>
              <a:t>NLP community and HCI community can work closer in the future</a:t>
            </a:r>
          </a:p>
          <a:p>
            <a:pPr lvl="1"/>
            <a:r>
              <a:rPr lang="en-US" sz="2000" kern="0" dirty="0">
                <a:solidFill>
                  <a:schemeClr val="tx1"/>
                </a:solidFill>
              </a:rPr>
              <a:t>Explainability research is essentially user-oriented</a:t>
            </a:r>
          </a:p>
          <a:p>
            <a:pPr lvl="1"/>
            <a:r>
              <a:rPr lang="en-US" sz="2000" kern="0" dirty="0">
                <a:solidFill>
                  <a:schemeClr val="tx1"/>
                </a:solidFill>
              </a:rPr>
              <a:t>but most of the papers we reviewed did not have any form of user study</a:t>
            </a:r>
          </a:p>
          <a:p>
            <a:pPr lvl="1"/>
            <a:r>
              <a:rPr lang="en-US" sz="2000" kern="0" dirty="0">
                <a:solidFill>
                  <a:schemeClr val="tx1"/>
                </a:solidFill>
              </a:rPr>
              <a:t>Get the low-hanging fruit from the HCI community</a:t>
            </a:r>
          </a:p>
          <a:p>
            <a:pPr lvl="1"/>
            <a:endParaRPr lang="en-US" sz="2000" kern="0" dirty="0">
              <a:solidFill>
                <a:schemeClr val="tx1"/>
              </a:solidFill>
            </a:endParaRPr>
          </a:p>
          <a:p>
            <a:pPr lvl="1"/>
            <a:endParaRPr lang="en-US" sz="2000" kern="0" dirty="0">
              <a:solidFill>
                <a:schemeClr val="tx1"/>
              </a:solidFill>
            </a:endParaRPr>
          </a:p>
          <a:p>
            <a:pPr marL="453953" lvl="1" indent="0">
              <a:buNone/>
            </a:pPr>
            <a:endParaRPr lang="en-US" sz="1600" kern="0" dirty="0">
              <a:solidFill>
                <a:schemeClr val="tx1"/>
              </a:solidFill>
            </a:endParaRPr>
          </a:p>
        </p:txBody>
      </p:sp>
      <p:sp>
        <p:nvSpPr>
          <p:cNvPr id="6" name="Rectangular Callout 5">
            <a:extLst>
              <a:ext uri="{FF2B5EF4-FFF2-40B4-BE49-F238E27FC236}">
                <a16:creationId xmlns:a16="http://schemas.microsoft.com/office/drawing/2014/main" id="{B39E6408-12B3-014C-B641-28423BAB4890}"/>
              </a:ext>
            </a:extLst>
          </p:cNvPr>
          <p:cNvSpPr/>
          <p:nvPr/>
        </p:nvSpPr>
        <p:spPr>
          <a:xfrm>
            <a:off x="589648" y="4681963"/>
            <a:ext cx="5107909" cy="1600436"/>
          </a:xfrm>
          <a:prstGeom prst="wedgeRectCallou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1600" i="1" dirty="0">
                <a:latin typeface="+mj-lt"/>
              </a:rPr>
              <a:t>This tutorial is on a hot area in NLP and takes an innovative approach </a:t>
            </a:r>
            <a:r>
              <a:rPr lang="en-US" sz="1600" b="1" i="1" dirty="0">
                <a:solidFill>
                  <a:srgbClr val="C00000"/>
                </a:solidFill>
                <a:latin typeface="+mj-lt"/>
              </a:rPr>
              <a:t>by weaving in not only core technical research</a:t>
            </a:r>
            <a:r>
              <a:rPr lang="en-US" sz="1600" i="1" dirty="0">
                <a:latin typeface="+mj-lt"/>
              </a:rPr>
              <a:t> </a:t>
            </a:r>
            <a:r>
              <a:rPr lang="en-US" sz="1600" b="1" i="1" dirty="0">
                <a:solidFill>
                  <a:srgbClr val="C00000"/>
                </a:solidFill>
                <a:latin typeface="+mj-lt"/>
              </a:rPr>
              <a:t>but also user-oriented research</a:t>
            </a:r>
            <a:r>
              <a:rPr lang="en-US" sz="1600" i="1" dirty="0">
                <a:latin typeface="+mj-lt"/>
              </a:rPr>
              <a:t>. I believe this tutorial has the potential to draw a reasonably sized crowd.</a:t>
            </a:r>
          </a:p>
          <a:p>
            <a:pPr hangingPunct="0"/>
            <a:r>
              <a:rPr lang="en-US" sz="1600" b="1" i="1" dirty="0">
                <a:latin typeface="+mj-lt"/>
              </a:rPr>
              <a:t>– anonymous tutorial proposal reviewer</a:t>
            </a:r>
            <a:endParaRPr kumimoji="0" lang="en-US" sz="1600" b="0" i="1" u="none" strike="noStrike" cap="none" spc="0" normalizeH="0" baseline="0" dirty="0">
              <a:ln>
                <a:noFill/>
              </a:ln>
              <a:solidFill>
                <a:srgbClr val="000000"/>
              </a:solidFill>
              <a:effectLst/>
              <a:uFillTx/>
              <a:latin typeface="+mj-lt"/>
              <a:ea typeface="+mn-ea"/>
              <a:cs typeface="+mn-cs"/>
              <a:sym typeface="Calibri"/>
            </a:endParaRPr>
          </a:p>
        </p:txBody>
      </p:sp>
      <p:sp>
        <p:nvSpPr>
          <p:cNvPr id="7" name="Rectangular Callout 6">
            <a:extLst>
              <a:ext uri="{FF2B5EF4-FFF2-40B4-BE49-F238E27FC236}">
                <a16:creationId xmlns:a16="http://schemas.microsoft.com/office/drawing/2014/main" id="{1E22E294-D71E-1841-8DF0-5C21AEC18725}"/>
              </a:ext>
            </a:extLst>
          </p:cNvPr>
          <p:cNvSpPr/>
          <p:nvPr/>
        </p:nvSpPr>
        <p:spPr>
          <a:xfrm>
            <a:off x="5951781" y="4681963"/>
            <a:ext cx="4610198" cy="1077216"/>
          </a:xfrm>
          <a:prstGeom prst="wedgeRectCallou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1600" i="1" dirty="0">
                <a:latin typeface="+mj-lt"/>
              </a:rPr>
              <a:t>“Furthermore,</a:t>
            </a:r>
            <a:r>
              <a:rPr lang="en-US" sz="1600" b="1" i="1" dirty="0">
                <a:solidFill>
                  <a:srgbClr val="C00000"/>
                </a:solidFill>
                <a:latin typeface="+mj-lt"/>
              </a:rPr>
              <a:t> I really appreciate the range of perspectives (social sciences, HCI, and NLP) </a:t>
            </a:r>
            <a:r>
              <a:rPr lang="en-US" sz="1600" i="1" dirty="0">
                <a:latin typeface="+mj-lt"/>
              </a:rPr>
              <a:t>represented among the presenters of this tutorial.” </a:t>
            </a:r>
            <a:r>
              <a:rPr lang="en-US" sz="1600" b="1" i="1" dirty="0">
                <a:latin typeface="+mj-lt"/>
              </a:rPr>
              <a:t>– anonymous tutorial proposal reviewer</a:t>
            </a:r>
            <a:endParaRPr kumimoji="0" lang="en-US" sz="1600" b="1" i="1" u="none" strike="noStrike" cap="none" spc="0" normalizeH="0" baseline="0" dirty="0">
              <a:ln>
                <a:noFill/>
              </a:ln>
              <a:solidFill>
                <a:srgbClr val="000000"/>
              </a:solidFill>
              <a:effectLst/>
              <a:uFillTx/>
              <a:latin typeface="+mj-lt"/>
              <a:ea typeface="+mn-ea"/>
              <a:cs typeface="+mn-cs"/>
              <a:sym typeface="Calibri"/>
            </a:endParaRPr>
          </a:p>
        </p:txBody>
      </p:sp>
      <p:sp>
        <p:nvSpPr>
          <p:cNvPr id="8" name="TextBox 7">
            <a:extLst>
              <a:ext uri="{FF2B5EF4-FFF2-40B4-BE49-F238E27FC236}">
                <a16:creationId xmlns:a16="http://schemas.microsoft.com/office/drawing/2014/main" id="{B3CFFCA1-CC21-8647-ADAC-A0DF9308080D}"/>
              </a:ext>
            </a:extLst>
          </p:cNvPr>
          <p:cNvSpPr txBox="1"/>
          <p:nvPr/>
        </p:nvSpPr>
        <p:spPr>
          <a:xfrm>
            <a:off x="5951781" y="5942235"/>
            <a:ext cx="368587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mn-lt"/>
                <a:ea typeface="+mn-ea"/>
                <a:cs typeface="+mn-cs"/>
                <a:sym typeface="Calibri"/>
              </a:rPr>
              <a:t>NLP people appreciate the idea of bringing </a:t>
            </a:r>
          </a:p>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C00000"/>
                </a:solidFill>
                <a:sym typeface="Calibri"/>
              </a:rPr>
              <a:t>NLP and HCI people together</a:t>
            </a:r>
            <a:r>
              <a:rPr kumimoji="0" lang="en-US" sz="1600" b="0" i="0" u="none" strike="noStrike" cap="none" spc="0" normalizeH="0" baseline="0" dirty="0">
                <a:ln>
                  <a:noFill/>
                </a:ln>
                <a:solidFill>
                  <a:srgbClr val="C00000"/>
                </a:solidFill>
                <a:effectLst/>
                <a:uFillTx/>
                <a:latin typeface="+mn-lt"/>
                <a:ea typeface="+mn-ea"/>
                <a:cs typeface="+mn-cs"/>
                <a:sym typeface="Calibri"/>
              </a:rPr>
              <a:t>  </a:t>
            </a:r>
          </a:p>
        </p:txBody>
      </p:sp>
      <p:sp>
        <p:nvSpPr>
          <p:cNvPr id="4" name="Slide Number Placeholder 3">
            <a:extLst>
              <a:ext uri="{FF2B5EF4-FFF2-40B4-BE49-F238E27FC236}">
                <a16:creationId xmlns:a16="http://schemas.microsoft.com/office/drawing/2014/main" id="{E78F8BDF-A6F0-6C43-8BDC-05C622DB6879}"/>
              </a:ext>
            </a:extLst>
          </p:cNvPr>
          <p:cNvSpPr>
            <a:spLocks noGrp="1"/>
          </p:cNvSpPr>
          <p:nvPr>
            <p:ph type="sldNum" sz="quarter" idx="10"/>
          </p:nvPr>
        </p:nvSpPr>
        <p:spPr/>
        <p:txBody>
          <a:bodyPr/>
          <a:lstStyle/>
          <a:p>
            <a:fld id="{D0BE6F14-FF48-0F4F-A8AA-2E3F25371E4A}" type="slidenum">
              <a:rPr lang="en-US" smtClean="0"/>
              <a:pPr/>
              <a:t>161</a:t>
            </a:fld>
            <a:endParaRPr lang="en-US"/>
          </a:p>
        </p:txBody>
      </p:sp>
    </p:spTree>
    <p:extLst>
      <p:ext uri="{BB962C8B-B14F-4D97-AF65-F5344CB8AC3E}">
        <p14:creationId xmlns:p14="http://schemas.microsoft.com/office/powerpoint/2010/main" val="2009299011"/>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7977-78CE-9449-A24A-A74DD4163A5C}"/>
              </a:ext>
            </a:extLst>
          </p:cNvPr>
          <p:cNvSpPr>
            <a:spLocks noGrp="1"/>
          </p:cNvSpPr>
          <p:nvPr>
            <p:ph type="title"/>
          </p:nvPr>
        </p:nvSpPr>
        <p:spPr>
          <a:xfrm>
            <a:off x="609519" y="266702"/>
            <a:ext cx="10972166" cy="955570"/>
          </a:xfrm>
        </p:spPr>
        <p:txBody>
          <a:bodyPr>
            <a:normAutofit/>
          </a:bodyPr>
          <a:lstStyle/>
          <a:p>
            <a:r>
              <a:rPr lang="en-US" sz="4800" dirty="0"/>
              <a:t>Thank You</a:t>
            </a:r>
          </a:p>
        </p:txBody>
      </p:sp>
      <p:sp>
        <p:nvSpPr>
          <p:cNvPr id="3" name="Content Placeholder 2">
            <a:extLst>
              <a:ext uri="{FF2B5EF4-FFF2-40B4-BE49-F238E27FC236}">
                <a16:creationId xmlns:a16="http://schemas.microsoft.com/office/drawing/2014/main" id="{5D8A53EC-FE40-AE48-998A-52DAB68C9F4C}"/>
              </a:ext>
            </a:extLst>
          </p:cNvPr>
          <p:cNvSpPr>
            <a:spLocks noGrp="1"/>
          </p:cNvSpPr>
          <p:nvPr>
            <p:ph type="body" idx="1"/>
          </p:nvPr>
        </p:nvSpPr>
        <p:spPr>
          <a:xfrm>
            <a:off x="609519" y="1222272"/>
            <a:ext cx="10972166" cy="5067300"/>
          </a:xfrm>
        </p:spPr>
        <p:txBody>
          <a:bodyPr>
            <a:normAutofit/>
          </a:bodyPr>
          <a:lstStyle/>
          <a:p>
            <a:endParaRPr lang="en-US" sz="2400" dirty="0">
              <a:solidFill>
                <a:schemeClr val="tx1"/>
              </a:solidFill>
            </a:endParaRPr>
          </a:p>
          <a:p>
            <a:r>
              <a:rPr lang="en-US" sz="2400" dirty="0">
                <a:solidFill>
                  <a:schemeClr val="tx1"/>
                </a:solidFill>
              </a:rPr>
              <a:t>Attend our other presentation at AACL 2020:</a:t>
            </a:r>
          </a:p>
          <a:p>
            <a:pPr marL="453953" lvl="1" indent="0">
              <a:buNone/>
            </a:pPr>
            <a:r>
              <a:rPr lang="en-US" sz="2000" b="1" dirty="0">
                <a:solidFill>
                  <a:srgbClr val="7030A0"/>
                </a:solidFill>
              </a:rPr>
              <a:t>“A Survey of the State of Explainable AI for Natural Language Processing”</a:t>
            </a:r>
          </a:p>
          <a:p>
            <a:pPr marL="453953" lvl="1" indent="0">
              <a:buNone/>
            </a:pPr>
            <a:r>
              <a:rPr lang="en-US" sz="2000" dirty="0">
                <a:solidFill>
                  <a:schemeClr val="tx1"/>
                </a:solidFill>
              </a:rPr>
              <a:t>Session 9A 23:30-23:40 UTC+8  December 5, 2020</a:t>
            </a:r>
          </a:p>
          <a:p>
            <a:endParaRPr lang="en-US" sz="2400" dirty="0">
              <a:solidFill>
                <a:schemeClr val="tx1"/>
              </a:solidFill>
            </a:endParaRPr>
          </a:p>
          <a:p>
            <a:r>
              <a:rPr lang="en-US" sz="2400" dirty="0">
                <a:solidFill>
                  <a:schemeClr val="tx1"/>
                </a:solidFill>
              </a:rPr>
              <a:t>We are an NLP research team at IBM Research – Almaden</a:t>
            </a:r>
          </a:p>
          <a:p>
            <a:pPr lvl="1"/>
            <a:endParaRPr lang="en-US" sz="2000" dirty="0">
              <a:solidFill>
                <a:schemeClr val="tx1"/>
              </a:solidFill>
            </a:endParaRPr>
          </a:p>
          <a:p>
            <a:pPr lvl="1"/>
            <a:r>
              <a:rPr lang="en-US" sz="2000" dirty="0">
                <a:solidFill>
                  <a:schemeClr val="tx1"/>
                </a:solidFill>
              </a:rPr>
              <a:t>We work on NLP, Database, Machine Learning, Explainable AI, HCI, etc. </a:t>
            </a:r>
          </a:p>
          <a:p>
            <a:pPr lvl="1"/>
            <a:endParaRPr lang="en-US" sz="2000" dirty="0">
              <a:solidFill>
                <a:schemeClr val="tx1"/>
              </a:solidFill>
            </a:endParaRPr>
          </a:p>
          <a:p>
            <a:pPr lvl="1"/>
            <a:r>
              <a:rPr lang="en-US" sz="2000" dirty="0">
                <a:solidFill>
                  <a:schemeClr val="tx1"/>
                </a:solidFill>
              </a:rPr>
              <a:t>Interested in collaborations? Just visit our </a:t>
            </a:r>
            <a:r>
              <a:rPr lang="en-US" sz="2000" dirty="0">
                <a:solidFill>
                  <a:schemeClr val="tx1"/>
                </a:solidFill>
                <a:hlinkClick r:id="rId3"/>
              </a:rPr>
              <a:t>website</a:t>
            </a:r>
            <a:r>
              <a:rPr lang="en-US" sz="2000" dirty="0">
                <a:solidFill>
                  <a:schemeClr val="tx1"/>
                </a:solidFill>
              </a:rPr>
              <a:t>!</a:t>
            </a:r>
          </a:p>
          <a:p>
            <a:pPr marL="453953" lvl="1" indent="0">
              <a:buNone/>
            </a:pPr>
            <a:endParaRPr lang="en-US" sz="2000" dirty="0">
              <a:solidFill>
                <a:schemeClr val="tx1"/>
              </a:solidFill>
            </a:endParaRPr>
          </a:p>
          <a:p>
            <a:pPr marL="453953" lvl="1" indent="0">
              <a:buNone/>
            </a:pPr>
            <a:endParaRPr lang="en-US" sz="2000" dirty="0">
              <a:solidFill>
                <a:schemeClr val="tx1"/>
              </a:solidFill>
            </a:endParaRPr>
          </a:p>
          <a:p>
            <a:r>
              <a:rPr lang="en-US" sz="2400" dirty="0">
                <a:solidFill>
                  <a:schemeClr val="tx1"/>
                </a:solidFill>
              </a:rPr>
              <a:t>Thank you very much for attending our tutorial!</a:t>
            </a:r>
          </a:p>
          <a:p>
            <a:endParaRPr lang="en-US" sz="2400" dirty="0">
              <a:solidFill>
                <a:schemeClr val="tx1"/>
              </a:solidFill>
            </a:endParaRPr>
          </a:p>
        </p:txBody>
      </p:sp>
      <p:pic>
        <p:nvPicPr>
          <p:cNvPr id="4" name="Picture 3">
            <a:extLst>
              <a:ext uri="{FF2B5EF4-FFF2-40B4-BE49-F238E27FC236}">
                <a16:creationId xmlns:a16="http://schemas.microsoft.com/office/drawing/2014/main" id="{79097412-3FF6-F843-A38A-EAE68989D4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8875" y="2954046"/>
            <a:ext cx="1862810" cy="1862810"/>
          </a:xfrm>
          <a:prstGeom prst="rect">
            <a:avLst/>
          </a:prstGeom>
        </p:spPr>
      </p:pic>
      <p:sp>
        <p:nvSpPr>
          <p:cNvPr id="5" name="Slide Number Placeholder 4">
            <a:extLst>
              <a:ext uri="{FF2B5EF4-FFF2-40B4-BE49-F238E27FC236}">
                <a16:creationId xmlns:a16="http://schemas.microsoft.com/office/drawing/2014/main" id="{1D2C2F2C-F7C7-0B43-B8B1-DDE6750DFF77}"/>
              </a:ext>
            </a:extLst>
          </p:cNvPr>
          <p:cNvSpPr>
            <a:spLocks noGrp="1"/>
          </p:cNvSpPr>
          <p:nvPr>
            <p:ph type="sldNum" sz="quarter" idx="2"/>
          </p:nvPr>
        </p:nvSpPr>
        <p:spPr/>
        <p:txBody>
          <a:bodyPr/>
          <a:lstStyle/>
          <a:p>
            <a:fld id="{86CB4B4D-7CA3-9044-876B-883B54F8677D}" type="slidenum">
              <a:rPr lang="en-US" smtClean="0"/>
              <a:t>162</a:t>
            </a:fld>
            <a:endParaRPr lang="en-US"/>
          </a:p>
        </p:txBody>
      </p:sp>
    </p:spTree>
    <p:extLst>
      <p:ext uri="{BB962C8B-B14F-4D97-AF65-F5344CB8AC3E}">
        <p14:creationId xmlns:p14="http://schemas.microsoft.com/office/powerpoint/2010/main" val="294730074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823A437A-9947-F349-BE6C-D8D351D3CFF3}"/>
              </a:ext>
            </a:extLst>
          </p:cNvPr>
          <p:cNvSpPr/>
          <p:nvPr/>
        </p:nvSpPr>
        <p:spPr>
          <a:xfrm>
            <a:off x="6228443" y="2085664"/>
            <a:ext cx="5421086" cy="396740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p:txBody>
          <a:bodyPr/>
          <a:lstStyle/>
          <a:p>
            <a:fld id="{B9E1206A-5614-2648-8F03-F73EEBA35E51}" type="slidenum">
              <a:rPr lang="en-US" smtClean="0"/>
              <a:t>17</a:t>
            </a:fld>
            <a:endParaRPr lang="en-US" dirty="0"/>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Data</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92323" y="1172631"/>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7AE1C30E-4380-E146-BEA3-03843BA3D457}"/>
              </a:ext>
            </a:extLst>
          </p:cNvPr>
          <p:cNvSpPr/>
          <p:nvPr/>
        </p:nvSpPr>
        <p:spPr>
          <a:xfrm>
            <a:off x="6095602" y="999765"/>
            <a:ext cx="6096000" cy="646331"/>
          </a:xfrm>
          <a:prstGeom prst="rect">
            <a:avLst/>
          </a:prstGeom>
        </p:spPr>
        <p:txBody>
          <a:bodyPr>
            <a:spAutoFit/>
          </a:bodyPr>
          <a:lstStyle/>
          <a:p>
            <a:pPr marL="285750" indent="-285750">
              <a:buFont typeface="Arial" panose="020B0604020202020204" pitchFamily="34" charset="0"/>
              <a:buChar char="•"/>
            </a:pPr>
            <a:r>
              <a:rPr lang="en-US" dirty="0">
                <a:solidFill>
                  <a:srgbClr val="818181"/>
                </a:solidFill>
                <a:latin typeface="IBM Plex Sans" charset="0"/>
              </a:rPr>
              <a:t>Explicitly capture measures to drive the creation of better, more inclusive algorithms. </a:t>
            </a:r>
          </a:p>
        </p:txBody>
      </p:sp>
      <p:sp>
        <p:nvSpPr>
          <p:cNvPr id="11" name="Rectangle 10">
            <a:extLst>
              <a:ext uri="{FF2B5EF4-FFF2-40B4-BE49-F238E27FC236}">
                <a16:creationId xmlns:a16="http://schemas.microsoft.com/office/drawing/2014/main" id="{B2BB9E5A-4E86-F549-B439-2715626C0789}"/>
              </a:ext>
            </a:extLst>
          </p:cNvPr>
          <p:cNvSpPr/>
          <p:nvPr/>
        </p:nvSpPr>
        <p:spPr>
          <a:xfrm>
            <a:off x="6586444" y="5699863"/>
            <a:ext cx="6096000" cy="246221"/>
          </a:xfrm>
          <a:prstGeom prst="rect">
            <a:avLst/>
          </a:prstGeom>
        </p:spPr>
        <p:txBody>
          <a:bodyPr>
            <a:spAutoFit/>
          </a:bodyPr>
          <a:lstStyle/>
          <a:p>
            <a:r>
              <a:rPr lang="en-US" sz="1000" dirty="0"/>
              <a:t>Source: </a:t>
            </a:r>
            <a:r>
              <a:rPr lang="en-US" sz="1000" dirty="0">
                <a:hlinkClick r:id="rId10"/>
              </a:rPr>
              <a:t>https://datanutrition.org</a:t>
            </a:r>
            <a:endParaRPr lang="en-US" sz="1000" dirty="0"/>
          </a:p>
        </p:txBody>
      </p:sp>
      <p:pic>
        <p:nvPicPr>
          <p:cNvPr id="12" name="Picture 11">
            <a:extLst>
              <a:ext uri="{FF2B5EF4-FFF2-40B4-BE49-F238E27FC236}">
                <a16:creationId xmlns:a16="http://schemas.microsoft.com/office/drawing/2014/main" id="{7DF93A3F-614A-EF42-ABEE-0A13C6BEB0AB}"/>
              </a:ext>
            </a:extLst>
          </p:cNvPr>
          <p:cNvPicPr>
            <a:picLocks noChangeAspect="1"/>
          </p:cNvPicPr>
          <p:nvPr/>
        </p:nvPicPr>
        <p:blipFill>
          <a:blip r:embed="rId11"/>
          <a:stretch>
            <a:fillRect/>
          </a:stretch>
        </p:blipFill>
        <p:spPr>
          <a:xfrm>
            <a:off x="6431281" y="2387600"/>
            <a:ext cx="5058172" cy="3257688"/>
          </a:xfrm>
          <a:prstGeom prst="rect">
            <a:avLst/>
          </a:prstGeom>
        </p:spPr>
      </p:pic>
      <p:sp>
        <p:nvSpPr>
          <p:cNvPr id="3" name="Rectangle 2">
            <a:extLst>
              <a:ext uri="{FF2B5EF4-FFF2-40B4-BE49-F238E27FC236}">
                <a16:creationId xmlns:a16="http://schemas.microsoft.com/office/drawing/2014/main" id="{9BE18F53-AD56-FC41-A6C5-9865CC5171B0}"/>
              </a:ext>
            </a:extLst>
          </p:cNvPr>
          <p:cNvSpPr/>
          <p:nvPr/>
        </p:nvSpPr>
        <p:spPr>
          <a:xfrm>
            <a:off x="6323982" y="6255481"/>
            <a:ext cx="5156199" cy="400110"/>
          </a:xfrm>
          <a:prstGeom prst="rect">
            <a:avLst/>
          </a:prstGeom>
        </p:spPr>
        <p:txBody>
          <a:bodyPr wrap="square">
            <a:spAutoFit/>
          </a:bodyPr>
          <a:lstStyle/>
          <a:p>
            <a:r>
              <a:rPr lang="en-US" sz="1000" dirty="0">
                <a:solidFill>
                  <a:schemeClr val="tx1">
                    <a:lumMod val="65000"/>
                    <a:lumOff val="35000"/>
                  </a:schemeClr>
                </a:solidFill>
              </a:rPr>
              <a:t>More: </a:t>
            </a:r>
            <a:r>
              <a:rPr lang="en-US" sz="1000" i="1" dirty="0">
                <a:solidFill>
                  <a:schemeClr val="tx1">
                    <a:lumMod val="65000"/>
                    <a:lumOff val="35000"/>
                  </a:schemeClr>
                </a:solidFill>
              </a:rPr>
              <a:t>Data Statements for Natural Language Processing: Toward Mitigating System Bias and Enabling Better Science</a:t>
            </a:r>
            <a:r>
              <a:rPr lang="en-US" sz="1000" dirty="0">
                <a:solidFill>
                  <a:schemeClr val="tx1">
                    <a:lumMod val="65000"/>
                    <a:lumOff val="35000"/>
                  </a:schemeClr>
                </a:solidFill>
              </a:rPr>
              <a:t>. Emily M. Bender, Batya Friedman TACL’2018</a:t>
            </a:r>
          </a:p>
        </p:txBody>
      </p:sp>
      <p:pic>
        <p:nvPicPr>
          <p:cNvPr id="6" name="Audio 5">
            <a:hlinkClick r:id="" action="ppaction://media"/>
            <a:extLst>
              <a:ext uri="{FF2B5EF4-FFF2-40B4-BE49-F238E27FC236}">
                <a16:creationId xmlns:a16="http://schemas.microsoft.com/office/drawing/2014/main" id="{4B595B38-627F-8A4E-BF76-31072BBB45E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98966083"/>
      </p:ext>
    </p:extLst>
  </p:cSld>
  <p:clrMapOvr>
    <a:masterClrMapping/>
  </p:clrMapOvr>
  <p:transition spd="med" advTm="3007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Model Validation</a:t>
            </a:r>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E1206A-5614-2648-8F03-F73EEBA35E51}" type="slidenum">
              <a:rPr lang="en-US" smtClean="0"/>
              <a:pPr/>
              <a:t>18</a:t>
            </a:fld>
            <a:endParaRPr lang="en-US"/>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39799"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AE1C30E-4380-E146-BEA3-03843BA3D457}"/>
              </a:ext>
            </a:extLst>
          </p:cNvPr>
          <p:cNvSpPr/>
          <p:nvPr/>
        </p:nvSpPr>
        <p:spPr>
          <a:xfrm>
            <a:off x="5918200" y="1690688"/>
            <a:ext cx="6096000" cy="923330"/>
          </a:xfrm>
          <a:prstGeom prst="rect">
            <a:avLst/>
          </a:prstGeom>
        </p:spPr>
        <p:txBody>
          <a:bodyPr>
            <a:spAutoFit/>
          </a:bodyPr>
          <a:lstStyle/>
          <a:p>
            <a:pPr marL="285750" indent="-285750">
              <a:buFont typeface="Arial" panose="020B0604020202020204" pitchFamily="34" charset="0"/>
              <a:buChar char="•"/>
            </a:pPr>
            <a:r>
              <a:rPr lang="en-US" dirty="0"/>
              <a:t>Verify models are performing as intended </a:t>
            </a:r>
          </a:p>
          <a:p>
            <a:pPr marL="285750" indent="-285750">
              <a:buFont typeface="Arial" panose="020B0604020202020204" pitchFamily="34" charset="0"/>
              <a:buChar char="•"/>
            </a:pPr>
            <a:r>
              <a:rPr lang="en-US" dirty="0"/>
              <a:t>Ensure models are used as intended</a:t>
            </a:r>
          </a:p>
          <a:p>
            <a:pPr marL="285750" indent="-285750">
              <a:buFont typeface="Arial" panose="020B0604020202020204" pitchFamily="34" charset="0"/>
              <a:buChar char="•"/>
            </a:pPr>
            <a:r>
              <a:rPr lang="en-US" dirty="0"/>
              <a:t>A core element of model risk management (MRM) </a:t>
            </a:r>
            <a:endParaRPr lang="en-US" b="0" i="0" u="none" strike="noStrike" dirty="0">
              <a:solidFill>
                <a:srgbClr val="000000"/>
              </a:solidFill>
              <a:effectLst/>
              <a:latin typeface="Verdana" panose="020B0604030504040204" pitchFamily="34" charset="0"/>
            </a:endParaRPr>
          </a:p>
        </p:txBody>
      </p:sp>
      <p:sp>
        <p:nvSpPr>
          <p:cNvPr id="3" name="Rectangle 2">
            <a:extLst>
              <a:ext uri="{FF2B5EF4-FFF2-40B4-BE49-F238E27FC236}">
                <a16:creationId xmlns:a16="http://schemas.microsoft.com/office/drawing/2014/main" id="{A89676E1-7663-F745-A0DF-D04A5F868A8A}"/>
              </a:ext>
            </a:extLst>
          </p:cNvPr>
          <p:cNvSpPr/>
          <p:nvPr/>
        </p:nvSpPr>
        <p:spPr>
          <a:xfrm>
            <a:off x="6012468" y="2612350"/>
            <a:ext cx="6096000" cy="4247317"/>
          </a:xfrm>
          <a:prstGeom prst="rect">
            <a:avLst/>
          </a:prstGeom>
        </p:spPr>
        <p:txBody>
          <a:bodyPr>
            <a:spAutoFit/>
          </a:bodyPr>
          <a:lstStyle/>
          <a:p>
            <a:r>
              <a:rPr lang="en-US" b="1" dirty="0">
                <a:solidFill>
                  <a:srgbClr val="FF0000"/>
                </a:solidFill>
                <a:latin typeface="McKinsey Sans"/>
              </a:rPr>
              <a:t>A defective model </a:t>
            </a:r>
            <a:r>
              <a:rPr lang="en-US" dirty="0">
                <a:solidFill>
                  <a:srgbClr val="FF0000"/>
                </a:solidFill>
                <a:latin typeface="McKinsey Sans"/>
              </a:rPr>
              <a:t>caused one leading financial institution to suffer losses of several hundred million dollars when a coding error distorted the flow of information from the risk model to the portfolio-optimization process. </a:t>
            </a:r>
          </a:p>
          <a:p>
            <a:r>
              <a:rPr lang="en-US" b="1" dirty="0">
                <a:solidFill>
                  <a:srgbClr val="FF0000"/>
                </a:solidFill>
                <a:latin typeface="McKinsey Sans"/>
              </a:rPr>
              <a:t>Incorrect use of models </a:t>
            </a:r>
            <a:r>
              <a:rPr lang="en-US" dirty="0">
                <a:solidFill>
                  <a:srgbClr val="FF0000"/>
                </a:solidFill>
                <a:latin typeface="McKinsey Sans"/>
              </a:rPr>
              <a:t>can cause as much (or greater) harm. A global bank misused a risk-hedging tool in a highly aggressive manner and, as a result, passed its value-at-risk limits for nearly a week. The bank eventually detected the risk, but because the risk model it used was inadequately governed and validated, it only adjusted control parameters rather than change its investment strategy. The consequent loss ran into the billions. Another global bank was found in violation of European banking rules and fined hundreds of millions of dollars after it misused a calculation model for counterparty-risk capital requirements</a:t>
            </a:r>
            <a:endParaRPr lang="en-US" dirty="0">
              <a:solidFill>
                <a:srgbClr val="FF0000"/>
              </a:solidFill>
            </a:endParaRPr>
          </a:p>
        </p:txBody>
      </p:sp>
      <p:sp>
        <p:nvSpPr>
          <p:cNvPr id="6" name="Rectangle 5">
            <a:extLst>
              <a:ext uri="{FF2B5EF4-FFF2-40B4-BE49-F238E27FC236}">
                <a16:creationId xmlns:a16="http://schemas.microsoft.com/office/drawing/2014/main" id="{40A2D4F1-3AD7-5345-9BA5-76139778B1FA}"/>
              </a:ext>
            </a:extLst>
          </p:cNvPr>
          <p:cNvSpPr/>
          <p:nvPr/>
        </p:nvSpPr>
        <p:spPr>
          <a:xfrm>
            <a:off x="9982200" y="754144"/>
            <a:ext cx="203200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 to add real examples</a:t>
            </a:r>
          </a:p>
        </p:txBody>
      </p:sp>
    </p:spTree>
    <p:extLst>
      <p:ext uri="{BB962C8B-B14F-4D97-AF65-F5344CB8AC3E}">
        <p14:creationId xmlns:p14="http://schemas.microsoft.com/office/powerpoint/2010/main" val="38234964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750994F-6813-C942-827C-2A9CB0974905}"/>
              </a:ext>
            </a:extLst>
          </p:cNvPr>
          <p:cNvSpPr/>
          <p:nvPr/>
        </p:nvSpPr>
        <p:spPr>
          <a:xfrm>
            <a:off x="5900057" y="977668"/>
            <a:ext cx="6096000" cy="923330"/>
          </a:xfrm>
          <a:prstGeom prst="rect">
            <a:avLst/>
          </a:prstGeom>
        </p:spPr>
        <p:txBody>
          <a:bodyPr>
            <a:spAutoFit/>
          </a:bodyPr>
          <a:lstStyle/>
          <a:p>
            <a:r>
              <a:rPr lang="en-US" dirty="0">
                <a:solidFill>
                  <a:srgbClr val="818181"/>
                </a:solidFill>
                <a:latin typeface="IBM Plex Sans" charset="0"/>
              </a:rPr>
              <a:t>A core element of model risk management (MRM) </a:t>
            </a:r>
          </a:p>
          <a:p>
            <a:pPr marL="285750" indent="-285750">
              <a:buFont typeface="Arial" panose="020B0604020202020204" pitchFamily="34" charset="0"/>
              <a:buChar char="•"/>
            </a:pPr>
            <a:r>
              <a:rPr lang="en-US" dirty="0">
                <a:solidFill>
                  <a:srgbClr val="818181"/>
                </a:solidFill>
                <a:latin typeface="IBM Plex Sans" charset="0"/>
              </a:rPr>
              <a:t>Verify models are performing as intended </a:t>
            </a:r>
          </a:p>
          <a:p>
            <a:pPr marL="285750" indent="-285750">
              <a:buFont typeface="Arial" panose="020B0604020202020204" pitchFamily="34" charset="0"/>
              <a:buChar char="•"/>
            </a:pPr>
            <a:r>
              <a:rPr lang="en-US" dirty="0">
                <a:solidFill>
                  <a:srgbClr val="818181"/>
                </a:solidFill>
                <a:latin typeface="IBM Plex Sans" charset="0"/>
              </a:rPr>
              <a:t>Ensure models are used as intended</a:t>
            </a:r>
          </a:p>
        </p:txBody>
      </p:sp>
      <p:sp>
        <p:nvSpPr>
          <p:cNvPr id="15" name="Rounded Rectangle 14">
            <a:extLst>
              <a:ext uri="{FF2B5EF4-FFF2-40B4-BE49-F238E27FC236}">
                <a16:creationId xmlns:a16="http://schemas.microsoft.com/office/drawing/2014/main" id="{52805364-874B-B84E-97EA-09D591D716BE}"/>
              </a:ext>
            </a:extLst>
          </p:cNvPr>
          <p:cNvSpPr/>
          <p:nvPr/>
        </p:nvSpPr>
        <p:spPr>
          <a:xfrm>
            <a:off x="6096000" y="2160271"/>
            <a:ext cx="5421086" cy="396740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p:txBody>
          <a:bodyPr/>
          <a:lstStyle/>
          <a:p>
            <a:fld id="{B9E1206A-5614-2648-8F03-F73EEBA35E51}" type="slidenum">
              <a:rPr lang="en-US" smtClean="0"/>
              <a:t>19</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Model Validation</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39539" y="112996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a:extLst>
              <a:ext uri="{FF2B5EF4-FFF2-40B4-BE49-F238E27FC236}">
                <a16:creationId xmlns:a16="http://schemas.microsoft.com/office/drawing/2014/main" id="{49F02F59-B505-D54E-981D-70FDFC061785}"/>
              </a:ext>
            </a:extLst>
          </p:cNvPr>
          <p:cNvSpPr/>
          <p:nvPr/>
        </p:nvSpPr>
        <p:spPr>
          <a:xfrm>
            <a:off x="5880503" y="6417176"/>
            <a:ext cx="6096000" cy="861774"/>
          </a:xfrm>
          <a:prstGeom prst="rect">
            <a:avLst/>
          </a:prstGeom>
        </p:spPr>
        <p:txBody>
          <a:bodyPr>
            <a:spAutoFit/>
          </a:bodyPr>
          <a:lstStyle/>
          <a:p>
            <a:r>
              <a:rPr lang="en-US" sz="1000" dirty="0"/>
              <a:t>Source: </a:t>
            </a:r>
            <a:r>
              <a:rPr lang="en-US" sz="1000" dirty="0">
                <a:hlinkClick r:id="rId10"/>
              </a:rPr>
              <a:t>https://dealbook.nytimes.com/2012/08/02/knight-capital-says-trading-mishap-cost-it-440-million/</a:t>
            </a:r>
            <a:br>
              <a:rPr lang="en-US" sz="1000" dirty="0"/>
            </a:br>
            <a:r>
              <a:rPr lang="en-US" sz="1000" dirty="0">
                <a:hlinkClick r:id="rId11"/>
              </a:rPr>
              <a:t>https://www.mckinsey.com/business-functions/risk/our-insights/the-evolution-of-model-risk-management</a:t>
            </a:r>
            <a:endParaRPr lang="en-US" sz="1000" dirty="0"/>
          </a:p>
          <a:p>
            <a:endParaRPr lang="en-US" sz="1000" dirty="0"/>
          </a:p>
          <a:p>
            <a:endParaRPr lang="en-US" sz="1000" dirty="0"/>
          </a:p>
          <a:p>
            <a:endParaRPr lang="en-US" sz="1000" dirty="0"/>
          </a:p>
        </p:txBody>
      </p:sp>
      <p:sp>
        <p:nvSpPr>
          <p:cNvPr id="22" name="Rectangle 21">
            <a:extLst>
              <a:ext uri="{FF2B5EF4-FFF2-40B4-BE49-F238E27FC236}">
                <a16:creationId xmlns:a16="http://schemas.microsoft.com/office/drawing/2014/main" id="{3CCF1B4A-468C-C04D-9A8B-F12E5CBF87B1}"/>
              </a:ext>
            </a:extLst>
          </p:cNvPr>
          <p:cNvSpPr/>
          <p:nvPr/>
        </p:nvSpPr>
        <p:spPr>
          <a:xfrm>
            <a:off x="6565497" y="2221097"/>
            <a:ext cx="2937006" cy="299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Defective Model</a:t>
            </a:r>
          </a:p>
        </p:txBody>
      </p:sp>
      <p:pic>
        <p:nvPicPr>
          <p:cNvPr id="3" name="Picture 2">
            <a:extLst>
              <a:ext uri="{FF2B5EF4-FFF2-40B4-BE49-F238E27FC236}">
                <a16:creationId xmlns:a16="http://schemas.microsoft.com/office/drawing/2014/main" id="{CDECD719-5630-4D4D-A197-0481F008616F}"/>
              </a:ext>
            </a:extLst>
          </p:cNvPr>
          <p:cNvPicPr>
            <a:picLocks noChangeAspect="1"/>
          </p:cNvPicPr>
          <p:nvPr/>
        </p:nvPicPr>
        <p:blipFill>
          <a:blip r:embed="rId12"/>
          <a:stretch>
            <a:fillRect/>
          </a:stretch>
        </p:blipFill>
        <p:spPr>
          <a:xfrm>
            <a:off x="6565497" y="2945748"/>
            <a:ext cx="4754739" cy="709585"/>
          </a:xfrm>
          <a:prstGeom prst="rect">
            <a:avLst/>
          </a:prstGeom>
        </p:spPr>
      </p:pic>
      <p:pic>
        <p:nvPicPr>
          <p:cNvPr id="7" name="Picture 6">
            <a:extLst>
              <a:ext uri="{FF2B5EF4-FFF2-40B4-BE49-F238E27FC236}">
                <a16:creationId xmlns:a16="http://schemas.microsoft.com/office/drawing/2014/main" id="{D1D6F850-2F0D-5843-A2CF-631C87C8F17C}"/>
              </a:ext>
            </a:extLst>
          </p:cNvPr>
          <p:cNvPicPr>
            <a:picLocks noChangeAspect="1"/>
          </p:cNvPicPr>
          <p:nvPr/>
        </p:nvPicPr>
        <p:blipFill>
          <a:blip r:embed="rId13"/>
          <a:stretch>
            <a:fillRect/>
          </a:stretch>
        </p:blipFill>
        <p:spPr>
          <a:xfrm>
            <a:off x="6565497" y="3655333"/>
            <a:ext cx="4754739" cy="1951643"/>
          </a:xfrm>
          <a:prstGeom prst="rect">
            <a:avLst/>
          </a:prstGeom>
        </p:spPr>
      </p:pic>
      <p:sp>
        <p:nvSpPr>
          <p:cNvPr id="29" name="Rectangle 28">
            <a:extLst>
              <a:ext uri="{FF2B5EF4-FFF2-40B4-BE49-F238E27FC236}">
                <a16:creationId xmlns:a16="http://schemas.microsoft.com/office/drawing/2014/main" id="{2A119599-C0D4-364A-B59C-55819AFB192C}"/>
              </a:ext>
            </a:extLst>
          </p:cNvPr>
          <p:cNvSpPr/>
          <p:nvPr/>
        </p:nvSpPr>
        <p:spPr>
          <a:xfrm>
            <a:off x="6565497" y="2536225"/>
            <a:ext cx="4754739" cy="505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A0B4C15-8716-CE46-81E1-8CDBB6F54E0D}"/>
              </a:ext>
            </a:extLst>
          </p:cNvPr>
          <p:cNvPicPr>
            <a:picLocks noChangeAspect="1"/>
          </p:cNvPicPr>
          <p:nvPr/>
        </p:nvPicPr>
        <p:blipFill>
          <a:blip r:embed="rId14"/>
          <a:stretch>
            <a:fillRect/>
          </a:stretch>
        </p:blipFill>
        <p:spPr>
          <a:xfrm>
            <a:off x="6640137" y="2662038"/>
            <a:ext cx="1396939" cy="262336"/>
          </a:xfrm>
          <a:prstGeom prst="rect">
            <a:avLst/>
          </a:prstGeom>
        </p:spPr>
      </p:pic>
      <p:sp>
        <p:nvSpPr>
          <p:cNvPr id="30" name="Rectangle 29">
            <a:extLst>
              <a:ext uri="{FF2B5EF4-FFF2-40B4-BE49-F238E27FC236}">
                <a16:creationId xmlns:a16="http://schemas.microsoft.com/office/drawing/2014/main" id="{8896D268-6807-0D4C-9563-CE10B6F5CC6E}"/>
              </a:ext>
            </a:extLst>
          </p:cNvPr>
          <p:cNvSpPr/>
          <p:nvPr/>
        </p:nvSpPr>
        <p:spPr>
          <a:xfrm>
            <a:off x="6677018" y="4064855"/>
            <a:ext cx="4522205" cy="66468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BADCC98-1D84-D24F-8458-615648358E0A}"/>
              </a:ext>
            </a:extLst>
          </p:cNvPr>
          <p:cNvSpPr/>
          <p:nvPr/>
        </p:nvSpPr>
        <p:spPr>
          <a:xfrm>
            <a:off x="8445862" y="4857654"/>
            <a:ext cx="2103121" cy="2814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A2F7DD5-068F-4446-B8D2-DE2C829EB406}"/>
              </a:ext>
            </a:extLst>
          </p:cNvPr>
          <p:cNvSpPr/>
          <p:nvPr/>
        </p:nvSpPr>
        <p:spPr>
          <a:xfrm>
            <a:off x="7188462" y="5139062"/>
            <a:ext cx="4131773" cy="20416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9C24B8-643F-284A-A63C-2175638C7F94}"/>
              </a:ext>
            </a:extLst>
          </p:cNvPr>
          <p:cNvSpPr/>
          <p:nvPr/>
        </p:nvSpPr>
        <p:spPr>
          <a:xfrm>
            <a:off x="6677018" y="5386413"/>
            <a:ext cx="600445" cy="162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A4E89131-43AD-7B4C-A6E8-F3042968E877}"/>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41923399"/>
      </p:ext>
    </p:extLst>
  </p:cSld>
  <p:clrMapOvr>
    <a:masterClrMapping/>
  </p:clrMapOvr>
  <p:transition spd="med" advTm="569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a:xfrm>
            <a:off x="609519" y="309370"/>
            <a:ext cx="10972166" cy="571498"/>
          </a:xfrm>
        </p:spPr>
        <p:txBody>
          <a:bodyPr/>
          <a:lstStyle/>
          <a:p>
            <a:r>
              <a:rPr lang="en-US" dirty="0"/>
              <a:t>Outline of this Tutorial</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19" y="1481330"/>
            <a:ext cx="10972166" cy="5067300"/>
          </a:xfrm>
        </p:spPr>
        <p:txBody>
          <a:bodyPr/>
          <a:lstStyle/>
          <a:p>
            <a:r>
              <a:rPr lang="en-US" sz="2800" b="1" dirty="0">
                <a:solidFill>
                  <a:schemeClr val="tx1"/>
                </a:solidFill>
              </a:rPr>
              <a:t>PART I - </a:t>
            </a:r>
            <a:r>
              <a:rPr lang="en-US" sz="2800" dirty="0">
                <a:solidFill>
                  <a:schemeClr val="tx1"/>
                </a:solidFill>
              </a:rPr>
              <a:t>Introduction</a:t>
            </a:r>
          </a:p>
          <a:p>
            <a:endParaRPr lang="en-US" sz="2800" b="1" dirty="0">
              <a:solidFill>
                <a:schemeClr val="tx1"/>
              </a:solidFill>
            </a:endParaRPr>
          </a:p>
          <a:p>
            <a:r>
              <a:rPr lang="en-US" sz="2800" b="1" dirty="0">
                <a:solidFill>
                  <a:schemeClr val="tx1"/>
                </a:solidFill>
              </a:rPr>
              <a:t>PART II - </a:t>
            </a:r>
            <a:r>
              <a:rPr lang="en-US" sz="2800" dirty="0">
                <a:solidFill>
                  <a:schemeClr val="tx1"/>
                </a:solidFill>
              </a:rPr>
              <a:t>Current State of XAI Research for NLP</a:t>
            </a:r>
          </a:p>
          <a:p>
            <a:endParaRPr lang="en-US" sz="2800" b="1" dirty="0">
              <a:solidFill>
                <a:schemeClr val="tx1"/>
              </a:solidFill>
            </a:endParaRPr>
          </a:p>
          <a:p>
            <a:r>
              <a:rPr lang="en-US" sz="2800" b="1" dirty="0">
                <a:solidFill>
                  <a:schemeClr val="tx1"/>
                </a:solidFill>
              </a:rPr>
              <a:t>PART III – </a:t>
            </a:r>
            <a:r>
              <a:rPr lang="en-US" sz="2800" dirty="0" err="1">
                <a:solidFill>
                  <a:schemeClr val="tx1"/>
                </a:solidFill>
              </a:rPr>
              <a:t>Explainability</a:t>
            </a:r>
            <a:r>
              <a:rPr lang="en-US" sz="2800" dirty="0">
                <a:solidFill>
                  <a:schemeClr val="tx1"/>
                </a:solidFill>
              </a:rPr>
              <a:t> and Case Study</a:t>
            </a:r>
          </a:p>
          <a:p>
            <a:endParaRPr lang="en-US" sz="2800" b="1" dirty="0">
              <a:solidFill>
                <a:schemeClr val="tx1"/>
              </a:solidFill>
            </a:endParaRPr>
          </a:p>
          <a:p>
            <a:r>
              <a:rPr lang="en-US" sz="2800" b="1" dirty="0">
                <a:solidFill>
                  <a:schemeClr val="tx1"/>
                </a:solidFill>
              </a:rPr>
              <a:t>PART IV  - </a:t>
            </a:r>
            <a:r>
              <a:rPr lang="en-US" sz="2800" dirty="0">
                <a:solidFill>
                  <a:schemeClr val="tx1"/>
                </a:solidFill>
              </a:rPr>
              <a:t>Open Challenges &amp; Concluding Remarks</a:t>
            </a:r>
            <a:endParaRPr lang="en-US" dirty="0">
              <a:solidFill>
                <a:schemeClr val="tx1"/>
              </a:solidFill>
            </a:endParaRPr>
          </a:p>
        </p:txBody>
      </p:sp>
      <p:sp>
        <p:nvSpPr>
          <p:cNvPr id="4" name="Slide Number Placeholder 3">
            <a:extLst>
              <a:ext uri="{FF2B5EF4-FFF2-40B4-BE49-F238E27FC236}">
                <a16:creationId xmlns:a16="http://schemas.microsoft.com/office/drawing/2014/main" id="{56FA7D93-2F92-8741-845B-8C151418211B}"/>
              </a:ext>
            </a:extLst>
          </p:cNvPr>
          <p:cNvSpPr>
            <a:spLocks noGrp="1"/>
          </p:cNvSpPr>
          <p:nvPr>
            <p:ph type="sldNum" sz="quarter" idx="2"/>
          </p:nvPr>
        </p:nvSpPr>
        <p:spPr/>
        <p:txBody>
          <a:bodyPr/>
          <a:lstStyle/>
          <a:p>
            <a:fld id="{86CB4B4D-7CA3-9044-876B-883B54F8677D}" type="slidenum">
              <a:rPr lang="en-US" smtClean="0"/>
              <a:t>2</a:t>
            </a:fld>
            <a:endParaRPr lang="en-US"/>
          </a:p>
        </p:txBody>
      </p:sp>
    </p:spTree>
    <p:extLst>
      <p:ext uri="{BB962C8B-B14F-4D97-AF65-F5344CB8AC3E}">
        <p14:creationId xmlns:p14="http://schemas.microsoft.com/office/powerpoint/2010/main" val="403382133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6D65A32A-FC64-E94E-83B4-63E8FA7A2050}"/>
              </a:ext>
            </a:extLst>
          </p:cNvPr>
          <p:cNvSpPr/>
          <p:nvPr/>
        </p:nvSpPr>
        <p:spPr>
          <a:xfrm>
            <a:off x="5957591" y="2168567"/>
            <a:ext cx="5421086" cy="396740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p:txBody>
          <a:bodyPr/>
          <a:lstStyle/>
          <a:p>
            <a:fld id="{B9E1206A-5614-2648-8F03-F73EEBA35E51}" type="slidenum">
              <a:rPr lang="en-US" smtClean="0"/>
              <a:t>20</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Model Validation</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59254" y="112996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7AE1C30E-4380-E146-BEA3-03843BA3D457}"/>
              </a:ext>
            </a:extLst>
          </p:cNvPr>
          <p:cNvSpPr/>
          <p:nvPr/>
        </p:nvSpPr>
        <p:spPr>
          <a:xfrm>
            <a:off x="5877550" y="977668"/>
            <a:ext cx="6096000" cy="923330"/>
          </a:xfrm>
          <a:prstGeom prst="rect">
            <a:avLst/>
          </a:prstGeom>
        </p:spPr>
        <p:txBody>
          <a:bodyPr>
            <a:spAutoFit/>
          </a:bodyPr>
          <a:lstStyle/>
          <a:p>
            <a:r>
              <a:rPr lang="en-US" dirty="0">
                <a:solidFill>
                  <a:srgbClr val="818181"/>
                </a:solidFill>
                <a:latin typeface="IBM Plex Sans" charset="0"/>
              </a:rPr>
              <a:t>A core element of model risk management (MRM) </a:t>
            </a:r>
          </a:p>
          <a:p>
            <a:pPr marL="285750" indent="-285750">
              <a:buFont typeface="Arial" panose="020B0604020202020204" pitchFamily="34" charset="0"/>
              <a:buChar char="•"/>
            </a:pPr>
            <a:r>
              <a:rPr lang="en-US" dirty="0">
                <a:solidFill>
                  <a:srgbClr val="818181"/>
                </a:solidFill>
                <a:latin typeface="IBM Plex Sans" charset="0"/>
              </a:rPr>
              <a:t>Verify models are performing as intended </a:t>
            </a:r>
          </a:p>
          <a:p>
            <a:pPr marL="285750" indent="-285750">
              <a:buFont typeface="Arial" panose="020B0604020202020204" pitchFamily="34" charset="0"/>
              <a:buChar char="•"/>
            </a:pPr>
            <a:r>
              <a:rPr lang="en-US" dirty="0">
                <a:solidFill>
                  <a:srgbClr val="818181"/>
                </a:solidFill>
                <a:latin typeface="IBM Plex Sans" charset="0"/>
              </a:rPr>
              <a:t>Ensure models are used as intended</a:t>
            </a:r>
          </a:p>
        </p:txBody>
      </p:sp>
      <p:pic>
        <p:nvPicPr>
          <p:cNvPr id="9" name="Picture 8">
            <a:extLst>
              <a:ext uri="{FF2B5EF4-FFF2-40B4-BE49-F238E27FC236}">
                <a16:creationId xmlns:a16="http://schemas.microsoft.com/office/drawing/2014/main" id="{2EE0588A-AB3C-F148-B9C8-7F210A92D438}"/>
              </a:ext>
            </a:extLst>
          </p:cNvPr>
          <p:cNvPicPr>
            <a:picLocks noChangeAspect="1"/>
          </p:cNvPicPr>
          <p:nvPr/>
        </p:nvPicPr>
        <p:blipFill>
          <a:blip r:embed="rId10"/>
          <a:stretch>
            <a:fillRect/>
          </a:stretch>
        </p:blipFill>
        <p:spPr>
          <a:xfrm>
            <a:off x="6262391" y="2829171"/>
            <a:ext cx="5068956" cy="646331"/>
          </a:xfrm>
          <a:prstGeom prst="rect">
            <a:avLst/>
          </a:prstGeom>
        </p:spPr>
      </p:pic>
      <p:pic>
        <p:nvPicPr>
          <p:cNvPr id="10" name="Picture 9">
            <a:extLst>
              <a:ext uri="{FF2B5EF4-FFF2-40B4-BE49-F238E27FC236}">
                <a16:creationId xmlns:a16="http://schemas.microsoft.com/office/drawing/2014/main" id="{3333C0C5-A8B1-0F4D-BD32-A7B2C7B3F212}"/>
              </a:ext>
            </a:extLst>
          </p:cNvPr>
          <p:cNvPicPr>
            <a:picLocks noChangeAspect="1"/>
          </p:cNvPicPr>
          <p:nvPr/>
        </p:nvPicPr>
        <p:blipFill>
          <a:blip r:embed="rId11"/>
          <a:stretch>
            <a:fillRect/>
          </a:stretch>
        </p:blipFill>
        <p:spPr>
          <a:xfrm>
            <a:off x="6262391" y="3479448"/>
            <a:ext cx="5068957" cy="2087217"/>
          </a:xfrm>
          <a:prstGeom prst="rect">
            <a:avLst/>
          </a:prstGeom>
        </p:spPr>
      </p:pic>
      <p:sp>
        <p:nvSpPr>
          <p:cNvPr id="12" name="Rectangle 11">
            <a:extLst>
              <a:ext uri="{FF2B5EF4-FFF2-40B4-BE49-F238E27FC236}">
                <a16:creationId xmlns:a16="http://schemas.microsoft.com/office/drawing/2014/main" id="{39C33339-98E4-1047-B6E6-B3062A837A28}"/>
              </a:ext>
            </a:extLst>
          </p:cNvPr>
          <p:cNvSpPr/>
          <p:nvPr/>
        </p:nvSpPr>
        <p:spPr>
          <a:xfrm>
            <a:off x="6262391" y="3535137"/>
            <a:ext cx="5068957" cy="140141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AC1EB9-1CDE-184F-ABE6-B0252A8435ED}"/>
              </a:ext>
            </a:extLst>
          </p:cNvPr>
          <p:cNvSpPr/>
          <p:nvPr/>
        </p:nvSpPr>
        <p:spPr>
          <a:xfrm>
            <a:off x="8955895" y="5213814"/>
            <a:ext cx="1033670" cy="19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D45EDFE-A70D-504C-9B3E-29E673C11B1B}"/>
              </a:ext>
            </a:extLst>
          </p:cNvPr>
          <p:cNvPicPr>
            <a:picLocks noChangeAspect="1"/>
          </p:cNvPicPr>
          <p:nvPr/>
        </p:nvPicPr>
        <p:blipFill>
          <a:blip r:embed="rId12"/>
          <a:stretch>
            <a:fillRect/>
          </a:stretch>
        </p:blipFill>
        <p:spPr>
          <a:xfrm>
            <a:off x="6262391" y="2623779"/>
            <a:ext cx="787402" cy="306939"/>
          </a:xfrm>
          <a:prstGeom prst="rect">
            <a:avLst/>
          </a:prstGeom>
        </p:spPr>
      </p:pic>
      <p:sp>
        <p:nvSpPr>
          <p:cNvPr id="16" name="Rectangle 15">
            <a:extLst>
              <a:ext uri="{FF2B5EF4-FFF2-40B4-BE49-F238E27FC236}">
                <a16:creationId xmlns:a16="http://schemas.microsoft.com/office/drawing/2014/main" id="{978B9844-C2E9-A449-8208-1F5F4890E1E1}"/>
              </a:ext>
            </a:extLst>
          </p:cNvPr>
          <p:cNvSpPr/>
          <p:nvPr/>
        </p:nvSpPr>
        <p:spPr>
          <a:xfrm>
            <a:off x="6262391" y="5599085"/>
            <a:ext cx="5068956" cy="553998"/>
          </a:xfrm>
          <a:prstGeom prst="rect">
            <a:avLst/>
          </a:prstGeom>
        </p:spPr>
        <p:txBody>
          <a:bodyPr wrap="square">
            <a:spAutoFit/>
          </a:bodyPr>
          <a:lstStyle/>
          <a:p>
            <a:r>
              <a:rPr lang="en-US" sz="1000" dirty="0"/>
              <a:t>Source: </a:t>
            </a:r>
            <a:r>
              <a:rPr lang="en-US" sz="1000" dirty="0">
                <a:hlinkClick r:id="rId13"/>
              </a:rPr>
              <a:t>https://www.reuters.com/article/us-amazon-com-jobs-automation-insight/amazon-scraps-secret-ai-recruiting-tool-that-showed-bias-against-women-idUSKCN1MK08G</a:t>
            </a:r>
            <a:endParaRPr lang="en-US" sz="1000" dirty="0"/>
          </a:p>
          <a:p>
            <a:endParaRPr lang="en-US" sz="1000" dirty="0"/>
          </a:p>
        </p:txBody>
      </p:sp>
      <p:sp>
        <p:nvSpPr>
          <p:cNvPr id="17" name="Rectangle 16">
            <a:extLst>
              <a:ext uri="{FF2B5EF4-FFF2-40B4-BE49-F238E27FC236}">
                <a16:creationId xmlns:a16="http://schemas.microsoft.com/office/drawing/2014/main" id="{E621DD6E-D97F-A04F-8AA1-00071AB8FC53}"/>
              </a:ext>
            </a:extLst>
          </p:cNvPr>
          <p:cNvSpPr/>
          <p:nvPr/>
        </p:nvSpPr>
        <p:spPr>
          <a:xfrm>
            <a:off x="6231145" y="2297489"/>
            <a:ext cx="2937006" cy="299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Defective Model</a:t>
            </a:r>
          </a:p>
        </p:txBody>
      </p:sp>
      <p:sp>
        <p:nvSpPr>
          <p:cNvPr id="18" name="Rectangle 17">
            <a:extLst>
              <a:ext uri="{FF2B5EF4-FFF2-40B4-BE49-F238E27FC236}">
                <a16:creationId xmlns:a16="http://schemas.microsoft.com/office/drawing/2014/main" id="{519C85D5-9244-A346-A989-9BD75DE51239}"/>
              </a:ext>
            </a:extLst>
          </p:cNvPr>
          <p:cNvSpPr/>
          <p:nvPr/>
        </p:nvSpPr>
        <p:spPr>
          <a:xfrm>
            <a:off x="6949719" y="2622569"/>
            <a:ext cx="4381628" cy="28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F940AD4C-8DF1-EE46-8FE3-E8D35F40371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68077165"/>
      </p:ext>
    </p:extLst>
  </p:cSld>
  <p:clrMapOvr>
    <a:masterClrMapping/>
  </p:clrMapOvr>
  <p:transition spd="med" advTm="4558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52805364-874B-B84E-97EA-09D591D716BE}"/>
              </a:ext>
            </a:extLst>
          </p:cNvPr>
          <p:cNvSpPr/>
          <p:nvPr/>
        </p:nvSpPr>
        <p:spPr>
          <a:xfrm>
            <a:off x="5957591" y="2049698"/>
            <a:ext cx="5421086" cy="396740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p:txBody>
          <a:bodyPr/>
          <a:lstStyle/>
          <a:p>
            <a:fld id="{B9E1206A-5614-2648-8F03-F73EEBA35E51}" type="slidenum">
              <a:rPr lang="en-US" smtClean="0"/>
              <a:t>21</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Model Validation</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25381" y="1113489"/>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7AE1C30E-4380-E146-BEA3-03843BA3D457}"/>
              </a:ext>
            </a:extLst>
          </p:cNvPr>
          <p:cNvSpPr/>
          <p:nvPr/>
        </p:nvSpPr>
        <p:spPr>
          <a:xfrm>
            <a:off x="5900057" y="959962"/>
            <a:ext cx="6096000" cy="923330"/>
          </a:xfrm>
          <a:prstGeom prst="rect">
            <a:avLst/>
          </a:prstGeom>
        </p:spPr>
        <p:txBody>
          <a:bodyPr>
            <a:spAutoFit/>
          </a:bodyPr>
          <a:lstStyle/>
          <a:p>
            <a:r>
              <a:rPr lang="en-US" dirty="0">
                <a:solidFill>
                  <a:srgbClr val="818181"/>
                </a:solidFill>
                <a:latin typeface="IBM Plex Sans" charset="0"/>
              </a:rPr>
              <a:t>A core element of model risk management (MRM) </a:t>
            </a:r>
          </a:p>
          <a:p>
            <a:pPr marL="285750" indent="-285750">
              <a:buFont typeface="Arial" panose="020B0604020202020204" pitchFamily="34" charset="0"/>
              <a:buChar char="•"/>
            </a:pPr>
            <a:r>
              <a:rPr lang="en-US" dirty="0">
                <a:solidFill>
                  <a:srgbClr val="818181"/>
                </a:solidFill>
                <a:latin typeface="IBM Plex Sans" charset="0"/>
              </a:rPr>
              <a:t>Verify models are performing as intended </a:t>
            </a:r>
          </a:p>
          <a:p>
            <a:pPr marL="285750" indent="-285750">
              <a:buFont typeface="Arial" panose="020B0604020202020204" pitchFamily="34" charset="0"/>
              <a:buChar char="•"/>
            </a:pPr>
            <a:r>
              <a:rPr lang="en-US" dirty="0">
                <a:solidFill>
                  <a:srgbClr val="818181"/>
                </a:solidFill>
                <a:latin typeface="IBM Plex Sans" charset="0"/>
              </a:rPr>
              <a:t>Ensure models are used as intended</a:t>
            </a:r>
          </a:p>
        </p:txBody>
      </p:sp>
      <p:pic>
        <p:nvPicPr>
          <p:cNvPr id="11" name="Picture 10">
            <a:extLst>
              <a:ext uri="{FF2B5EF4-FFF2-40B4-BE49-F238E27FC236}">
                <a16:creationId xmlns:a16="http://schemas.microsoft.com/office/drawing/2014/main" id="{A2F92E04-7855-F248-9C0E-2DC3E3EDCA1D}"/>
              </a:ext>
            </a:extLst>
          </p:cNvPr>
          <p:cNvPicPr>
            <a:picLocks noChangeAspect="1"/>
          </p:cNvPicPr>
          <p:nvPr/>
        </p:nvPicPr>
        <p:blipFill>
          <a:blip r:embed="rId10"/>
          <a:stretch>
            <a:fillRect/>
          </a:stretch>
        </p:blipFill>
        <p:spPr>
          <a:xfrm>
            <a:off x="7368850" y="2599017"/>
            <a:ext cx="2852419" cy="928043"/>
          </a:xfrm>
          <a:prstGeom prst="rect">
            <a:avLst/>
          </a:prstGeom>
        </p:spPr>
      </p:pic>
      <p:pic>
        <p:nvPicPr>
          <p:cNvPr id="12" name="Picture 11">
            <a:extLst>
              <a:ext uri="{FF2B5EF4-FFF2-40B4-BE49-F238E27FC236}">
                <a16:creationId xmlns:a16="http://schemas.microsoft.com/office/drawing/2014/main" id="{72F0CAE1-095A-7F4C-8C34-0F9B164B2244}"/>
              </a:ext>
            </a:extLst>
          </p:cNvPr>
          <p:cNvPicPr>
            <a:picLocks noChangeAspect="1"/>
          </p:cNvPicPr>
          <p:nvPr/>
        </p:nvPicPr>
        <p:blipFill>
          <a:blip r:embed="rId11"/>
          <a:stretch>
            <a:fillRect/>
          </a:stretch>
        </p:blipFill>
        <p:spPr>
          <a:xfrm>
            <a:off x="6454450" y="3250434"/>
            <a:ext cx="914400" cy="276626"/>
          </a:xfrm>
          <a:prstGeom prst="rect">
            <a:avLst/>
          </a:prstGeom>
        </p:spPr>
      </p:pic>
      <p:pic>
        <p:nvPicPr>
          <p:cNvPr id="1026" name="Picture 2" descr="Why wonky teeth give us a smile - The Guardian - Define Clinic">
            <a:extLst>
              <a:ext uri="{FF2B5EF4-FFF2-40B4-BE49-F238E27FC236}">
                <a16:creationId xmlns:a16="http://schemas.microsoft.com/office/drawing/2014/main" id="{7CF6280B-78FB-0847-8D09-17BBC59ECA5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54450" y="2637119"/>
            <a:ext cx="914400" cy="6115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9F02F59-B505-D54E-981D-70FDFC061785}"/>
              </a:ext>
            </a:extLst>
          </p:cNvPr>
          <p:cNvSpPr/>
          <p:nvPr/>
        </p:nvSpPr>
        <p:spPr>
          <a:xfrm>
            <a:off x="5900057" y="6157732"/>
            <a:ext cx="6096000" cy="1169551"/>
          </a:xfrm>
          <a:prstGeom prst="rect">
            <a:avLst/>
          </a:prstGeom>
        </p:spPr>
        <p:txBody>
          <a:bodyPr>
            <a:spAutoFit/>
          </a:bodyPr>
          <a:lstStyle/>
          <a:p>
            <a:r>
              <a:rPr lang="en-US" sz="1000" dirty="0"/>
              <a:t>Source: </a:t>
            </a:r>
            <a:r>
              <a:rPr lang="en-US" sz="1000" dirty="0">
                <a:hlinkClick r:id="rId13"/>
              </a:rPr>
              <a:t>https://www.theguardian.com/business/2013/sep/19/jp-morgan-920m-fine-london-whale</a:t>
            </a:r>
            <a:endParaRPr lang="en-US" sz="1000" dirty="0"/>
          </a:p>
          <a:p>
            <a:r>
              <a:rPr lang="en-US" sz="1000" dirty="0">
                <a:hlinkClick r:id="rId14"/>
              </a:rPr>
              <a:t>https://financetrainingcourse.com/education/2014/04/london-whale-casestudy-timeline/</a:t>
            </a:r>
            <a:endParaRPr lang="en-US" sz="1000" dirty="0"/>
          </a:p>
          <a:p>
            <a:r>
              <a:rPr lang="en-US" sz="1000" dirty="0">
                <a:hlinkClick r:id="rId15"/>
              </a:rPr>
              <a:t>https://www.reuters.com/article/us-jpmorgan-iksil/london-whale-took-big-bets-below-the-surface-idUSBRE84A12620120511</a:t>
            </a:r>
            <a:endParaRPr lang="en-US" sz="1000" dirty="0"/>
          </a:p>
          <a:p>
            <a:endParaRPr lang="en-US" sz="1000" dirty="0"/>
          </a:p>
          <a:p>
            <a:endParaRPr lang="en-US" sz="1000" dirty="0"/>
          </a:p>
          <a:p>
            <a:endParaRPr lang="en-US" sz="1000" dirty="0"/>
          </a:p>
        </p:txBody>
      </p:sp>
      <p:pic>
        <p:nvPicPr>
          <p:cNvPr id="16" name="Picture 15">
            <a:extLst>
              <a:ext uri="{FF2B5EF4-FFF2-40B4-BE49-F238E27FC236}">
                <a16:creationId xmlns:a16="http://schemas.microsoft.com/office/drawing/2014/main" id="{340EB24B-5749-9F45-BC0D-13FF29C299AB}"/>
              </a:ext>
            </a:extLst>
          </p:cNvPr>
          <p:cNvPicPr>
            <a:picLocks noChangeAspect="1"/>
          </p:cNvPicPr>
          <p:nvPr/>
        </p:nvPicPr>
        <p:blipFill>
          <a:blip r:embed="rId16"/>
          <a:stretch>
            <a:fillRect/>
          </a:stretch>
        </p:blipFill>
        <p:spPr>
          <a:xfrm>
            <a:off x="6428601" y="4459814"/>
            <a:ext cx="4565478" cy="810627"/>
          </a:xfrm>
          <a:prstGeom prst="rect">
            <a:avLst/>
          </a:prstGeom>
        </p:spPr>
      </p:pic>
      <p:pic>
        <p:nvPicPr>
          <p:cNvPr id="17" name="Picture 16">
            <a:extLst>
              <a:ext uri="{FF2B5EF4-FFF2-40B4-BE49-F238E27FC236}">
                <a16:creationId xmlns:a16="http://schemas.microsoft.com/office/drawing/2014/main" id="{87B4393F-65DA-AA44-89AA-0176F79E66E9}"/>
              </a:ext>
            </a:extLst>
          </p:cNvPr>
          <p:cNvPicPr>
            <a:picLocks noChangeAspect="1"/>
          </p:cNvPicPr>
          <p:nvPr/>
        </p:nvPicPr>
        <p:blipFill rotWithShape="1">
          <a:blip r:embed="rId17"/>
          <a:srcRect r="77429" b="86269"/>
          <a:stretch/>
        </p:blipFill>
        <p:spPr>
          <a:xfrm>
            <a:off x="6428600" y="3790592"/>
            <a:ext cx="1021812" cy="365760"/>
          </a:xfrm>
          <a:prstGeom prst="rect">
            <a:avLst/>
          </a:prstGeom>
        </p:spPr>
      </p:pic>
      <p:pic>
        <p:nvPicPr>
          <p:cNvPr id="18" name="Picture 17">
            <a:extLst>
              <a:ext uri="{FF2B5EF4-FFF2-40B4-BE49-F238E27FC236}">
                <a16:creationId xmlns:a16="http://schemas.microsoft.com/office/drawing/2014/main" id="{C2B612CC-86C4-F549-AB1C-F6858130E3B9}"/>
              </a:ext>
            </a:extLst>
          </p:cNvPr>
          <p:cNvPicPr>
            <a:picLocks noChangeAspect="1"/>
          </p:cNvPicPr>
          <p:nvPr/>
        </p:nvPicPr>
        <p:blipFill rotWithShape="1">
          <a:blip r:embed="rId17"/>
          <a:srcRect l="15662" t="65512" r="5338" b="596"/>
          <a:stretch/>
        </p:blipFill>
        <p:spPr>
          <a:xfrm>
            <a:off x="7433108" y="3818865"/>
            <a:ext cx="2615835" cy="660330"/>
          </a:xfrm>
          <a:prstGeom prst="rect">
            <a:avLst/>
          </a:prstGeom>
        </p:spPr>
      </p:pic>
      <p:sp>
        <p:nvSpPr>
          <p:cNvPr id="23" name="Rectangle 22">
            <a:extLst>
              <a:ext uri="{FF2B5EF4-FFF2-40B4-BE49-F238E27FC236}">
                <a16:creationId xmlns:a16="http://schemas.microsoft.com/office/drawing/2014/main" id="{D4BDCA71-173D-954B-BC49-BE2F91E9C379}"/>
              </a:ext>
            </a:extLst>
          </p:cNvPr>
          <p:cNvSpPr/>
          <p:nvPr/>
        </p:nvSpPr>
        <p:spPr>
          <a:xfrm>
            <a:off x="6428600" y="4128079"/>
            <a:ext cx="1021812" cy="331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3C83B3-13EB-034B-B383-DB017A4FBDC7}"/>
              </a:ext>
            </a:extLst>
          </p:cNvPr>
          <p:cNvSpPr/>
          <p:nvPr/>
        </p:nvSpPr>
        <p:spPr>
          <a:xfrm>
            <a:off x="10010605" y="3818796"/>
            <a:ext cx="983474" cy="660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CF1B4A-468C-C04D-9A8B-F12E5CBF87B1}"/>
              </a:ext>
            </a:extLst>
          </p:cNvPr>
          <p:cNvSpPr/>
          <p:nvPr/>
        </p:nvSpPr>
        <p:spPr>
          <a:xfrm>
            <a:off x="6454450" y="2335485"/>
            <a:ext cx="2937006" cy="299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Incorrect Use of Model</a:t>
            </a:r>
          </a:p>
        </p:txBody>
      </p:sp>
      <p:sp>
        <p:nvSpPr>
          <p:cNvPr id="3" name="Rectangle 2">
            <a:extLst>
              <a:ext uri="{FF2B5EF4-FFF2-40B4-BE49-F238E27FC236}">
                <a16:creationId xmlns:a16="http://schemas.microsoft.com/office/drawing/2014/main" id="{D4DC8537-431B-3C42-8A01-D9856B08C795}"/>
              </a:ext>
            </a:extLst>
          </p:cNvPr>
          <p:cNvSpPr/>
          <p:nvPr/>
        </p:nvSpPr>
        <p:spPr>
          <a:xfrm>
            <a:off x="8061576" y="2842927"/>
            <a:ext cx="1653703" cy="2476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F9E420-E01D-8040-8664-E91BEF7AE628}"/>
              </a:ext>
            </a:extLst>
          </p:cNvPr>
          <p:cNvSpPr/>
          <p:nvPr/>
        </p:nvSpPr>
        <p:spPr>
          <a:xfrm>
            <a:off x="8741026" y="3353756"/>
            <a:ext cx="650430" cy="1551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271FE78D-B054-EF45-BAF9-62CBF898D713}"/>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84362307"/>
      </p:ext>
    </p:extLst>
  </p:cSld>
  <p:clrMapOvr>
    <a:masterClrMapping/>
  </p:clrMapOvr>
  <p:transition spd="med" advTm="426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52805364-874B-B84E-97EA-09D591D716BE}"/>
              </a:ext>
            </a:extLst>
          </p:cNvPr>
          <p:cNvSpPr/>
          <p:nvPr/>
        </p:nvSpPr>
        <p:spPr>
          <a:xfrm>
            <a:off x="5957591" y="2107951"/>
            <a:ext cx="5421086" cy="396740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p:txBody>
          <a:bodyPr/>
          <a:lstStyle/>
          <a:p>
            <a:fld id="{B9E1206A-5614-2648-8F03-F73EEBA35E51}" type="slidenum">
              <a:rPr lang="en-US" smtClean="0"/>
              <a:t>22</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Model Validation</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39799" y="1186415"/>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7AE1C30E-4380-E146-BEA3-03843BA3D457}"/>
              </a:ext>
            </a:extLst>
          </p:cNvPr>
          <p:cNvSpPr/>
          <p:nvPr/>
        </p:nvSpPr>
        <p:spPr>
          <a:xfrm>
            <a:off x="5900057" y="942399"/>
            <a:ext cx="6096000" cy="923330"/>
          </a:xfrm>
          <a:prstGeom prst="rect">
            <a:avLst/>
          </a:prstGeom>
        </p:spPr>
        <p:txBody>
          <a:bodyPr>
            <a:spAutoFit/>
          </a:bodyPr>
          <a:lstStyle/>
          <a:p>
            <a:r>
              <a:rPr lang="en-US" dirty="0">
                <a:solidFill>
                  <a:srgbClr val="818181"/>
                </a:solidFill>
                <a:latin typeface="IBM Plex Sans" charset="0"/>
              </a:rPr>
              <a:t>A core element of model risk management (MRM) </a:t>
            </a:r>
          </a:p>
          <a:p>
            <a:pPr marL="285750" indent="-285750">
              <a:buFont typeface="Arial" panose="020B0604020202020204" pitchFamily="34" charset="0"/>
              <a:buChar char="•"/>
            </a:pPr>
            <a:r>
              <a:rPr lang="en-US" dirty="0">
                <a:solidFill>
                  <a:srgbClr val="818181"/>
                </a:solidFill>
                <a:latin typeface="IBM Plex Sans" charset="0"/>
              </a:rPr>
              <a:t>Verify models are performing as intended </a:t>
            </a:r>
          </a:p>
          <a:p>
            <a:pPr marL="285750" indent="-285750">
              <a:buFont typeface="Arial" panose="020B0604020202020204" pitchFamily="34" charset="0"/>
              <a:buChar char="•"/>
            </a:pPr>
            <a:r>
              <a:rPr lang="en-US" dirty="0">
                <a:solidFill>
                  <a:srgbClr val="818181"/>
                </a:solidFill>
                <a:latin typeface="IBM Plex Sans" charset="0"/>
              </a:rPr>
              <a:t>Ensure models are used as intended</a:t>
            </a:r>
          </a:p>
        </p:txBody>
      </p:sp>
      <p:sp>
        <p:nvSpPr>
          <p:cNvPr id="13" name="Rectangle 12">
            <a:extLst>
              <a:ext uri="{FF2B5EF4-FFF2-40B4-BE49-F238E27FC236}">
                <a16:creationId xmlns:a16="http://schemas.microsoft.com/office/drawing/2014/main" id="{49F02F59-B505-D54E-981D-70FDFC061785}"/>
              </a:ext>
            </a:extLst>
          </p:cNvPr>
          <p:cNvSpPr/>
          <p:nvPr/>
        </p:nvSpPr>
        <p:spPr>
          <a:xfrm>
            <a:off x="5900057" y="6417176"/>
            <a:ext cx="6096000" cy="553998"/>
          </a:xfrm>
          <a:prstGeom prst="rect">
            <a:avLst/>
          </a:prstGeom>
        </p:spPr>
        <p:txBody>
          <a:bodyPr>
            <a:spAutoFit/>
          </a:bodyPr>
          <a:lstStyle/>
          <a:p>
            <a:r>
              <a:rPr lang="en-US" sz="1000" dirty="0"/>
              <a:t>Source: </a:t>
            </a:r>
            <a:r>
              <a:rPr lang="en-US" sz="1000" dirty="0">
                <a:hlinkClick r:id="rId10"/>
              </a:rPr>
              <a:t>https://www.digitaltrends.com/cars/tesla-autopilot-in-hot-seat-again-driver-misuse/</a:t>
            </a:r>
            <a:endParaRPr lang="en-US" sz="1000" dirty="0"/>
          </a:p>
          <a:p>
            <a:endParaRPr lang="en-US" sz="1000" dirty="0"/>
          </a:p>
          <a:p>
            <a:endParaRPr lang="en-US" sz="1000" dirty="0"/>
          </a:p>
        </p:txBody>
      </p:sp>
      <p:sp>
        <p:nvSpPr>
          <p:cNvPr id="22" name="Rectangle 21">
            <a:extLst>
              <a:ext uri="{FF2B5EF4-FFF2-40B4-BE49-F238E27FC236}">
                <a16:creationId xmlns:a16="http://schemas.microsoft.com/office/drawing/2014/main" id="{3CCF1B4A-468C-C04D-9A8B-F12E5CBF87B1}"/>
              </a:ext>
            </a:extLst>
          </p:cNvPr>
          <p:cNvSpPr/>
          <p:nvPr/>
        </p:nvSpPr>
        <p:spPr>
          <a:xfrm>
            <a:off x="6427088" y="2250057"/>
            <a:ext cx="2937006" cy="299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Incorrect Use of Model</a:t>
            </a:r>
          </a:p>
        </p:txBody>
      </p:sp>
      <p:pic>
        <p:nvPicPr>
          <p:cNvPr id="26" name="Picture 25">
            <a:extLst>
              <a:ext uri="{FF2B5EF4-FFF2-40B4-BE49-F238E27FC236}">
                <a16:creationId xmlns:a16="http://schemas.microsoft.com/office/drawing/2014/main" id="{F9AFD4A0-C738-E94B-9891-0B7555710D09}"/>
              </a:ext>
            </a:extLst>
          </p:cNvPr>
          <p:cNvPicPr>
            <a:picLocks noChangeAspect="1"/>
          </p:cNvPicPr>
          <p:nvPr/>
        </p:nvPicPr>
        <p:blipFill rotWithShape="1">
          <a:blip r:embed="rId11"/>
          <a:srcRect b="77635"/>
          <a:stretch/>
        </p:blipFill>
        <p:spPr>
          <a:xfrm>
            <a:off x="6442328" y="2577748"/>
            <a:ext cx="4618486" cy="1046365"/>
          </a:xfrm>
          <a:prstGeom prst="rect">
            <a:avLst/>
          </a:prstGeom>
        </p:spPr>
      </p:pic>
      <p:pic>
        <p:nvPicPr>
          <p:cNvPr id="27" name="Picture 26">
            <a:extLst>
              <a:ext uri="{FF2B5EF4-FFF2-40B4-BE49-F238E27FC236}">
                <a16:creationId xmlns:a16="http://schemas.microsoft.com/office/drawing/2014/main" id="{2AB99E67-7AD6-344B-A150-5C65D93EF76C}"/>
              </a:ext>
            </a:extLst>
          </p:cNvPr>
          <p:cNvPicPr>
            <a:picLocks noChangeAspect="1"/>
          </p:cNvPicPr>
          <p:nvPr/>
        </p:nvPicPr>
        <p:blipFill rotWithShape="1">
          <a:blip r:embed="rId11"/>
          <a:srcRect t="76047"/>
          <a:stretch/>
        </p:blipFill>
        <p:spPr>
          <a:xfrm>
            <a:off x="6427088" y="3612594"/>
            <a:ext cx="4618532" cy="1308336"/>
          </a:xfrm>
          <a:prstGeom prst="rect">
            <a:avLst/>
          </a:prstGeom>
        </p:spPr>
      </p:pic>
      <p:pic>
        <p:nvPicPr>
          <p:cNvPr id="3" name="Audio 2">
            <a:hlinkClick r:id="" action="ppaction://media"/>
            <a:extLst>
              <a:ext uri="{FF2B5EF4-FFF2-40B4-BE49-F238E27FC236}">
                <a16:creationId xmlns:a16="http://schemas.microsoft.com/office/drawing/2014/main" id="{12193E4D-EFB1-774E-8AE1-C353733FCED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71235210"/>
      </p:ext>
    </p:extLst>
  </p:cSld>
  <p:clrMapOvr>
    <a:masterClrMapping/>
  </p:clrMapOvr>
  <p:transition spd="med" advTm="336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E117E2-7A9D-5E43-9843-240B9B2B00A4}"/>
              </a:ext>
            </a:extLst>
          </p:cNvPr>
          <p:cNvSpPr/>
          <p:nvPr/>
        </p:nvSpPr>
        <p:spPr>
          <a:xfrm>
            <a:off x="6429631" y="2085664"/>
            <a:ext cx="4853412" cy="396740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a:xfrm>
            <a:off x="11378676" y="6021289"/>
            <a:ext cx="203009" cy="177417"/>
          </a:xfrm>
        </p:spPr>
        <p:txBody>
          <a:bodyPr/>
          <a:lstStyle/>
          <a:p>
            <a:fld id="{B9E1206A-5614-2648-8F03-F73EEBA35E51}" type="slidenum">
              <a:rPr lang="en-US" smtClean="0"/>
              <a:t>23</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Model Deployment</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45914" y="1142421"/>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B90460B9-A478-7746-8207-EB88F2043E30}"/>
              </a:ext>
            </a:extLst>
          </p:cNvPr>
          <p:cNvSpPr txBox="1"/>
          <p:nvPr/>
        </p:nvSpPr>
        <p:spPr>
          <a:xfrm>
            <a:off x="6322628" y="1035888"/>
            <a:ext cx="5373587"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818181"/>
                </a:solidFill>
                <a:latin typeface="IBM Plex Sans" charset="0"/>
              </a:rPr>
              <a:t>Compliant to regulatory and legal requirements</a:t>
            </a:r>
          </a:p>
          <a:p>
            <a:pPr marL="285750" indent="-285750">
              <a:buFont typeface="Arial" panose="020B0604020202020204" pitchFamily="34" charset="0"/>
              <a:buChar char="•"/>
            </a:pPr>
            <a:r>
              <a:rPr lang="en-US" dirty="0">
                <a:solidFill>
                  <a:srgbClr val="818181"/>
                </a:solidFill>
                <a:latin typeface="IBM Plex Sans" charset="0"/>
              </a:rPr>
              <a:t>Foster trust with key stakeholders </a:t>
            </a:r>
          </a:p>
        </p:txBody>
      </p:sp>
      <p:sp>
        <p:nvSpPr>
          <p:cNvPr id="3" name="Rectangle 2">
            <a:extLst>
              <a:ext uri="{FF2B5EF4-FFF2-40B4-BE49-F238E27FC236}">
                <a16:creationId xmlns:a16="http://schemas.microsoft.com/office/drawing/2014/main" id="{E446E9CC-F6D6-594B-AB9C-940FFCCC8D56}"/>
              </a:ext>
            </a:extLst>
          </p:cNvPr>
          <p:cNvSpPr/>
          <p:nvPr/>
        </p:nvSpPr>
        <p:spPr>
          <a:xfrm>
            <a:off x="7188200" y="5753841"/>
            <a:ext cx="3477234" cy="400110"/>
          </a:xfrm>
          <a:prstGeom prst="rect">
            <a:avLst/>
          </a:prstGeom>
        </p:spPr>
        <p:txBody>
          <a:bodyPr wrap="none">
            <a:spAutoFit/>
          </a:bodyPr>
          <a:lstStyle/>
          <a:p>
            <a:r>
              <a:rPr lang="en-US" sz="1000" dirty="0"/>
              <a:t>Source: </a:t>
            </a:r>
            <a:r>
              <a:rPr lang="en-US" sz="1000" dirty="0">
                <a:hlinkClick r:id="rId10"/>
              </a:rPr>
              <a:t>https://algoritmeregister.amsterdam.nl/en/ai-register/</a:t>
            </a:r>
            <a:endParaRPr lang="en-US" sz="1000" dirty="0"/>
          </a:p>
          <a:p>
            <a:endParaRPr lang="en-US" sz="1000" dirty="0"/>
          </a:p>
        </p:txBody>
      </p:sp>
      <p:pic>
        <p:nvPicPr>
          <p:cNvPr id="6" name="Picture 5">
            <a:extLst>
              <a:ext uri="{FF2B5EF4-FFF2-40B4-BE49-F238E27FC236}">
                <a16:creationId xmlns:a16="http://schemas.microsoft.com/office/drawing/2014/main" id="{20A79DDE-2DAF-F741-8DE5-55B52DB891ED}"/>
              </a:ext>
            </a:extLst>
          </p:cNvPr>
          <p:cNvPicPr>
            <a:picLocks noChangeAspect="1"/>
          </p:cNvPicPr>
          <p:nvPr/>
        </p:nvPicPr>
        <p:blipFill>
          <a:blip r:embed="rId11"/>
          <a:stretch>
            <a:fillRect/>
          </a:stretch>
        </p:blipFill>
        <p:spPr>
          <a:xfrm>
            <a:off x="6620293" y="2421035"/>
            <a:ext cx="4572000" cy="715744"/>
          </a:xfrm>
          <a:prstGeom prst="rect">
            <a:avLst/>
          </a:prstGeom>
        </p:spPr>
      </p:pic>
      <p:pic>
        <p:nvPicPr>
          <p:cNvPr id="8" name="Picture 7">
            <a:extLst>
              <a:ext uri="{FF2B5EF4-FFF2-40B4-BE49-F238E27FC236}">
                <a16:creationId xmlns:a16="http://schemas.microsoft.com/office/drawing/2014/main" id="{AFD42774-DC51-0B45-8E31-57667E181FB6}"/>
              </a:ext>
            </a:extLst>
          </p:cNvPr>
          <p:cNvPicPr>
            <a:picLocks noChangeAspect="1"/>
          </p:cNvPicPr>
          <p:nvPr/>
        </p:nvPicPr>
        <p:blipFill>
          <a:blip r:embed="rId12"/>
          <a:stretch>
            <a:fillRect/>
          </a:stretch>
        </p:blipFill>
        <p:spPr>
          <a:xfrm>
            <a:off x="6620294" y="3124330"/>
            <a:ext cx="1527048" cy="2375895"/>
          </a:xfrm>
          <a:prstGeom prst="rect">
            <a:avLst/>
          </a:prstGeom>
        </p:spPr>
      </p:pic>
      <p:pic>
        <p:nvPicPr>
          <p:cNvPr id="11" name="Picture 10">
            <a:extLst>
              <a:ext uri="{FF2B5EF4-FFF2-40B4-BE49-F238E27FC236}">
                <a16:creationId xmlns:a16="http://schemas.microsoft.com/office/drawing/2014/main" id="{7B974C31-36CA-DF49-A1E7-17CD93A55C7A}"/>
              </a:ext>
            </a:extLst>
          </p:cNvPr>
          <p:cNvPicPr>
            <a:picLocks noChangeAspect="1"/>
          </p:cNvPicPr>
          <p:nvPr/>
        </p:nvPicPr>
        <p:blipFill>
          <a:blip r:embed="rId13"/>
          <a:stretch>
            <a:fillRect/>
          </a:stretch>
        </p:blipFill>
        <p:spPr>
          <a:xfrm>
            <a:off x="8159571" y="3124330"/>
            <a:ext cx="1527048" cy="2411128"/>
          </a:xfrm>
          <a:prstGeom prst="rect">
            <a:avLst/>
          </a:prstGeom>
        </p:spPr>
      </p:pic>
      <p:pic>
        <p:nvPicPr>
          <p:cNvPr id="12" name="Picture 11">
            <a:extLst>
              <a:ext uri="{FF2B5EF4-FFF2-40B4-BE49-F238E27FC236}">
                <a16:creationId xmlns:a16="http://schemas.microsoft.com/office/drawing/2014/main" id="{758A0848-A438-5545-95CA-AB517246F680}"/>
              </a:ext>
            </a:extLst>
          </p:cNvPr>
          <p:cNvPicPr>
            <a:picLocks noChangeAspect="1"/>
          </p:cNvPicPr>
          <p:nvPr/>
        </p:nvPicPr>
        <p:blipFill>
          <a:blip r:embed="rId14"/>
          <a:stretch>
            <a:fillRect/>
          </a:stretch>
        </p:blipFill>
        <p:spPr>
          <a:xfrm>
            <a:off x="9698848" y="3124330"/>
            <a:ext cx="1527048" cy="2431462"/>
          </a:xfrm>
          <a:prstGeom prst="rect">
            <a:avLst/>
          </a:prstGeom>
        </p:spPr>
      </p:pic>
      <p:pic>
        <p:nvPicPr>
          <p:cNvPr id="10" name="Audio 9">
            <a:hlinkClick r:id="" action="ppaction://media"/>
            <a:extLst>
              <a:ext uri="{FF2B5EF4-FFF2-40B4-BE49-F238E27FC236}">
                <a16:creationId xmlns:a16="http://schemas.microsoft.com/office/drawing/2014/main" id="{C141EF49-8C84-B94E-BD8D-9908E9048292}"/>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40581777"/>
      </p:ext>
    </p:extLst>
  </p:cSld>
  <p:clrMapOvr>
    <a:masterClrMapping/>
  </p:clrMapOvr>
  <p:transition spd="med" advTm="443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E117E2-7A9D-5E43-9843-240B9B2B00A4}"/>
              </a:ext>
            </a:extLst>
          </p:cNvPr>
          <p:cNvSpPr/>
          <p:nvPr/>
        </p:nvSpPr>
        <p:spPr>
          <a:xfrm>
            <a:off x="6429631" y="1920755"/>
            <a:ext cx="4853412" cy="396740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a:xfrm>
            <a:off x="11378676" y="5856380"/>
            <a:ext cx="203009" cy="177417"/>
          </a:xfrm>
        </p:spPr>
        <p:txBody>
          <a:bodyPr/>
          <a:lstStyle/>
          <a:p>
            <a:fld id="{B9E1206A-5614-2648-8F03-F73EEBA35E51}" type="slidenum">
              <a:rPr lang="en-US" smtClean="0"/>
              <a:t>24</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Model Deployment</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861140" y="1157776"/>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B90460B9-A478-7746-8207-EB88F2043E30}"/>
              </a:ext>
            </a:extLst>
          </p:cNvPr>
          <p:cNvSpPr txBox="1"/>
          <p:nvPr/>
        </p:nvSpPr>
        <p:spPr>
          <a:xfrm>
            <a:off x="6240025" y="1056312"/>
            <a:ext cx="5373587"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818181"/>
                </a:solidFill>
                <a:latin typeface="IBM Plex Sans" charset="0"/>
              </a:rPr>
              <a:t>Compliant to regulatory and legal requirements</a:t>
            </a:r>
          </a:p>
          <a:p>
            <a:pPr marL="285750" indent="-285750">
              <a:buFont typeface="Arial" panose="020B0604020202020204" pitchFamily="34" charset="0"/>
              <a:buChar char="•"/>
            </a:pPr>
            <a:r>
              <a:rPr lang="en-US" dirty="0">
                <a:solidFill>
                  <a:srgbClr val="818181"/>
                </a:solidFill>
                <a:latin typeface="IBM Plex Sans" charset="0"/>
              </a:rPr>
              <a:t>Foster trust with key stakeholders </a:t>
            </a:r>
          </a:p>
        </p:txBody>
      </p:sp>
      <p:pic>
        <p:nvPicPr>
          <p:cNvPr id="10" name="Picture 9">
            <a:extLst>
              <a:ext uri="{FF2B5EF4-FFF2-40B4-BE49-F238E27FC236}">
                <a16:creationId xmlns:a16="http://schemas.microsoft.com/office/drawing/2014/main" id="{24370454-7736-CE40-95C3-5C27A4A30FE6}"/>
              </a:ext>
            </a:extLst>
          </p:cNvPr>
          <p:cNvPicPr>
            <a:picLocks noChangeAspect="1"/>
          </p:cNvPicPr>
          <p:nvPr/>
        </p:nvPicPr>
        <p:blipFill>
          <a:blip r:embed="rId10"/>
          <a:stretch>
            <a:fillRect/>
          </a:stretch>
        </p:blipFill>
        <p:spPr>
          <a:xfrm>
            <a:off x="6605431" y="2937070"/>
            <a:ext cx="4572565" cy="2525274"/>
          </a:xfrm>
          <a:prstGeom prst="rect">
            <a:avLst/>
          </a:prstGeom>
        </p:spPr>
      </p:pic>
      <p:sp>
        <p:nvSpPr>
          <p:cNvPr id="3" name="Rectangle 2">
            <a:extLst>
              <a:ext uri="{FF2B5EF4-FFF2-40B4-BE49-F238E27FC236}">
                <a16:creationId xmlns:a16="http://schemas.microsoft.com/office/drawing/2014/main" id="{E446E9CC-F6D6-594B-AB9C-940FFCCC8D56}"/>
              </a:ext>
            </a:extLst>
          </p:cNvPr>
          <p:cNvSpPr/>
          <p:nvPr/>
        </p:nvSpPr>
        <p:spPr>
          <a:xfrm>
            <a:off x="7188200" y="5588932"/>
            <a:ext cx="3477234" cy="400110"/>
          </a:xfrm>
          <a:prstGeom prst="rect">
            <a:avLst/>
          </a:prstGeom>
        </p:spPr>
        <p:txBody>
          <a:bodyPr wrap="none">
            <a:spAutoFit/>
          </a:bodyPr>
          <a:lstStyle/>
          <a:p>
            <a:r>
              <a:rPr lang="en-US" sz="1000" dirty="0"/>
              <a:t>Source: </a:t>
            </a:r>
            <a:r>
              <a:rPr lang="en-US" sz="1000" dirty="0">
                <a:hlinkClick r:id="rId11"/>
              </a:rPr>
              <a:t>https://algoritmeregister.amsterdam.nl/en/ai-register/</a:t>
            </a:r>
            <a:endParaRPr lang="en-US" sz="1000" dirty="0"/>
          </a:p>
          <a:p>
            <a:endParaRPr lang="en-US" sz="1000" dirty="0"/>
          </a:p>
        </p:txBody>
      </p:sp>
      <p:pic>
        <p:nvPicPr>
          <p:cNvPr id="6" name="Picture 5">
            <a:extLst>
              <a:ext uri="{FF2B5EF4-FFF2-40B4-BE49-F238E27FC236}">
                <a16:creationId xmlns:a16="http://schemas.microsoft.com/office/drawing/2014/main" id="{20A79DDE-2DAF-F741-8DE5-55B52DB891ED}"/>
              </a:ext>
            </a:extLst>
          </p:cNvPr>
          <p:cNvPicPr>
            <a:picLocks noChangeAspect="1"/>
          </p:cNvPicPr>
          <p:nvPr/>
        </p:nvPicPr>
        <p:blipFill>
          <a:blip r:embed="rId12"/>
          <a:stretch>
            <a:fillRect/>
          </a:stretch>
        </p:blipFill>
        <p:spPr>
          <a:xfrm>
            <a:off x="6620294" y="2256127"/>
            <a:ext cx="4542837" cy="711179"/>
          </a:xfrm>
          <a:prstGeom prst="rect">
            <a:avLst/>
          </a:prstGeom>
        </p:spPr>
      </p:pic>
      <p:pic>
        <p:nvPicPr>
          <p:cNvPr id="8" name="Audio 7">
            <a:hlinkClick r:id="" action="ppaction://media"/>
            <a:extLst>
              <a:ext uri="{FF2B5EF4-FFF2-40B4-BE49-F238E27FC236}">
                <a16:creationId xmlns:a16="http://schemas.microsoft.com/office/drawing/2014/main" id="{ED6BE6CC-9EEA-344D-B214-6E4B24B0906E}"/>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57531101"/>
      </p:ext>
    </p:extLst>
  </p:cSld>
  <p:clrMapOvr>
    <a:masterClrMapping/>
  </p:clrMapOvr>
  <p:transition spd="med" advTm="440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7058F841-E180-434C-AF64-58223C72067E}"/>
              </a:ext>
            </a:extLst>
          </p:cNvPr>
          <p:cNvSpPr/>
          <p:nvPr/>
        </p:nvSpPr>
        <p:spPr>
          <a:xfrm>
            <a:off x="6096000" y="3021083"/>
            <a:ext cx="5721626" cy="3335267"/>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p:txBody>
          <a:bodyPr/>
          <a:lstStyle/>
          <a:p>
            <a:fld id="{B9E1206A-5614-2648-8F03-F73EEBA35E51}" type="slidenum">
              <a:rPr lang="en-US" smtClean="0"/>
              <a:t>25</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Monitor &amp; Optimize</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1046804" y="105227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7AE1C30E-4380-E146-BEA3-03843BA3D457}"/>
              </a:ext>
            </a:extLst>
          </p:cNvPr>
          <p:cNvSpPr/>
          <p:nvPr/>
        </p:nvSpPr>
        <p:spPr>
          <a:xfrm>
            <a:off x="5908813" y="1052278"/>
            <a:ext cx="6096000" cy="1477328"/>
          </a:xfrm>
          <a:prstGeom prst="rect">
            <a:avLst/>
          </a:prstGeom>
        </p:spPr>
        <p:txBody>
          <a:bodyPr>
            <a:spAutoFit/>
          </a:bodyPr>
          <a:lstStyle/>
          <a:p>
            <a:pPr marL="285750" indent="-285750">
              <a:buFont typeface="Arial" panose="020B0604020202020204" pitchFamily="34" charset="0"/>
              <a:buChar char="•"/>
            </a:pPr>
            <a:r>
              <a:rPr lang="en-US" dirty="0">
                <a:solidFill>
                  <a:srgbClr val="818181"/>
                </a:solidFill>
                <a:latin typeface="IBM Plex Sans" charset="0"/>
              </a:rPr>
              <a:t>Carry out regular checks over real data  to make sure that the systems are working as intended.</a:t>
            </a:r>
          </a:p>
          <a:p>
            <a:pPr marL="285750" indent="-285750">
              <a:buFont typeface="Arial" panose="020B0604020202020204" pitchFamily="34" charset="0"/>
              <a:buChar char="•"/>
            </a:pPr>
            <a:r>
              <a:rPr lang="en-US" dirty="0">
                <a:solidFill>
                  <a:srgbClr val="818181"/>
                </a:solidFill>
                <a:latin typeface="IBM Plex Sans" charset="0"/>
              </a:rPr>
              <a:t>Establish KPIs and a quality assurance program to measure the continued effectiveness</a:t>
            </a:r>
          </a:p>
          <a:p>
            <a:endParaRPr lang="en-US" dirty="0"/>
          </a:p>
        </p:txBody>
      </p:sp>
      <p:pic>
        <p:nvPicPr>
          <p:cNvPr id="10" name="Picture 9">
            <a:extLst>
              <a:ext uri="{FF2B5EF4-FFF2-40B4-BE49-F238E27FC236}">
                <a16:creationId xmlns:a16="http://schemas.microsoft.com/office/drawing/2014/main" id="{92FF4B86-69B3-8847-ABB6-ED05272DD0E3}"/>
              </a:ext>
            </a:extLst>
          </p:cNvPr>
          <p:cNvPicPr>
            <a:picLocks noChangeAspect="1"/>
          </p:cNvPicPr>
          <p:nvPr/>
        </p:nvPicPr>
        <p:blipFill>
          <a:blip r:embed="rId8"/>
          <a:stretch>
            <a:fillRect/>
          </a:stretch>
        </p:blipFill>
        <p:spPr>
          <a:xfrm>
            <a:off x="6274902" y="3389244"/>
            <a:ext cx="5400925" cy="945597"/>
          </a:xfrm>
          <a:prstGeom prst="rect">
            <a:avLst/>
          </a:prstGeom>
        </p:spPr>
      </p:pic>
      <p:pic>
        <p:nvPicPr>
          <p:cNvPr id="11" name="Picture 10">
            <a:extLst>
              <a:ext uri="{FF2B5EF4-FFF2-40B4-BE49-F238E27FC236}">
                <a16:creationId xmlns:a16="http://schemas.microsoft.com/office/drawing/2014/main" id="{961C1560-2C92-214C-8AFC-28BA4F866E41}"/>
              </a:ext>
            </a:extLst>
          </p:cNvPr>
          <p:cNvPicPr>
            <a:picLocks noChangeAspect="1"/>
          </p:cNvPicPr>
          <p:nvPr/>
        </p:nvPicPr>
        <p:blipFill>
          <a:blip r:embed="rId9"/>
          <a:stretch>
            <a:fillRect/>
          </a:stretch>
        </p:blipFill>
        <p:spPr>
          <a:xfrm>
            <a:off x="6274902" y="4290378"/>
            <a:ext cx="5400925" cy="683771"/>
          </a:xfrm>
          <a:prstGeom prst="rect">
            <a:avLst/>
          </a:prstGeom>
        </p:spPr>
      </p:pic>
      <p:pic>
        <p:nvPicPr>
          <p:cNvPr id="13" name="Picture 12">
            <a:extLst>
              <a:ext uri="{FF2B5EF4-FFF2-40B4-BE49-F238E27FC236}">
                <a16:creationId xmlns:a16="http://schemas.microsoft.com/office/drawing/2014/main" id="{7CCB5356-16A3-944C-B97C-87B5B474E65F}"/>
              </a:ext>
            </a:extLst>
          </p:cNvPr>
          <p:cNvPicPr>
            <a:picLocks noChangeAspect="1"/>
          </p:cNvPicPr>
          <p:nvPr/>
        </p:nvPicPr>
        <p:blipFill>
          <a:blip r:embed="rId10"/>
          <a:stretch>
            <a:fillRect/>
          </a:stretch>
        </p:blipFill>
        <p:spPr>
          <a:xfrm>
            <a:off x="6274902" y="5216098"/>
            <a:ext cx="5400925" cy="842724"/>
          </a:xfrm>
          <a:prstGeom prst="rect">
            <a:avLst/>
          </a:prstGeom>
        </p:spPr>
      </p:pic>
    </p:spTree>
    <p:extLst>
      <p:ext uri="{BB962C8B-B14F-4D97-AF65-F5344CB8AC3E}">
        <p14:creationId xmlns:p14="http://schemas.microsoft.com/office/powerpoint/2010/main" val="402929613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36AE6608-BA92-AF49-9905-2C96A7419E7E}"/>
              </a:ext>
            </a:extLst>
          </p:cNvPr>
          <p:cNvSpPr/>
          <p:nvPr/>
        </p:nvSpPr>
        <p:spPr>
          <a:xfrm>
            <a:off x="6096000" y="2444156"/>
            <a:ext cx="5721626" cy="3335267"/>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p:txBody>
          <a:bodyPr/>
          <a:lstStyle/>
          <a:p>
            <a:fld id="{B9E1206A-5614-2648-8F03-F73EEBA35E51}" type="slidenum">
              <a:rPr lang="en-US" smtClean="0"/>
              <a:t>26</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Monitor &amp; Optimize</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19480" y="1220344"/>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7AE1C30E-4380-E146-BEA3-03843BA3D457}"/>
              </a:ext>
            </a:extLst>
          </p:cNvPr>
          <p:cNvSpPr/>
          <p:nvPr/>
        </p:nvSpPr>
        <p:spPr>
          <a:xfrm>
            <a:off x="5908813" y="966828"/>
            <a:ext cx="6096000" cy="1477328"/>
          </a:xfrm>
          <a:prstGeom prst="rect">
            <a:avLst/>
          </a:prstGeom>
        </p:spPr>
        <p:txBody>
          <a:bodyPr>
            <a:spAutoFit/>
          </a:bodyPr>
          <a:lstStyle/>
          <a:p>
            <a:pPr marL="285750" indent="-285750">
              <a:buFont typeface="Arial" panose="020B0604020202020204" pitchFamily="34" charset="0"/>
              <a:buChar char="•"/>
            </a:pPr>
            <a:r>
              <a:rPr lang="en-US" dirty="0">
                <a:solidFill>
                  <a:srgbClr val="818181"/>
                </a:solidFill>
                <a:latin typeface="IBM Plex Sans" charset="0"/>
              </a:rPr>
              <a:t>Carry out regular checks over real data  to make sure that the systems are working and used as intended.</a:t>
            </a:r>
          </a:p>
          <a:p>
            <a:pPr marL="285750" indent="-285750">
              <a:buFont typeface="Arial" panose="020B0604020202020204" pitchFamily="34" charset="0"/>
              <a:buChar char="•"/>
            </a:pPr>
            <a:r>
              <a:rPr lang="en-US" dirty="0">
                <a:solidFill>
                  <a:srgbClr val="818181"/>
                </a:solidFill>
                <a:latin typeface="IBM Plex Sans" charset="0"/>
              </a:rPr>
              <a:t>Establish KPIs and a quality assurance program to measure the continued effectiveness</a:t>
            </a:r>
          </a:p>
          <a:p>
            <a:endParaRPr lang="en-US" dirty="0"/>
          </a:p>
        </p:txBody>
      </p:sp>
      <p:sp>
        <p:nvSpPr>
          <p:cNvPr id="6" name="Rectangle 5">
            <a:extLst>
              <a:ext uri="{FF2B5EF4-FFF2-40B4-BE49-F238E27FC236}">
                <a16:creationId xmlns:a16="http://schemas.microsoft.com/office/drawing/2014/main" id="{0773BD6F-32F7-F041-8364-38799F2482FD}"/>
              </a:ext>
            </a:extLst>
          </p:cNvPr>
          <p:cNvSpPr/>
          <p:nvPr/>
        </p:nvSpPr>
        <p:spPr>
          <a:xfrm>
            <a:off x="6096000" y="6459865"/>
            <a:ext cx="6096000" cy="677108"/>
          </a:xfrm>
          <a:prstGeom prst="rect">
            <a:avLst/>
          </a:prstGeom>
        </p:spPr>
        <p:txBody>
          <a:bodyPr>
            <a:spAutoFit/>
          </a:bodyPr>
          <a:lstStyle/>
          <a:p>
            <a:r>
              <a:rPr lang="en-US" sz="1000" dirty="0"/>
              <a:t>Source: </a:t>
            </a:r>
            <a:r>
              <a:rPr lang="en-US" sz="1000" dirty="0">
                <a:hlinkClick r:id="rId10"/>
              </a:rPr>
              <a:t>https://www.huffpost.com/entry/microsoft-tay-racist-tweets_n_56f3e678e4b04c4c37615502</a:t>
            </a:r>
            <a:endParaRPr lang="en-US" sz="1000" dirty="0"/>
          </a:p>
          <a:p>
            <a:endParaRPr lang="en-US" sz="1000" dirty="0"/>
          </a:p>
          <a:p>
            <a:endParaRPr lang="en-US" dirty="0"/>
          </a:p>
        </p:txBody>
      </p:sp>
      <p:pic>
        <p:nvPicPr>
          <p:cNvPr id="12" name="Picture 11">
            <a:extLst>
              <a:ext uri="{FF2B5EF4-FFF2-40B4-BE49-F238E27FC236}">
                <a16:creationId xmlns:a16="http://schemas.microsoft.com/office/drawing/2014/main" id="{FA96E431-2193-1041-9EFF-46B289B77C4C}"/>
              </a:ext>
            </a:extLst>
          </p:cNvPr>
          <p:cNvPicPr>
            <a:picLocks noChangeAspect="1"/>
          </p:cNvPicPr>
          <p:nvPr/>
        </p:nvPicPr>
        <p:blipFill rotWithShape="1">
          <a:blip r:embed="rId11"/>
          <a:srcRect b="82543"/>
          <a:stretch/>
        </p:blipFill>
        <p:spPr>
          <a:xfrm>
            <a:off x="6354084" y="2650275"/>
            <a:ext cx="4842236" cy="784750"/>
          </a:xfrm>
          <a:prstGeom prst="rect">
            <a:avLst/>
          </a:prstGeom>
        </p:spPr>
      </p:pic>
      <p:pic>
        <p:nvPicPr>
          <p:cNvPr id="13" name="Picture 12">
            <a:extLst>
              <a:ext uri="{FF2B5EF4-FFF2-40B4-BE49-F238E27FC236}">
                <a16:creationId xmlns:a16="http://schemas.microsoft.com/office/drawing/2014/main" id="{04EB1E17-8F3C-6F43-B1CD-7F5A72D61EDD}"/>
              </a:ext>
            </a:extLst>
          </p:cNvPr>
          <p:cNvPicPr>
            <a:picLocks noChangeAspect="1"/>
          </p:cNvPicPr>
          <p:nvPr/>
        </p:nvPicPr>
        <p:blipFill rotWithShape="1">
          <a:blip r:embed="rId11"/>
          <a:srcRect t="67116" r="29171" b="2148"/>
          <a:stretch/>
        </p:blipFill>
        <p:spPr>
          <a:xfrm>
            <a:off x="6354084" y="3424279"/>
            <a:ext cx="3877036" cy="1871838"/>
          </a:xfrm>
          <a:prstGeom prst="rect">
            <a:avLst/>
          </a:prstGeom>
        </p:spPr>
      </p:pic>
      <p:sp>
        <p:nvSpPr>
          <p:cNvPr id="14" name="Rectangle 13">
            <a:extLst>
              <a:ext uri="{FF2B5EF4-FFF2-40B4-BE49-F238E27FC236}">
                <a16:creationId xmlns:a16="http://schemas.microsoft.com/office/drawing/2014/main" id="{A6058987-1FE0-814B-ABD9-8B353C3D5817}"/>
              </a:ext>
            </a:extLst>
          </p:cNvPr>
          <p:cNvSpPr/>
          <p:nvPr/>
        </p:nvSpPr>
        <p:spPr>
          <a:xfrm>
            <a:off x="10231120" y="3403276"/>
            <a:ext cx="965200" cy="1892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BC70FE7-7BB6-3346-BEAD-F72EDE4040EB}"/>
              </a:ext>
            </a:extLst>
          </p:cNvPr>
          <p:cNvSpPr/>
          <p:nvPr/>
        </p:nvSpPr>
        <p:spPr>
          <a:xfrm>
            <a:off x="10383520" y="3555676"/>
            <a:ext cx="965200" cy="1892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8FED6FCC-A427-0D45-9167-969A98C23FE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48020557"/>
      </p:ext>
    </p:extLst>
  </p:cSld>
  <p:clrMapOvr>
    <a:masterClrMapping/>
  </p:clrMapOvr>
  <p:transition spd="med" advTm="929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36AE6608-BA92-AF49-9905-2C96A7419E7E}"/>
              </a:ext>
            </a:extLst>
          </p:cNvPr>
          <p:cNvSpPr/>
          <p:nvPr/>
        </p:nvSpPr>
        <p:spPr>
          <a:xfrm>
            <a:off x="6096000" y="2443069"/>
            <a:ext cx="5721626" cy="3335267"/>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p:txBody>
          <a:bodyPr/>
          <a:lstStyle/>
          <a:p>
            <a:fld id="{B9E1206A-5614-2648-8F03-F73EEBA35E51}" type="slidenum">
              <a:rPr lang="en-US" smtClean="0"/>
              <a:t>27</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Monitor &amp; Optimize</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59254" y="1172631"/>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7AE1C30E-4380-E146-BEA3-03843BA3D457}"/>
              </a:ext>
            </a:extLst>
          </p:cNvPr>
          <p:cNvSpPr/>
          <p:nvPr/>
        </p:nvSpPr>
        <p:spPr>
          <a:xfrm>
            <a:off x="5973405" y="1108784"/>
            <a:ext cx="6096000" cy="1477328"/>
          </a:xfrm>
          <a:prstGeom prst="rect">
            <a:avLst/>
          </a:prstGeom>
        </p:spPr>
        <p:txBody>
          <a:bodyPr>
            <a:spAutoFit/>
          </a:bodyPr>
          <a:lstStyle/>
          <a:p>
            <a:pPr marL="285750" indent="-285750">
              <a:buFont typeface="Arial" panose="020B0604020202020204" pitchFamily="34" charset="0"/>
              <a:buChar char="•"/>
            </a:pPr>
            <a:r>
              <a:rPr lang="en-US" dirty="0">
                <a:solidFill>
                  <a:srgbClr val="818181"/>
                </a:solidFill>
                <a:latin typeface="IBM Plex Sans" charset="0"/>
              </a:rPr>
              <a:t>Carry out regular checks over real data to make sure that the systems are working and used as intended.</a:t>
            </a:r>
          </a:p>
          <a:p>
            <a:pPr marL="285750" indent="-285750">
              <a:buFont typeface="Arial" panose="020B0604020202020204" pitchFamily="34" charset="0"/>
              <a:buChar char="•"/>
            </a:pPr>
            <a:r>
              <a:rPr lang="en-US" dirty="0">
                <a:solidFill>
                  <a:srgbClr val="818181"/>
                </a:solidFill>
                <a:latin typeface="IBM Plex Sans" charset="0"/>
              </a:rPr>
              <a:t>Establish KPIs and a quality assurance program to measure the continued effectiveness</a:t>
            </a:r>
          </a:p>
          <a:p>
            <a:endParaRPr lang="en-US" dirty="0"/>
          </a:p>
        </p:txBody>
      </p:sp>
      <p:sp>
        <p:nvSpPr>
          <p:cNvPr id="6" name="Rectangle 5">
            <a:extLst>
              <a:ext uri="{FF2B5EF4-FFF2-40B4-BE49-F238E27FC236}">
                <a16:creationId xmlns:a16="http://schemas.microsoft.com/office/drawing/2014/main" id="{0773BD6F-32F7-F041-8364-38799F2482FD}"/>
              </a:ext>
            </a:extLst>
          </p:cNvPr>
          <p:cNvSpPr/>
          <p:nvPr/>
        </p:nvSpPr>
        <p:spPr>
          <a:xfrm>
            <a:off x="6096000" y="6459865"/>
            <a:ext cx="6096000" cy="553998"/>
          </a:xfrm>
          <a:prstGeom prst="rect">
            <a:avLst/>
          </a:prstGeom>
        </p:spPr>
        <p:txBody>
          <a:bodyPr>
            <a:spAutoFit/>
          </a:bodyPr>
          <a:lstStyle/>
          <a:p>
            <a:r>
              <a:rPr lang="en-US" sz="1000" dirty="0"/>
              <a:t>Source: </a:t>
            </a:r>
            <a:r>
              <a:rPr lang="en-US" sz="1000" dirty="0">
                <a:hlinkClick r:id="rId10"/>
              </a:rPr>
              <a:t>https://www.technologyreview.com/2020/10/08/1009845/a-gpt-3-bot-posted-comments-on-reddit-for-a-week-and-no-one-noticed/</a:t>
            </a:r>
            <a:endParaRPr lang="en-US" sz="1000" dirty="0"/>
          </a:p>
          <a:p>
            <a:endParaRPr lang="en-US" sz="1000" dirty="0"/>
          </a:p>
        </p:txBody>
      </p:sp>
      <p:pic>
        <p:nvPicPr>
          <p:cNvPr id="15" name="Picture 14">
            <a:extLst>
              <a:ext uri="{FF2B5EF4-FFF2-40B4-BE49-F238E27FC236}">
                <a16:creationId xmlns:a16="http://schemas.microsoft.com/office/drawing/2014/main" id="{A4AC430D-8050-2E48-857F-775ED45BAB4A}"/>
              </a:ext>
            </a:extLst>
          </p:cNvPr>
          <p:cNvPicPr>
            <a:picLocks noChangeAspect="1"/>
          </p:cNvPicPr>
          <p:nvPr/>
        </p:nvPicPr>
        <p:blipFill>
          <a:blip r:embed="rId11"/>
          <a:stretch>
            <a:fillRect/>
          </a:stretch>
        </p:blipFill>
        <p:spPr>
          <a:xfrm>
            <a:off x="6353950" y="2559569"/>
            <a:ext cx="2485250" cy="1768006"/>
          </a:xfrm>
          <a:prstGeom prst="rect">
            <a:avLst/>
          </a:prstGeom>
        </p:spPr>
      </p:pic>
      <p:pic>
        <p:nvPicPr>
          <p:cNvPr id="16" name="Picture 15">
            <a:extLst>
              <a:ext uri="{FF2B5EF4-FFF2-40B4-BE49-F238E27FC236}">
                <a16:creationId xmlns:a16="http://schemas.microsoft.com/office/drawing/2014/main" id="{6953F624-498C-0F46-A3C6-D607611F30BD}"/>
              </a:ext>
            </a:extLst>
          </p:cNvPr>
          <p:cNvPicPr>
            <a:picLocks noChangeAspect="1"/>
          </p:cNvPicPr>
          <p:nvPr/>
        </p:nvPicPr>
        <p:blipFill rotWithShape="1">
          <a:blip r:embed="rId12"/>
          <a:srcRect t="15027" b="50302"/>
          <a:stretch/>
        </p:blipFill>
        <p:spPr>
          <a:xfrm>
            <a:off x="6353950" y="4320474"/>
            <a:ext cx="4500659" cy="1297236"/>
          </a:xfrm>
          <a:prstGeom prst="rect">
            <a:avLst/>
          </a:prstGeom>
        </p:spPr>
      </p:pic>
      <p:sp>
        <p:nvSpPr>
          <p:cNvPr id="17" name="Rectangle 16">
            <a:extLst>
              <a:ext uri="{FF2B5EF4-FFF2-40B4-BE49-F238E27FC236}">
                <a16:creationId xmlns:a16="http://schemas.microsoft.com/office/drawing/2014/main" id="{304A31D4-9266-F445-8DB7-80757CAF2A8E}"/>
              </a:ext>
            </a:extLst>
          </p:cNvPr>
          <p:cNvSpPr/>
          <p:nvPr/>
        </p:nvSpPr>
        <p:spPr>
          <a:xfrm>
            <a:off x="8788399" y="2559569"/>
            <a:ext cx="2066209" cy="1756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21F858-75BA-D54A-A78A-3007CA71D753}"/>
              </a:ext>
            </a:extLst>
          </p:cNvPr>
          <p:cNvSpPr/>
          <p:nvPr/>
        </p:nvSpPr>
        <p:spPr>
          <a:xfrm>
            <a:off x="6413046" y="4327575"/>
            <a:ext cx="1033105" cy="22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9DEAB669-56D4-8048-978B-377F8B36A08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69044723"/>
      </p:ext>
    </p:extLst>
  </p:cSld>
  <p:clrMapOvr>
    <a:masterClrMapping/>
  </p:clrMapOvr>
  <p:transition spd="med" advTm="314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0AFA1A-07FB-5642-8B00-140D5EF6E84B}"/>
              </a:ext>
            </a:extLst>
          </p:cNvPr>
          <p:cNvSpPr>
            <a:spLocks noGrp="1"/>
          </p:cNvSpPr>
          <p:nvPr>
            <p:ph type="sldNum" sz="quarter" idx="2"/>
          </p:nvPr>
        </p:nvSpPr>
        <p:spPr/>
        <p:txBody>
          <a:bodyPr/>
          <a:lstStyle/>
          <a:p>
            <a:fld id="{B9E1206A-5614-2648-8F03-F73EEBA35E51}" type="slidenum">
              <a:rPr lang="en-US" smtClean="0"/>
              <a:t>28</a:t>
            </a:fld>
            <a:endParaRPr lang="en-US"/>
          </a:p>
        </p:txBody>
      </p:sp>
      <p:sp>
        <p:nvSpPr>
          <p:cNvPr id="2" name="Title 1">
            <a:extLst>
              <a:ext uri="{FF2B5EF4-FFF2-40B4-BE49-F238E27FC236}">
                <a16:creationId xmlns:a16="http://schemas.microsoft.com/office/drawing/2014/main" id="{2B4C10DE-2FB9-4E40-9186-1EE46D35CB39}"/>
              </a:ext>
            </a:extLst>
          </p:cNvPr>
          <p:cNvSpPr>
            <a:spLocks noGrp="1"/>
          </p:cNvSpPr>
          <p:nvPr>
            <p:ph type="title"/>
          </p:nvPr>
        </p:nvSpPr>
        <p:spPr/>
        <p:txBody>
          <a:bodyPr/>
          <a:lstStyle/>
          <a:p>
            <a:r>
              <a:rPr lang="en-US" dirty="0"/>
              <a:t>Explain </a:t>
            </a:r>
            <a:r>
              <a:rPr lang="en-US" dirty="0" err="1"/>
              <a:t>Explainations</a:t>
            </a:r>
            <a:endParaRPr lang="en-US" dirty="0"/>
          </a:p>
        </p:txBody>
      </p:sp>
      <p:sp>
        <p:nvSpPr>
          <p:cNvPr id="5" name="Text Placeholder 4">
            <a:extLst>
              <a:ext uri="{FF2B5EF4-FFF2-40B4-BE49-F238E27FC236}">
                <a16:creationId xmlns:a16="http://schemas.microsoft.com/office/drawing/2014/main" id="{56CA99F2-95F1-A540-A8C6-0CF9F1A24370}"/>
              </a:ext>
            </a:extLst>
          </p:cNvPr>
          <p:cNvSpPr>
            <a:spLocks noGrp="1"/>
          </p:cNvSpPr>
          <p:nvPr>
            <p:ph type="body" sz="quarter" idx="1"/>
          </p:nvPr>
        </p:nvSpPr>
        <p:spPr/>
        <p:txBody>
          <a:bodyPr/>
          <a:lstStyle/>
          <a:p>
            <a:endParaRPr lang="en-US"/>
          </a:p>
        </p:txBody>
      </p:sp>
      <p:pic>
        <p:nvPicPr>
          <p:cNvPr id="3" name="Audio 2">
            <a:hlinkClick r:id="" action="ppaction://media"/>
            <a:extLst>
              <a:ext uri="{FF2B5EF4-FFF2-40B4-BE49-F238E27FC236}">
                <a16:creationId xmlns:a16="http://schemas.microsoft.com/office/drawing/2014/main" id="{048785C0-AB87-FA40-A8EE-61BDF4D3D8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0303942"/>
      </p:ext>
    </p:extLst>
  </p:cSld>
  <p:clrMapOvr>
    <a:masterClrMapping/>
  </p:clrMapOvr>
  <p:transition spd="med" advTm="190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FCA369-6820-384E-9F97-DAC63476F6D3}"/>
              </a:ext>
            </a:extLst>
          </p:cNvPr>
          <p:cNvSpPr>
            <a:spLocks noGrp="1"/>
          </p:cNvSpPr>
          <p:nvPr>
            <p:ph type="sldNum" sz="quarter" idx="2"/>
          </p:nvPr>
        </p:nvSpPr>
        <p:spPr/>
        <p:txBody>
          <a:bodyPr/>
          <a:lstStyle/>
          <a:p>
            <a:fld id="{B9E1206A-5614-2648-8F03-F73EEBA35E51}" type="slidenum">
              <a:rPr lang="en-US" smtClean="0"/>
              <a:t>29</a:t>
            </a:fld>
            <a:endParaRPr lang="en-US"/>
          </a:p>
        </p:txBody>
      </p:sp>
      <p:sp>
        <p:nvSpPr>
          <p:cNvPr id="2" name="Title 1">
            <a:extLst>
              <a:ext uri="{FF2B5EF4-FFF2-40B4-BE49-F238E27FC236}">
                <a16:creationId xmlns:a16="http://schemas.microsoft.com/office/drawing/2014/main" id="{41D274F4-E0F7-844C-A165-4F1297858087}"/>
              </a:ext>
            </a:extLst>
          </p:cNvPr>
          <p:cNvSpPr>
            <a:spLocks noGrp="1"/>
          </p:cNvSpPr>
          <p:nvPr>
            <p:ph type="title"/>
          </p:nvPr>
        </p:nvSpPr>
        <p:spPr/>
        <p:txBody>
          <a:bodyPr/>
          <a:lstStyle/>
          <a:p>
            <a:r>
              <a:rPr lang="en-US" dirty="0"/>
              <a:t>Explainable AI</a:t>
            </a:r>
          </a:p>
        </p:txBody>
      </p:sp>
      <p:pic>
        <p:nvPicPr>
          <p:cNvPr id="5" name="Picture 4">
            <a:extLst>
              <a:ext uri="{FF2B5EF4-FFF2-40B4-BE49-F238E27FC236}">
                <a16:creationId xmlns:a16="http://schemas.microsoft.com/office/drawing/2014/main" id="{61EDCCAB-0608-A44D-A62D-5D386C2D2DFE}"/>
              </a:ext>
            </a:extLst>
          </p:cNvPr>
          <p:cNvPicPr>
            <a:picLocks noChangeAspect="1"/>
          </p:cNvPicPr>
          <p:nvPr/>
        </p:nvPicPr>
        <p:blipFill>
          <a:blip r:embed="rId5"/>
          <a:stretch>
            <a:fillRect/>
          </a:stretch>
        </p:blipFill>
        <p:spPr>
          <a:xfrm>
            <a:off x="403780" y="1187554"/>
            <a:ext cx="10515601" cy="5011721"/>
          </a:xfrm>
          <a:prstGeom prst="rect">
            <a:avLst/>
          </a:prstGeom>
        </p:spPr>
      </p:pic>
      <p:sp>
        <p:nvSpPr>
          <p:cNvPr id="6" name="Rectangle 5">
            <a:extLst>
              <a:ext uri="{FF2B5EF4-FFF2-40B4-BE49-F238E27FC236}">
                <a16:creationId xmlns:a16="http://schemas.microsoft.com/office/drawing/2014/main" id="{3611AF84-BDA2-7A43-BFF9-C5E0BEAB106F}"/>
              </a:ext>
            </a:extLst>
          </p:cNvPr>
          <p:cNvSpPr/>
          <p:nvPr/>
        </p:nvSpPr>
        <p:spPr>
          <a:xfrm>
            <a:off x="5995448" y="6588235"/>
            <a:ext cx="8154185" cy="246221"/>
          </a:xfrm>
          <a:prstGeom prst="rect">
            <a:avLst/>
          </a:prstGeom>
        </p:spPr>
        <p:txBody>
          <a:bodyPr wrap="square">
            <a:spAutoFit/>
          </a:bodyPr>
          <a:lstStyle/>
          <a:p>
            <a:r>
              <a:rPr lang="en-US" sz="1000" dirty="0">
                <a:solidFill>
                  <a:srgbClr val="565656"/>
                </a:solidFill>
              </a:rPr>
              <a:t>Credit: </a:t>
            </a:r>
            <a:r>
              <a:rPr lang="en-US" sz="1000" dirty="0" err="1">
                <a:solidFill>
                  <a:srgbClr val="565656"/>
                </a:solidFill>
              </a:rPr>
              <a:t>Gade</a:t>
            </a:r>
            <a:r>
              <a:rPr lang="en-US" sz="1000" dirty="0">
                <a:solidFill>
                  <a:srgbClr val="565656"/>
                </a:solidFill>
              </a:rPr>
              <a:t>, </a:t>
            </a:r>
            <a:r>
              <a:rPr lang="en-US" sz="1000" dirty="0" err="1">
                <a:solidFill>
                  <a:srgbClr val="565656"/>
                </a:solidFill>
              </a:rPr>
              <a:t>Geyik</a:t>
            </a:r>
            <a:r>
              <a:rPr lang="en-US" sz="1000" dirty="0">
                <a:solidFill>
                  <a:srgbClr val="565656"/>
                </a:solidFill>
              </a:rPr>
              <a:t>, </a:t>
            </a:r>
            <a:r>
              <a:rPr lang="en-US" sz="1000" dirty="0" err="1">
                <a:solidFill>
                  <a:srgbClr val="565656"/>
                </a:solidFill>
              </a:rPr>
              <a:t>Kenthapadi</a:t>
            </a:r>
            <a:r>
              <a:rPr lang="en-US" sz="1000" dirty="0">
                <a:solidFill>
                  <a:srgbClr val="565656"/>
                </a:solidFill>
              </a:rPr>
              <a:t>, </a:t>
            </a:r>
            <a:r>
              <a:rPr lang="en-US" sz="1000" dirty="0" err="1">
                <a:solidFill>
                  <a:srgbClr val="565656"/>
                </a:solidFill>
              </a:rPr>
              <a:t>Mithal</a:t>
            </a:r>
            <a:r>
              <a:rPr lang="en-US" sz="1000" dirty="0">
                <a:solidFill>
                  <a:srgbClr val="565656"/>
                </a:solidFill>
              </a:rPr>
              <a:t>, </a:t>
            </a:r>
            <a:r>
              <a:rPr lang="en-US" sz="1000" dirty="0" err="1">
                <a:solidFill>
                  <a:srgbClr val="565656"/>
                </a:solidFill>
              </a:rPr>
              <a:t>Taly</a:t>
            </a:r>
            <a:r>
              <a:rPr lang="en-US" sz="1000" dirty="0">
                <a:solidFill>
                  <a:srgbClr val="565656"/>
                </a:solidFill>
              </a:rPr>
              <a:t>. </a:t>
            </a:r>
            <a:r>
              <a:rPr lang="en-US" sz="1000" i="1" dirty="0"/>
              <a:t>Explainable AI in Industry</a:t>
            </a:r>
            <a:r>
              <a:rPr lang="en-US" sz="1000" dirty="0"/>
              <a:t>, WWW’2020</a:t>
            </a:r>
            <a:r>
              <a:rPr lang="en-US" sz="1000" dirty="0">
                <a:solidFill>
                  <a:srgbClr val="565656"/>
                </a:solidFill>
              </a:rPr>
              <a:t> </a:t>
            </a:r>
            <a:endParaRPr lang="en-US" sz="1000" dirty="0">
              <a:effectLst/>
            </a:endParaRPr>
          </a:p>
        </p:txBody>
      </p:sp>
      <p:pic>
        <p:nvPicPr>
          <p:cNvPr id="3" name="Audio 2">
            <a:hlinkClick r:id="" action="ppaction://media"/>
            <a:extLst>
              <a:ext uri="{FF2B5EF4-FFF2-40B4-BE49-F238E27FC236}">
                <a16:creationId xmlns:a16="http://schemas.microsoft.com/office/drawing/2014/main" id="{A2797CD2-BB40-1C47-ACD0-D99DFF98E1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35613987"/>
      </p:ext>
    </p:extLst>
  </p:cSld>
  <p:clrMapOvr>
    <a:masterClrMapping/>
  </p:clrMapOvr>
  <p:transition spd="med" advTm="569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05148E-BCEA-9F4C-A767-ABAB1B73D35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E1206A-5614-2648-8F03-F73EEBA35E51}" type="slidenum">
              <a:rPr lang="en-US" smtClean="0"/>
              <a:pPr/>
              <a:t>3</a:t>
            </a:fld>
            <a:endParaRPr lang="en-US"/>
          </a:p>
        </p:txBody>
      </p:sp>
      <p:sp>
        <p:nvSpPr>
          <p:cNvPr id="4" name="TextBox 3">
            <a:extLst>
              <a:ext uri="{FF2B5EF4-FFF2-40B4-BE49-F238E27FC236}">
                <a16:creationId xmlns:a16="http://schemas.microsoft.com/office/drawing/2014/main" id="{A38AB575-EB0F-1643-8763-7FC68CECEFB5}"/>
              </a:ext>
            </a:extLst>
          </p:cNvPr>
          <p:cNvSpPr txBox="1"/>
          <p:nvPr/>
        </p:nvSpPr>
        <p:spPr>
          <a:xfrm>
            <a:off x="4580283" y="2707334"/>
            <a:ext cx="3031434" cy="400110"/>
          </a:xfrm>
          <a:prstGeom prst="rect">
            <a:avLst/>
          </a:prstGeom>
          <a:solidFill>
            <a:schemeClr val="bg2"/>
          </a:solidFill>
        </p:spPr>
        <p:txBody>
          <a:bodyPr wrap="square" rtlCol="0">
            <a:spAutoFit/>
          </a:bodyPr>
          <a:lstStyle/>
          <a:p>
            <a:pPr algn="ctr"/>
            <a:r>
              <a:rPr lang="en-US" sz="2000" b="1" dirty="0">
                <a:solidFill>
                  <a:schemeClr val="tx1">
                    <a:lumMod val="50000"/>
                    <a:lumOff val="50000"/>
                  </a:schemeClr>
                </a:solidFill>
                <a:latin typeface="IBM Plex Sans" panose="020B0503050203000203" pitchFamily="34" charset="0"/>
              </a:rPr>
              <a:t>PART I - Introduction</a:t>
            </a:r>
          </a:p>
        </p:txBody>
      </p:sp>
      <p:pic>
        <p:nvPicPr>
          <p:cNvPr id="5" name="Picture 32">
            <a:extLst>
              <a:ext uri="{FF2B5EF4-FFF2-40B4-BE49-F238E27FC236}">
                <a16:creationId xmlns:a16="http://schemas.microsoft.com/office/drawing/2014/main" id="{D406C317-F4D7-BA4C-ABDE-33F85540B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363" y="3527819"/>
            <a:ext cx="1828800" cy="1828800"/>
          </a:xfrm>
          <a:prstGeom prst="ellipse">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5D4014-E1B2-5D40-99D9-E2E36BD4B7FE}"/>
              </a:ext>
            </a:extLst>
          </p:cNvPr>
          <p:cNvSpPr txBox="1"/>
          <p:nvPr/>
        </p:nvSpPr>
        <p:spPr>
          <a:xfrm>
            <a:off x="5804093" y="5484024"/>
            <a:ext cx="867673" cy="307777"/>
          </a:xfrm>
          <a:prstGeom prst="rect">
            <a:avLst/>
          </a:prstGeom>
          <a:noFill/>
        </p:spPr>
        <p:txBody>
          <a:bodyPr wrap="none" rtlCol="0">
            <a:spAutoFit/>
          </a:bodyPr>
          <a:lstStyle/>
          <a:p>
            <a:r>
              <a:rPr lang="en-US" sz="1400" dirty="0">
                <a:ea typeface="IBM Plex Sans" charset="0"/>
                <a:cs typeface="IBM Plex Sans" charset="0"/>
              </a:rPr>
              <a:t>Yunyao Li</a:t>
            </a:r>
          </a:p>
        </p:txBody>
      </p:sp>
      <p:pic>
        <p:nvPicPr>
          <p:cNvPr id="2" name="Audio 1">
            <a:hlinkClick r:id="" action="ppaction://media"/>
            <a:extLst>
              <a:ext uri="{FF2B5EF4-FFF2-40B4-BE49-F238E27FC236}">
                <a16:creationId xmlns:a16="http://schemas.microsoft.com/office/drawing/2014/main" id="{917DD200-4561-A148-A3FF-6FD07FF2EB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80542142"/>
      </p:ext>
    </p:extLst>
  </p:cSld>
  <p:clrMapOvr>
    <a:masterClrMapping/>
  </p:clrMapOvr>
  <mc:AlternateContent xmlns:mc="http://schemas.openxmlformats.org/markup-compatibility/2006" xmlns:p14="http://schemas.microsoft.com/office/powerpoint/2010/main">
    <mc:Choice Requires="p14">
      <p:transition spd="slow" p14:dur="2000" advTm="22559"/>
    </mc:Choice>
    <mc:Fallback xmlns="">
      <p:transition spd="slow" advTm="22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16A251-0EFE-8346-887E-66FE414C8799}"/>
              </a:ext>
            </a:extLst>
          </p:cNvPr>
          <p:cNvSpPr/>
          <p:nvPr/>
        </p:nvSpPr>
        <p:spPr>
          <a:xfrm>
            <a:off x="2893670" y="3647387"/>
            <a:ext cx="5370653" cy="1458410"/>
          </a:xfrm>
          <a:prstGeom prst="rect">
            <a:avLst/>
          </a:prstGeom>
          <a:gradFill flip="none" rotWithShape="1">
            <a:gsLst>
              <a:gs pos="0">
                <a:schemeClr val="accent1">
                  <a:lumMod val="0"/>
                  <a:lumOff val="100000"/>
                </a:schemeClr>
              </a:gs>
              <a:gs pos="17000">
                <a:schemeClr val="accent1">
                  <a:lumMod val="0"/>
                  <a:lumOff val="100000"/>
                </a:schemeClr>
              </a:gs>
              <a:gs pos="100000">
                <a:schemeClr val="accent1">
                  <a:lumMod val="100000"/>
                </a:schemeClr>
              </a:gs>
            </a:gsLst>
            <a:path path="circle">
              <a:fillToRect t="100000" r="100000"/>
            </a:path>
            <a:tileRect l="-100000" b="-100000"/>
          </a:gradFill>
          <a:ln w="38100" cap="flat">
            <a:solidFill>
              <a:srgbClr val="0D2D3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solidFill>
                <a:srgbClr val="000000"/>
              </a:solidFill>
              <a:effectLst/>
              <a:uFillTx/>
              <a:latin typeface="+mn-lt"/>
              <a:ea typeface="+mn-ea"/>
              <a:cs typeface="+mn-cs"/>
              <a:sym typeface="Calibri"/>
            </a:endParaRPr>
          </a:p>
        </p:txBody>
      </p:sp>
      <p:sp>
        <p:nvSpPr>
          <p:cNvPr id="2" name="Title 1">
            <a:extLst>
              <a:ext uri="{FF2B5EF4-FFF2-40B4-BE49-F238E27FC236}">
                <a16:creationId xmlns:a16="http://schemas.microsoft.com/office/drawing/2014/main" id="{9BAC84E6-0DA4-5348-B64F-BA5DABADD160}"/>
              </a:ext>
            </a:extLst>
          </p:cNvPr>
          <p:cNvSpPr>
            <a:spLocks noGrp="1"/>
          </p:cNvSpPr>
          <p:nvPr>
            <p:ph type="title"/>
          </p:nvPr>
        </p:nvSpPr>
        <p:spPr>
          <a:xfrm>
            <a:off x="304799" y="268224"/>
            <a:ext cx="7334491" cy="1140968"/>
          </a:xfrm>
        </p:spPr>
        <p:txBody>
          <a:bodyPr/>
          <a:lstStyle/>
          <a:p>
            <a:r>
              <a:rPr lang="en-US" dirty="0" err="1"/>
              <a:t>Explainablity</a:t>
            </a:r>
            <a:r>
              <a:rPr lang="en-US" dirty="0"/>
              <a:t> vs. Interpretability</a:t>
            </a:r>
          </a:p>
        </p:txBody>
      </p:sp>
      <p:sp>
        <p:nvSpPr>
          <p:cNvPr id="4" name="Slide Number Placeholder 3">
            <a:extLst>
              <a:ext uri="{FF2B5EF4-FFF2-40B4-BE49-F238E27FC236}">
                <a16:creationId xmlns:a16="http://schemas.microsoft.com/office/drawing/2014/main" id="{428951A4-F0C8-784B-A591-A0270BF5569C}"/>
              </a:ext>
            </a:extLst>
          </p:cNvPr>
          <p:cNvSpPr>
            <a:spLocks noGrp="1"/>
          </p:cNvSpPr>
          <p:nvPr>
            <p:ph type="sldNum" sz="quarter" idx="10"/>
          </p:nvPr>
        </p:nvSpPr>
        <p:spPr/>
        <p:txBody>
          <a:bodyPr/>
          <a:lstStyle/>
          <a:p>
            <a:fld id="{B9E1206A-5614-2648-8F03-F73EEBA35E51}" type="slidenum">
              <a:rPr lang="en-US" smtClean="0"/>
              <a:t>30</a:t>
            </a:fld>
            <a:endParaRPr lang="en-US"/>
          </a:p>
        </p:txBody>
      </p:sp>
      <p:sp>
        <p:nvSpPr>
          <p:cNvPr id="3" name="Content Placeholder 2">
            <a:extLst>
              <a:ext uri="{FF2B5EF4-FFF2-40B4-BE49-F238E27FC236}">
                <a16:creationId xmlns:a16="http://schemas.microsoft.com/office/drawing/2014/main" id="{ED6FBB41-9141-514C-B026-F6B1D1C087F3}"/>
              </a:ext>
            </a:extLst>
          </p:cNvPr>
          <p:cNvSpPr>
            <a:spLocks noGrp="1"/>
          </p:cNvSpPr>
          <p:nvPr>
            <p:ph type="body" sz="quarter" idx="12"/>
          </p:nvPr>
        </p:nvSpPr>
        <p:spPr/>
        <p:txBody>
          <a:bodyPr>
            <a:normAutofit/>
          </a:bodyPr>
          <a:lstStyle/>
          <a:p>
            <a:pPr>
              <a:buNone/>
            </a:pPr>
            <a:r>
              <a:rPr lang="en-US" b="1" dirty="0"/>
              <a:t>Interpretability</a:t>
            </a:r>
          </a:p>
          <a:p>
            <a:pPr>
              <a:buNone/>
            </a:pPr>
            <a:r>
              <a:rPr lang="en-US" dirty="0"/>
              <a:t>The degree to which a human can consistently </a:t>
            </a:r>
            <a:r>
              <a:rPr lang="en-US" b="1" dirty="0">
                <a:solidFill>
                  <a:srgbClr val="FF0000"/>
                </a:solidFill>
              </a:rPr>
              <a:t>predict</a:t>
            </a:r>
            <a:r>
              <a:rPr lang="en-US" dirty="0"/>
              <a:t> the model's result </a:t>
            </a:r>
            <a:r>
              <a:rPr lang="en-US" dirty="0">
                <a:sym typeface="Wingdings" pitchFamily="2" charset="2"/>
              </a:rPr>
              <a:t>	</a:t>
            </a:r>
          </a:p>
          <a:p>
            <a:pPr marL="457200" lvl="1" indent="0">
              <a:buNone/>
            </a:pPr>
            <a:br>
              <a:rPr lang="en-US" sz="2000" dirty="0">
                <a:sym typeface="Wingdings" pitchFamily="2" charset="2"/>
              </a:rPr>
            </a:br>
            <a:r>
              <a:rPr lang="en-US" sz="2000" dirty="0">
                <a:sym typeface="Wingdings" pitchFamily="2" charset="2"/>
              </a:rPr>
              <a:t> May not know why</a:t>
            </a:r>
            <a:endParaRPr lang="en-US" sz="2800" dirty="0"/>
          </a:p>
        </p:txBody>
      </p:sp>
      <p:sp>
        <p:nvSpPr>
          <p:cNvPr id="12" name="Text Placeholder 11">
            <a:extLst>
              <a:ext uri="{FF2B5EF4-FFF2-40B4-BE49-F238E27FC236}">
                <a16:creationId xmlns:a16="http://schemas.microsoft.com/office/drawing/2014/main" id="{92648608-41E0-D241-BEBA-C9D084E7AD7D}"/>
              </a:ext>
            </a:extLst>
          </p:cNvPr>
          <p:cNvSpPr>
            <a:spLocks noGrp="1"/>
          </p:cNvSpPr>
          <p:nvPr>
            <p:ph type="body" sz="quarter" idx="13"/>
          </p:nvPr>
        </p:nvSpPr>
        <p:spPr>
          <a:xfrm>
            <a:off x="6400800" y="1492883"/>
            <a:ext cx="5791200" cy="4779264"/>
          </a:xfrm>
        </p:spPr>
        <p:txBody>
          <a:bodyPr/>
          <a:lstStyle/>
          <a:p>
            <a:pPr>
              <a:buNone/>
            </a:pPr>
            <a:r>
              <a:rPr lang="en-US" b="1" dirty="0" err="1"/>
              <a:t>Explainability</a:t>
            </a:r>
            <a:endParaRPr lang="en-US" b="1" dirty="0"/>
          </a:p>
          <a:p>
            <a:pPr>
              <a:buNone/>
            </a:pPr>
            <a:r>
              <a:rPr lang="en-US" dirty="0"/>
              <a:t>The degree to which a human can understand the </a:t>
            </a:r>
            <a:r>
              <a:rPr lang="en-US" b="1" dirty="0">
                <a:solidFill>
                  <a:srgbClr val="FF0000"/>
                </a:solidFill>
              </a:rPr>
              <a:t>cause</a:t>
            </a:r>
            <a:r>
              <a:rPr lang="en-US" dirty="0"/>
              <a:t> of the model’s result</a:t>
            </a:r>
            <a:r>
              <a:rPr lang="en-US" b="1" dirty="0"/>
              <a:t>.</a:t>
            </a:r>
            <a:endParaRPr lang="en-US" dirty="0"/>
          </a:p>
          <a:p>
            <a:pPr>
              <a:buNone/>
            </a:pPr>
            <a:r>
              <a:rPr lang="en-US" dirty="0">
                <a:sym typeface="Wingdings" pitchFamily="2" charset="2"/>
              </a:rPr>
              <a:t>         </a:t>
            </a:r>
          </a:p>
          <a:p>
            <a:pPr>
              <a:buNone/>
            </a:pPr>
            <a:r>
              <a:rPr lang="en-US" sz="2000" dirty="0">
                <a:sym typeface="Wingdings" pitchFamily="2" charset="2"/>
              </a:rPr>
              <a:t>           Know why</a:t>
            </a:r>
            <a:endParaRPr lang="en-US" dirty="0"/>
          </a:p>
          <a:p>
            <a:endParaRPr lang="en-US" dirty="0"/>
          </a:p>
        </p:txBody>
      </p:sp>
      <p:sp>
        <p:nvSpPr>
          <p:cNvPr id="5" name="Rectangle 4">
            <a:extLst>
              <a:ext uri="{FF2B5EF4-FFF2-40B4-BE49-F238E27FC236}">
                <a16:creationId xmlns:a16="http://schemas.microsoft.com/office/drawing/2014/main" id="{A74AC177-3B2C-AF4F-A783-CA8FF25F886F}"/>
              </a:ext>
            </a:extLst>
          </p:cNvPr>
          <p:cNvSpPr/>
          <p:nvPr/>
        </p:nvSpPr>
        <p:spPr>
          <a:xfrm>
            <a:off x="998447" y="6321365"/>
            <a:ext cx="10515600" cy="400110"/>
          </a:xfrm>
          <a:prstGeom prst="rect">
            <a:avLst/>
          </a:prstGeom>
        </p:spPr>
        <p:txBody>
          <a:bodyPr wrap="square">
            <a:spAutoFit/>
          </a:bodyPr>
          <a:lstStyle/>
          <a:p>
            <a:r>
              <a:rPr lang="en-US" sz="1000" dirty="0"/>
              <a:t>Source: </a:t>
            </a:r>
            <a:r>
              <a:rPr lang="en-US" sz="1000" i="1" dirty="0"/>
              <a:t>Examples are not enough, learn to criticize! Criticism for interpretability</a:t>
            </a:r>
            <a:r>
              <a:rPr lang="en-US" sz="1000" dirty="0"/>
              <a:t>. NIPS’2016</a:t>
            </a:r>
            <a:br>
              <a:rPr lang="en-US" sz="1000" dirty="0"/>
            </a:br>
            <a:r>
              <a:rPr lang="en-US" sz="1000" dirty="0"/>
              <a:t>               </a:t>
            </a:r>
            <a:r>
              <a:rPr lang="en-US" sz="1000" i="1" dirty="0"/>
              <a:t>Explaining Explanations: An Overview of Interpretability of Machine Learning</a:t>
            </a:r>
            <a:r>
              <a:rPr lang="en-US" sz="1000" dirty="0"/>
              <a:t>. DASS. 2018 </a:t>
            </a:r>
          </a:p>
        </p:txBody>
      </p:sp>
      <p:sp>
        <p:nvSpPr>
          <p:cNvPr id="7" name="Rectangle 6">
            <a:extLst>
              <a:ext uri="{FF2B5EF4-FFF2-40B4-BE49-F238E27FC236}">
                <a16:creationId xmlns:a16="http://schemas.microsoft.com/office/drawing/2014/main" id="{5DC7F2A8-B55A-B240-A51A-AA0724B7E1B6}"/>
              </a:ext>
            </a:extLst>
          </p:cNvPr>
          <p:cNvSpPr/>
          <p:nvPr/>
        </p:nvSpPr>
        <p:spPr>
          <a:xfrm>
            <a:off x="2777923" y="5181530"/>
            <a:ext cx="5486400" cy="923330"/>
          </a:xfrm>
          <a:prstGeom prst="rect">
            <a:avLst/>
          </a:prstGeom>
        </p:spPr>
        <p:txBody>
          <a:bodyPr wrap="square">
            <a:spAutoFit/>
          </a:bodyPr>
          <a:lstStyle/>
          <a:p>
            <a:pPr algn="ctr"/>
            <a:r>
              <a:rPr lang="en-US" dirty="0">
                <a:solidFill>
                  <a:schemeClr val="bg2"/>
                </a:solidFill>
                <a:latin typeface="NimbusRomNo9L"/>
              </a:rPr>
              <a:t>     explainable  </a:t>
            </a:r>
            <a:r>
              <a:rPr lang="en-US" dirty="0">
                <a:solidFill>
                  <a:schemeClr val="bg2"/>
                </a:solidFill>
                <a:latin typeface="NimbusRomNo9L"/>
                <a:sym typeface="Wingdings" pitchFamily="2" charset="2"/>
              </a:rPr>
              <a:t> </a:t>
            </a:r>
            <a:r>
              <a:rPr lang="en-US" dirty="0">
                <a:solidFill>
                  <a:schemeClr val="bg2"/>
                </a:solidFill>
                <a:latin typeface="NimbusRomNo9L"/>
              </a:rPr>
              <a:t> interpretable</a:t>
            </a:r>
          </a:p>
          <a:p>
            <a:pPr algn="ctr"/>
            <a:r>
              <a:rPr lang="en-US" dirty="0">
                <a:solidFill>
                  <a:schemeClr val="bg2"/>
                </a:solidFill>
                <a:latin typeface="NimbusRomNo9L"/>
              </a:rPr>
              <a:t>interpretable !</a:t>
            </a:r>
            <a:r>
              <a:rPr lang="en-US" dirty="0">
                <a:solidFill>
                  <a:schemeClr val="bg2"/>
                </a:solidFill>
                <a:latin typeface="NimbusRomNo9L"/>
                <a:sym typeface="Wingdings" pitchFamily="2" charset="2"/>
              </a:rPr>
              <a:t> explainable</a:t>
            </a:r>
            <a:br>
              <a:rPr lang="en-US" dirty="0">
                <a:solidFill>
                  <a:schemeClr val="bg2"/>
                </a:solidFill>
                <a:latin typeface="NimbusRomNo9L"/>
                <a:sym typeface="Wingdings" pitchFamily="2" charset="2"/>
              </a:rPr>
            </a:br>
            <a:endParaRPr lang="en-US" dirty="0">
              <a:solidFill>
                <a:schemeClr val="bg2"/>
              </a:solidFill>
              <a:latin typeface="NimbusRomNo9L"/>
              <a:sym typeface="Wingdings" pitchFamily="2" charset="2"/>
            </a:endParaRPr>
          </a:p>
        </p:txBody>
      </p:sp>
      <p:sp>
        <p:nvSpPr>
          <p:cNvPr id="6" name="Rectangle 5">
            <a:extLst>
              <a:ext uri="{FF2B5EF4-FFF2-40B4-BE49-F238E27FC236}">
                <a16:creationId xmlns:a16="http://schemas.microsoft.com/office/drawing/2014/main" id="{F7299CE0-F846-4D40-BD32-45B37E67CD94}"/>
              </a:ext>
            </a:extLst>
          </p:cNvPr>
          <p:cNvSpPr/>
          <p:nvPr/>
        </p:nvSpPr>
        <p:spPr>
          <a:xfrm>
            <a:off x="3710609" y="4428860"/>
            <a:ext cx="4518989" cy="653787"/>
          </a:xfrm>
          <a:prstGeom prst="rect">
            <a:avLst/>
          </a:prstGeom>
          <a:gradFill flip="none" rotWithShape="1">
            <a:gsLst>
              <a:gs pos="0">
                <a:schemeClr val="accent3">
                  <a:lumMod val="67000"/>
                </a:schemeClr>
              </a:gs>
              <a:gs pos="99000">
                <a:schemeClr val="bg1"/>
              </a:gs>
              <a:gs pos="42000">
                <a:schemeClr val="accent3">
                  <a:lumMod val="60000"/>
                  <a:lumOff val="40000"/>
                </a:schemeClr>
              </a:gs>
            </a:gsLst>
            <a:lin ang="10800000" scaled="1"/>
            <a:tileRect/>
          </a:gradFill>
          <a:ln w="38100" cap="flat">
            <a:solidFill>
              <a:srgbClr val="748C4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solidFill>
                <a:srgbClr val="000000"/>
              </a:solidFill>
              <a:effectLst/>
              <a:uFillTx/>
              <a:latin typeface="+mn-lt"/>
              <a:ea typeface="+mn-ea"/>
              <a:cs typeface="+mn-cs"/>
              <a:sym typeface="Calibri"/>
            </a:endParaRPr>
          </a:p>
        </p:txBody>
      </p:sp>
      <p:sp>
        <p:nvSpPr>
          <p:cNvPr id="8" name="Rectangle 7">
            <a:extLst>
              <a:ext uri="{FF2B5EF4-FFF2-40B4-BE49-F238E27FC236}">
                <a16:creationId xmlns:a16="http://schemas.microsoft.com/office/drawing/2014/main" id="{78AF12BD-EC8E-1041-A2B7-30280C5B8AC0}"/>
              </a:ext>
            </a:extLst>
          </p:cNvPr>
          <p:cNvSpPr/>
          <p:nvPr/>
        </p:nvSpPr>
        <p:spPr>
          <a:xfrm>
            <a:off x="5427233" y="4598609"/>
            <a:ext cx="1956122" cy="36933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a:sym typeface="Calibri"/>
              </a:rPr>
              <a:t>Explainability</a:t>
            </a:r>
            <a:endParaRPr kumimoji="0" lang="en-US" sz="1800" b="0" i="0" u="none" strike="noStrike" cap="none" spc="0" normalizeH="0" baseline="0" dirty="0">
              <a:ln>
                <a:noFill/>
              </a:ln>
              <a:effectLst/>
              <a:uFillTx/>
              <a:latin typeface="+mn-lt"/>
              <a:ea typeface="+mn-ea"/>
              <a:cs typeface="+mn-cs"/>
              <a:sym typeface="Calibri"/>
            </a:endParaRPr>
          </a:p>
        </p:txBody>
      </p:sp>
      <p:sp>
        <p:nvSpPr>
          <p:cNvPr id="10" name="Rectangle 9">
            <a:extLst>
              <a:ext uri="{FF2B5EF4-FFF2-40B4-BE49-F238E27FC236}">
                <a16:creationId xmlns:a16="http://schemas.microsoft.com/office/drawing/2014/main" id="{8B6E81E1-711E-8943-B9A0-61822B1E1253}"/>
              </a:ext>
            </a:extLst>
          </p:cNvPr>
          <p:cNvSpPr/>
          <p:nvPr/>
        </p:nvSpPr>
        <p:spPr>
          <a:xfrm>
            <a:off x="4717492" y="3711690"/>
            <a:ext cx="1538755" cy="369332"/>
          </a:xfrm>
          <a:prstGeom prst="rect">
            <a:avLst/>
          </a:prstGeom>
        </p:spPr>
        <p:txBody>
          <a:bodyPr wrap="none">
            <a:spAutoFit/>
          </a:bodyPr>
          <a:lstStyle/>
          <a:p>
            <a:r>
              <a:rPr lang="en-US" dirty="0" err="1">
                <a:sym typeface="Calibri"/>
              </a:rPr>
              <a:t>Interpretablity</a:t>
            </a:r>
            <a:endParaRPr lang="en-US" dirty="0"/>
          </a:p>
        </p:txBody>
      </p:sp>
      <p:cxnSp>
        <p:nvCxnSpPr>
          <p:cNvPr id="14" name="Straight Arrow Connector 13">
            <a:extLst>
              <a:ext uri="{FF2B5EF4-FFF2-40B4-BE49-F238E27FC236}">
                <a16:creationId xmlns:a16="http://schemas.microsoft.com/office/drawing/2014/main" id="{178982D1-8AD3-1A4D-A747-3A148313FDAD}"/>
              </a:ext>
            </a:extLst>
          </p:cNvPr>
          <p:cNvCxnSpPr>
            <a:cxnSpLocks/>
          </p:cNvCxnSpPr>
          <p:nvPr/>
        </p:nvCxnSpPr>
        <p:spPr>
          <a:xfrm>
            <a:off x="8212369" y="5113217"/>
            <a:ext cx="6930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1" name="Audio 10">
            <a:hlinkClick r:id="" action="ppaction://media"/>
            <a:extLst>
              <a:ext uri="{FF2B5EF4-FFF2-40B4-BE49-F238E27FC236}">
                <a16:creationId xmlns:a16="http://schemas.microsoft.com/office/drawing/2014/main" id="{F0E0E648-4CE7-2547-9F3E-2B058B6E99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77173348"/>
      </p:ext>
    </p:extLst>
  </p:cSld>
  <p:clrMapOvr>
    <a:masterClrMapping/>
  </p:clrMapOvr>
  <p:transition spd="med" advTm="676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2D9564-76EB-EF47-A521-D1E04EF94808}"/>
              </a:ext>
            </a:extLst>
          </p:cNvPr>
          <p:cNvPicPr>
            <a:picLocks noChangeAspect="1"/>
          </p:cNvPicPr>
          <p:nvPr/>
        </p:nvPicPr>
        <p:blipFill>
          <a:blip r:embed="rId5"/>
          <a:stretch>
            <a:fillRect/>
          </a:stretch>
        </p:blipFill>
        <p:spPr>
          <a:xfrm>
            <a:off x="1808760" y="1763513"/>
            <a:ext cx="7729999" cy="2699631"/>
          </a:xfrm>
          <a:prstGeom prst="rect">
            <a:avLst/>
          </a:prstGeom>
        </p:spPr>
      </p:pic>
      <p:sp>
        <p:nvSpPr>
          <p:cNvPr id="5" name="Rectangle 4">
            <a:extLst>
              <a:ext uri="{FF2B5EF4-FFF2-40B4-BE49-F238E27FC236}">
                <a16:creationId xmlns:a16="http://schemas.microsoft.com/office/drawing/2014/main" id="{6DD30563-D13C-C646-80CF-BC7BB04E7734}"/>
              </a:ext>
            </a:extLst>
          </p:cNvPr>
          <p:cNvSpPr/>
          <p:nvPr/>
        </p:nvSpPr>
        <p:spPr>
          <a:xfrm>
            <a:off x="2303760" y="6137488"/>
            <a:ext cx="7729999" cy="276999"/>
          </a:xfrm>
          <a:prstGeom prst="rect">
            <a:avLst/>
          </a:prstGeom>
        </p:spPr>
        <p:txBody>
          <a:bodyPr wrap="square">
            <a:spAutoFit/>
          </a:bodyPr>
          <a:lstStyle/>
          <a:p>
            <a:r>
              <a:rPr lang="en-US" sz="1200" dirty="0"/>
              <a:t>Source: </a:t>
            </a:r>
            <a:r>
              <a:rPr lang="en-US" sz="1200" i="1" dirty="0"/>
              <a:t>“Why Should I Trust You?” Explaining the Predictions of Any Classifier</a:t>
            </a:r>
            <a:r>
              <a:rPr lang="en-US" sz="1200" dirty="0"/>
              <a:t>. KDD’2016 </a:t>
            </a:r>
          </a:p>
        </p:txBody>
      </p:sp>
      <p:sp>
        <p:nvSpPr>
          <p:cNvPr id="11" name="Title 1">
            <a:extLst>
              <a:ext uri="{FF2B5EF4-FFF2-40B4-BE49-F238E27FC236}">
                <a16:creationId xmlns:a16="http://schemas.microsoft.com/office/drawing/2014/main" id="{ED118985-D571-F645-A75B-08445F23AA6E}"/>
              </a:ext>
            </a:extLst>
          </p:cNvPr>
          <p:cNvSpPr txBox="1">
            <a:spLocks/>
          </p:cNvSpPr>
          <p:nvPr/>
        </p:nvSpPr>
        <p:spPr>
          <a:xfrm>
            <a:off x="609519" y="266702"/>
            <a:ext cx="10972166" cy="571498"/>
          </a:xfrm>
          <a:prstGeom prst="rect">
            <a:avLst/>
          </a:prstGeom>
        </p:spPr>
        <p:txBody>
          <a:bodyPr/>
          <a:lst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a:lstStyle>
          <a:p>
            <a:r>
              <a:rPr lang="en-US" kern="0" dirty="0"/>
              <a:t>Example: </a:t>
            </a:r>
            <a:r>
              <a:rPr lang="en-US" kern="0" dirty="0" err="1"/>
              <a:t>Explanability</a:t>
            </a:r>
            <a:r>
              <a:rPr lang="en-US" kern="0" dirty="0"/>
              <a:t> for Computer Vision </a:t>
            </a:r>
          </a:p>
        </p:txBody>
      </p:sp>
      <p:pic>
        <p:nvPicPr>
          <p:cNvPr id="2" name="Audio 1">
            <a:hlinkClick r:id="" action="ppaction://media"/>
            <a:extLst>
              <a:ext uri="{FF2B5EF4-FFF2-40B4-BE49-F238E27FC236}">
                <a16:creationId xmlns:a16="http://schemas.microsoft.com/office/drawing/2014/main" id="{473D1716-9233-AB47-BC84-C70C40FF08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59518966"/>
      </p:ext>
    </p:extLst>
  </p:cSld>
  <p:clrMapOvr>
    <a:masterClrMapping/>
  </p:clrMapOvr>
  <p:transition spd="med" advTm="421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3CA90B-3491-B240-88B4-C150FDC44F48}"/>
              </a:ext>
            </a:extLst>
          </p:cNvPr>
          <p:cNvPicPr>
            <a:picLocks noChangeAspect="1"/>
          </p:cNvPicPr>
          <p:nvPr/>
        </p:nvPicPr>
        <p:blipFill>
          <a:blip r:embed="rId5"/>
          <a:stretch>
            <a:fillRect/>
          </a:stretch>
        </p:blipFill>
        <p:spPr>
          <a:xfrm>
            <a:off x="1673157" y="1750987"/>
            <a:ext cx="4098150" cy="2017551"/>
          </a:xfrm>
          <a:prstGeom prst="rect">
            <a:avLst/>
          </a:prstGeom>
        </p:spPr>
      </p:pic>
      <p:pic>
        <p:nvPicPr>
          <p:cNvPr id="8" name="Picture 7">
            <a:extLst>
              <a:ext uri="{FF2B5EF4-FFF2-40B4-BE49-F238E27FC236}">
                <a16:creationId xmlns:a16="http://schemas.microsoft.com/office/drawing/2014/main" id="{46F41A23-DB57-944F-830E-EC8E59A72D9C}"/>
              </a:ext>
            </a:extLst>
          </p:cNvPr>
          <p:cNvPicPr>
            <a:picLocks noChangeAspect="1"/>
          </p:cNvPicPr>
          <p:nvPr/>
        </p:nvPicPr>
        <p:blipFill>
          <a:blip r:embed="rId6"/>
          <a:stretch>
            <a:fillRect/>
          </a:stretch>
        </p:blipFill>
        <p:spPr>
          <a:xfrm>
            <a:off x="5770220" y="1751274"/>
            <a:ext cx="4098150" cy="2017225"/>
          </a:xfrm>
          <a:prstGeom prst="rect">
            <a:avLst/>
          </a:prstGeom>
        </p:spPr>
      </p:pic>
      <p:sp>
        <p:nvSpPr>
          <p:cNvPr id="11" name="Title 1">
            <a:extLst>
              <a:ext uri="{FF2B5EF4-FFF2-40B4-BE49-F238E27FC236}">
                <a16:creationId xmlns:a16="http://schemas.microsoft.com/office/drawing/2014/main" id="{ED118985-D571-F645-A75B-08445F23AA6E}"/>
              </a:ext>
            </a:extLst>
          </p:cNvPr>
          <p:cNvSpPr txBox="1">
            <a:spLocks/>
          </p:cNvSpPr>
          <p:nvPr/>
        </p:nvSpPr>
        <p:spPr>
          <a:xfrm>
            <a:off x="609519" y="266702"/>
            <a:ext cx="10972166" cy="571498"/>
          </a:xfrm>
          <a:prstGeom prst="rect">
            <a:avLst/>
          </a:prstGeom>
        </p:spPr>
        <p:txBody>
          <a:bodyPr/>
          <a:lst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a:lstStyle>
          <a:p>
            <a:r>
              <a:rPr lang="en-US" kern="0" dirty="0"/>
              <a:t>Example: </a:t>
            </a:r>
            <a:r>
              <a:rPr lang="en-US" kern="0" dirty="0" err="1"/>
              <a:t>Explanability</a:t>
            </a:r>
            <a:r>
              <a:rPr lang="en-US" kern="0" dirty="0"/>
              <a:t> for NLP </a:t>
            </a:r>
          </a:p>
        </p:txBody>
      </p:sp>
      <p:sp>
        <p:nvSpPr>
          <p:cNvPr id="10" name="Rectangle 9">
            <a:extLst>
              <a:ext uri="{FF2B5EF4-FFF2-40B4-BE49-F238E27FC236}">
                <a16:creationId xmlns:a16="http://schemas.microsoft.com/office/drawing/2014/main" id="{78511E38-7AA3-0749-B92F-E4C77E312273}"/>
              </a:ext>
            </a:extLst>
          </p:cNvPr>
          <p:cNvSpPr/>
          <p:nvPr/>
        </p:nvSpPr>
        <p:spPr>
          <a:xfrm>
            <a:off x="1848257" y="5997502"/>
            <a:ext cx="8093412" cy="461665"/>
          </a:xfrm>
          <a:prstGeom prst="rect">
            <a:avLst/>
          </a:prstGeom>
        </p:spPr>
        <p:txBody>
          <a:bodyPr wrap="square">
            <a:spAutoFit/>
          </a:bodyPr>
          <a:lstStyle/>
          <a:p>
            <a:r>
              <a:rPr lang="en-US" sz="1200" b="1" dirty="0">
                <a:solidFill>
                  <a:srgbClr val="000000"/>
                </a:solidFill>
              </a:rPr>
              <a:t>Source: </a:t>
            </a:r>
            <a:r>
              <a:rPr lang="en-US" sz="1200" i="1" dirty="0">
                <a:solidFill>
                  <a:srgbClr val="000000"/>
                </a:solidFill>
              </a:rPr>
              <a:t>Outpatient Text Classification Using Attention-Based Bidirectional LSTM for Robot-Assisted Servicing in Hospital.</a:t>
            </a:r>
            <a:r>
              <a:rPr lang="en-US" sz="1200" dirty="0">
                <a:solidFill>
                  <a:srgbClr val="000000"/>
                </a:solidFill>
              </a:rPr>
              <a:t> Information 2020</a:t>
            </a:r>
          </a:p>
        </p:txBody>
      </p:sp>
      <p:pic>
        <p:nvPicPr>
          <p:cNvPr id="2" name="Audio 1">
            <a:hlinkClick r:id="" action="ppaction://media"/>
            <a:extLst>
              <a:ext uri="{FF2B5EF4-FFF2-40B4-BE49-F238E27FC236}">
                <a16:creationId xmlns:a16="http://schemas.microsoft.com/office/drawing/2014/main" id="{04CE5CC9-DF9A-9445-A634-ECC81F0F4F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61633728"/>
      </p:ext>
    </p:extLst>
  </p:cSld>
  <p:clrMapOvr>
    <a:masterClrMapping/>
  </p:clrMapOvr>
  <p:transition spd="med" advTm="160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EFCBD1-56D0-D24D-B918-20253B8309C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3" name="Title 2">
            <a:extLst>
              <a:ext uri="{FF2B5EF4-FFF2-40B4-BE49-F238E27FC236}">
                <a16:creationId xmlns:a16="http://schemas.microsoft.com/office/drawing/2014/main" id="{FE4602C7-640F-3145-9B91-418982A32E31}"/>
              </a:ext>
            </a:extLst>
          </p:cNvPr>
          <p:cNvSpPr>
            <a:spLocks noGrp="1"/>
          </p:cNvSpPr>
          <p:nvPr>
            <p:ph type="title"/>
          </p:nvPr>
        </p:nvSpPr>
        <p:spPr/>
        <p:txBody>
          <a:bodyPr/>
          <a:lstStyle/>
          <a:p>
            <a:r>
              <a:rPr lang="en-US" dirty="0"/>
              <a:t>Which One Take You Longer to Understand? </a:t>
            </a:r>
          </a:p>
        </p:txBody>
      </p:sp>
      <p:pic>
        <p:nvPicPr>
          <p:cNvPr id="5" name="Picture 4">
            <a:extLst>
              <a:ext uri="{FF2B5EF4-FFF2-40B4-BE49-F238E27FC236}">
                <a16:creationId xmlns:a16="http://schemas.microsoft.com/office/drawing/2014/main" id="{72BFA4F0-A425-4343-8140-960BBFD86C83}"/>
              </a:ext>
            </a:extLst>
          </p:cNvPr>
          <p:cNvPicPr>
            <a:picLocks noChangeAspect="1"/>
          </p:cNvPicPr>
          <p:nvPr/>
        </p:nvPicPr>
        <p:blipFill>
          <a:blip r:embed="rId5"/>
          <a:stretch>
            <a:fillRect/>
          </a:stretch>
        </p:blipFill>
        <p:spPr>
          <a:xfrm>
            <a:off x="680353" y="1625633"/>
            <a:ext cx="3947194" cy="1378521"/>
          </a:xfrm>
          <a:prstGeom prst="rect">
            <a:avLst/>
          </a:prstGeom>
        </p:spPr>
      </p:pic>
      <p:pic>
        <p:nvPicPr>
          <p:cNvPr id="6" name="Picture 5">
            <a:extLst>
              <a:ext uri="{FF2B5EF4-FFF2-40B4-BE49-F238E27FC236}">
                <a16:creationId xmlns:a16="http://schemas.microsoft.com/office/drawing/2014/main" id="{558ECE8B-2681-4940-A91C-F8A7DEE47C8A}"/>
              </a:ext>
            </a:extLst>
          </p:cNvPr>
          <p:cNvPicPr>
            <a:picLocks noChangeAspect="1"/>
          </p:cNvPicPr>
          <p:nvPr/>
        </p:nvPicPr>
        <p:blipFill>
          <a:blip r:embed="rId6"/>
          <a:stretch>
            <a:fillRect/>
          </a:stretch>
        </p:blipFill>
        <p:spPr>
          <a:xfrm>
            <a:off x="6686309" y="1625633"/>
            <a:ext cx="2800121" cy="1378521"/>
          </a:xfrm>
          <a:prstGeom prst="rect">
            <a:avLst/>
          </a:prstGeom>
        </p:spPr>
      </p:pic>
      <p:pic>
        <p:nvPicPr>
          <p:cNvPr id="7" name="Picture 6">
            <a:extLst>
              <a:ext uri="{FF2B5EF4-FFF2-40B4-BE49-F238E27FC236}">
                <a16:creationId xmlns:a16="http://schemas.microsoft.com/office/drawing/2014/main" id="{3DF964B8-3352-0448-B6EB-1A52694A9DA9}"/>
              </a:ext>
            </a:extLst>
          </p:cNvPr>
          <p:cNvPicPr>
            <a:picLocks noChangeAspect="1"/>
          </p:cNvPicPr>
          <p:nvPr/>
        </p:nvPicPr>
        <p:blipFill>
          <a:blip r:embed="rId7"/>
          <a:stretch>
            <a:fillRect/>
          </a:stretch>
        </p:blipFill>
        <p:spPr>
          <a:xfrm>
            <a:off x="9231787" y="1625633"/>
            <a:ext cx="2800572" cy="1378521"/>
          </a:xfrm>
          <a:prstGeom prst="rect">
            <a:avLst/>
          </a:prstGeom>
        </p:spPr>
      </p:pic>
      <p:pic>
        <p:nvPicPr>
          <p:cNvPr id="2050" name="Picture 2">
            <a:extLst>
              <a:ext uri="{FF2B5EF4-FFF2-40B4-BE49-F238E27FC236}">
                <a16:creationId xmlns:a16="http://schemas.microsoft.com/office/drawing/2014/main" id="{EC892511-D3B8-BB42-B87E-8E89991A3889}"/>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4509" y="1901576"/>
            <a:ext cx="1764838" cy="82663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7176DBE5-D000-B94E-B7A0-DE7254C8E6E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84896843"/>
      </p:ext>
    </p:extLst>
  </p:cSld>
  <p:clrMapOvr>
    <a:masterClrMapping/>
  </p:clrMapOvr>
  <p:transition spd="med" advTm="213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EFCBD1-56D0-D24D-B918-20253B8309C0}"/>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3" name="Title 2">
            <a:extLst>
              <a:ext uri="{FF2B5EF4-FFF2-40B4-BE49-F238E27FC236}">
                <a16:creationId xmlns:a16="http://schemas.microsoft.com/office/drawing/2014/main" id="{FE4602C7-640F-3145-9B91-418982A32E31}"/>
              </a:ext>
            </a:extLst>
          </p:cNvPr>
          <p:cNvSpPr>
            <a:spLocks noGrp="1"/>
          </p:cNvSpPr>
          <p:nvPr>
            <p:ph type="title"/>
          </p:nvPr>
        </p:nvSpPr>
        <p:spPr/>
        <p:txBody>
          <a:bodyPr/>
          <a:lstStyle/>
          <a:p>
            <a:r>
              <a:rPr lang="en-US" dirty="0"/>
              <a:t>Which One Take You Longer to Understand? </a:t>
            </a:r>
          </a:p>
        </p:txBody>
      </p:sp>
      <p:pic>
        <p:nvPicPr>
          <p:cNvPr id="5" name="Picture 4">
            <a:extLst>
              <a:ext uri="{FF2B5EF4-FFF2-40B4-BE49-F238E27FC236}">
                <a16:creationId xmlns:a16="http://schemas.microsoft.com/office/drawing/2014/main" id="{72BFA4F0-A425-4343-8140-960BBFD86C83}"/>
              </a:ext>
            </a:extLst>
          </p:cNvPr>
          <p:cNvPicPr>
            <a:picLocks noChangeAspect="1"/>
          </p:cNvPicPr>
          <p:nvPr/>
        </p:nvPicPr>
        <p:blipFill>
          <a:blip r:embed="rId5"/>
          <a:stretch>
            <a:fillRect/>
          </a:stretch>
        </p:blipFill>
        <p:spPr>
          <a:xfrm>
            <a:off x="680353" y="1625633"/>
            <a:ext cx="3947194" cy="1378521"/>
          </a:xfrm>
          <a:prstGeom prst="rect">
            <a:avLst/>
          </a:prstGeom>
          <a:effectLst>
            <a:outerShdw blurRad="50800" dist="50800" dir="5400000" algn="ctr" rotWithShape="0">
              <a:srgbClr val="000000">
                <a:alpha val="64000"/>
              </a:srgbClr>
            </a:outerShdw>
          </a:effectLst>
        </p:spPr>
      </p:pic>
      <p:pic>
        <p:nvPicPr>
          <p:cNvPr id="6" name="Picture 5">
            <a:extLst>
              <a:ext uri="{FF2B5EF4-FFF2-40B4-BE49-F238E27FC236}">
                <a16:creationId xmlns:a16="http://schemas.microsoft.com/office/drawing/2014/main" id="{558ECE8B-2681-4940-A91C-F8A7DEE47C8A}"/>
              </a:ext>
            </a:extLst>
          </p:cNvPr>
          <p:cNvPicPr>
            <a:picLocks noChangeAspect="1"/>
          </p:cNvPicPr>
          <p:nvPr/>
        </p:nvPicPr>
        <p:blipFill>
          <a:blip r:embed="rId6"/>
          <a:stretch>
            <a:fillRect/>
          </a:stretch>
        </p:blipFill>
        <p:spPr>
          <a:xfrm>
            <a:off x="6686309" y="1625633"/>
            <a:ext cx="2800121" cy="1378521"/>
          </a:xfrm>
          <a:prstGeom prst="rect">
            <a:avLst/>
          </a:prstGeom>
          <a:effectLst>
            <a:outerShdw blurRad="50800" dist="50800" dir="5400000" algn="ctr" rotWithShape="0">
              <a:srgbClr val="000000">
                <a:alpha val="64000"/>
              </a:srgbClr>
            </a:outerShdw>
          </a:effectLst>
        </p:spPr>
      </p:pic>
      <p:pic>
        <p:nvPicPr>
          <p:cNvPr id="7" name="Picture 6">
            <a:extLst>
              <a:ext uri="{FF2B5EF4-FFF2-40B4-BE49-F238E27FC236}">
                <a16:creationId xmlns:a16="http://schemas.microsoft.com/office/drawing/2014/main" id="{3DF964B8-3352-0448-B6EB-1A52694A9DA9}"/>
              </a:ext>
            </a:extLst>
          </p:cNvPr>
          <p:cNvPicPr>
            <a:picLocks noChangeAspect="1"/>
          </p:cNvPicPr>
          <p:nvPr/>
        </p:nvPicPr>
        <p:blipFill>
          <a:blip r:embed="rId7"/>
          <a:stretch>
            <a:fillRect/>
          </a:stretch>
        </p:blipFill>
        <p:spPr>
          <a:xfrm>
            <a:off x="9231787" y="1625633"/>
            <a:ext cx="2800572" cy="1378521"/>
          </a:xfrm>
          <a:prstGeom prst="rect">
            <a:avLst/>
          </a:prstGeom>
          <a:effectLst>
            <a:outerShdw blurRad="50800" dist="50800" dir="5400000" algn="ctr" rotWithShape="0">
              <a:srgbClr val="000000">
                <a:alpha val="64000"/>
              </a:srgbClr>
            </a:outerShdw>
          </a:effectLst>
        </p:spPr>
      </p:pic>
      <p:pic>
        <p:nvPicPr>
          <p:cNvPr id="2050" name="Picture 2">
            <a:extLst>
              <a:ext uri="{FF2B5EF4-FFF2-40B4-BE49-F238E27FC236}">
                <a16:creationId xmlns:a16="http://schemas.microsoft.com/office/drawing/2014/main" id="{EC892511-D3B8-BB42-B87E-8E89991A3889}"/>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4509" y="1901576"/>
            <a:ext cx="1764838" cy="826634"/>
          </a:xfrm>
          <a:prstGeom prst="rect">
            <a:avLst/>
          </a:prstGeom>
          <a:noFill/>
          <a:effectLst>
            <a:outerShdw blurRad="50800" dist="50800" dir="5400000" algn="ctr" rotWithShape="0">
              <a:srgbClr val="000000">
                <a:alpha val="64000"/>
              </a:srgb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0E07988-D04E-9644-B09F-2C00205D2A91}"/>
              </a:ext>
            </a:extLst>
          </p:cNvPr>
          <p:cNvSpPr/>
          <p:nvPr/>
        </p:nvSpPr>
        <p:spPr>
          <a:xfrm>
            <a:off x="862843" y="3429000"/>
            <a:ext cx="9368270" cy="1446550"/>
          </a:xfrm>
          <a:prstGeom prst="rect">
            <a:avLst/>
          </a:prstGeom>
        </p:spPr>
        <p:txBody>
          <a:bodyPr wrap="none">
            <a:spAutoFit/>
          </a:bodyPr>
          <a:lstStyle/>
          <a:p>
            <a:r>
              <a:rPr lang="en-US" sz="2200" dirty="0">
                <a:solidFill>
                  <a:srgbClr val="818181"/>
                </a:solidFill>
                <a:latin typeface="IBM Plex Sans" charset="0"/>
                <a:sym typeface="Century Gothic"/>
              </a:rPr>
              <a:t>Graph comprehension</a:t>
            </a:r>
            <a:br>
              <a:rPr lang="en-US" sz="2200" dirty="0">
                <a:solidFill>
                  <a:srgbClr val="818181"/>
                </a:solidFill>
                <a:latin typeface="IBM Plex Sans" charset="0"/>
                <a:sym typeface="Century Gothic"/>
              </a:rPr>
            </a:br>
            <a:r>
              <a:rPr lang="en-US" sz="2200" dirty="0">
                <a:solidFill>
                  <a:srgbClr val="818181"/>
                </a:solidFill>
                <a:latin typeface="IBM Plex Sans" charset="0"/>
                <a:sym typeface="Century Gothic"/>
              </a:rPr>
              <a:t>- encode the visual array and identify the important visual features</a:t>
            </a:r>
          </a:p>
          <a:p>
            <a:r>
              <a:rPr lang="en-US" sz="2200" dirty="0">
                <a:solidFill>
                  <a:srgbClr val="818181"/>
                </a:solidFill>
                <a:latin typeface="IBM Plex Sans" charset="0"/>
                <a:sym typeface="Century Gothic"/>
              </a:rPr>
              <a:t>- identify the quantitative facts or relations that those features represent</a:t>
            </a:r>
            <a:br>
              <a:rPr lang="en-US" sz="2200" dirty="0">
                <a:solidFill>
                  <a:srgbClr val="818181"/>
                </a:solidFill>
                <a:latin typeface="IBM Plex Sans" charset="0"/>
                <a:sym typeface="Century Gothic"/>
              </a:rPr>
            </a:br>
            <a:r>
              <a:rPr lang="en-US" sz="2200" dirty="0">
                <a:solidFill>
                  <a:srgbClr val="818181"/>
                </a:solidFill>
                <a:latin typeface="IBM Plex Sans" charset="0"/>
                <a:sym typeface="Century Gothic"/>
              </a:rPr>
              <a:t>- relate those quantitative relations to the graphic variables depicted </a:t>
            </a:r>
          </a:p>
        </p:txBody>
      </p:sp>
      <p:sp>
        <p:nvSpPr>
          <p:cNvPr id="10" name="Rectangle 9">
            <a:extLst>
              <a:ext uri="{FF2B5EF4-FFF2-40B4-BE49-F238E27FC236}">
                <a16:creationId xmlns:a16="http://schemas.microsoft.com/office/drawing/2014/main" id="{FC081C50-889C-994D-AC9A-F84ABE13621B}"/>
              </a:ext>
            </a:extLst>
          </p:cNvPr>
          <p:cNvSpPr/>
          <p:nvPr/>
        </p:nvSpPr>
        <p:spPr>
          <a:xfrm>
            <a:off x="955609" y="6175673"/>
            <a:ext cx="10626076" cy="461665"/>
          </a:xfrm>
          <a:prstGeom prst="rect">
            <a:avLst/>
          </a:prstGeom>
        </p:spPr>
        <p:txBody>
          <a:bodyPr wrap="square">
            <a:spAutoFit/>
          </a:bodyPr>
          <a:lstStyle/>
          <a:p>
            <a:pPr lvl="1"/>
            <a:r>
              <a:rPr lang="en-US" sz="1200" dirty="0"/>
              <a:t>Source: Why a diagram is (sometimes) worth ten thousand words. Jill H. Larkin  Herbert A. Simon. Cognitive Science. 1987</a:t>
            </a:r>
          </a:p>
          <a:p>
            <a:r>
              <a:rPr lang="en-US" sz="1200" i="1" dirty="0"/>
              <a:t>Graphs as Aids to Knowledge Construction: Signaling Techniques for Guiding the Process of Graph Comprehensio</a:t>
            </a:r>
            <a:r>
              <a:rPr lang="en-US" sz="1200" dirty="0"/>
              <a:t>n November 1999. Journal of Educational Psychology </a:t>
            </a:r>
          </a:p>
        </p:txBody>
      </p:sp>
      <p:sp>
        <p:nvSpPr>
          <p:cNvPr id="4" name="Rectangle 3">
            <a:extLst>
              <a:ext uri="{FF2B5EF4-FFF2-40B4-BE49-F238E27FC236}">
                <a16:creationId xmlns:a16="http://schemas.microsoft.com/office/drawing/2014/main" id="{B8CB85C0-CD7B-4042-AA09-DD443F654489}"/>
              </a:ext>
            </a:extLst>
          </p:cNvPr>
          <p:cNvSpPr/>
          <p:nvPr/>
        </p:nvSpPr>
        <p:spPr>
          <a:xfrm>
            <a:off x="159641" y="1078523"/>
            <a:ext cx="11873948" cy="2262809"/>
          </a:xfrm>
          <a:prstGeom prst="rect">
            <a:avLst/>
          </a:prstGeom>
          <a:solidFill>
            <a:schemeClr val="bg1">
              <a:alpha val="77000"/>
            </a:schemeClr>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2" name="Audio 11">
            <a:hlinkClick r:id="" action="ppaction://media"/>
            <a:extLst>
              <a:ext uri="{FF2B5EF4-FFF2-40B4-BE49-F238E27FC236}">
                <a16:creationId xmlns:a16="http://schemas.microsoft.com/office/drawing/2014/main" id="{30DEBAF1-EFEB-2341-98B2-8F8134DF347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41123141"/>
      </p:ext>
    </p:extLst>
  </p:cSld>
  <p:clrMapOvr>
    <a:masterClrMapping/>
  </p:clrMapOvr>
  <p:transition spd="med" advTm="734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33E11-330C-344E-B242-7A8254D58A2B}"/>
              </a:ext>
            </a:extLst>
          </p:cNvPr>
          <p:cNvSpPr>
            <a:spLocks noGrp="1"/>
          </p:cNvSpPr>
          <p:nvPr>
            <p:ph type="sldNum" sz="quarter" idx="2"/>
          </p:nvPr>
        </p:nvSpPr>
        <p:spPr/>
        <p:txBody>
          <a:bodyPr/>
          <a:lstStyle/>
          <a:p>
            <a:fld id="{B9E1206A-5614-2648-8F03-F73EEBA35E51}" type="slidenum">
              <a:rPr lang="en-US" smtClean="0"/>
              <a:t>35</a:t>
            </a:fld>
            <a:endParaRPr lang="en-US"/>
          </a:p>
        </p:txBody>
      </p:sp>
      <p:sp>
        <p:nvSpPr>
          <p:cNvPr id="2" name="Title 1">
            <a:extLst>
              <a:ext uri="{FF2B5EF4-FFF2-40B4-BE49-F238E27FC236}">
                <a16:creationId xmlns:a16="http://schemas.microsoft.com/office/drawing/2014/main" id="{C0E17977-78CE-9449-A24A-A74DD4163A5C}"/>
              </a:ext>
            </a:extLst>
          </p:cNvPr>
          <p:cNvSpPr>
            <a:spLocks noGrp="1"/>
          </p:cNvSpPr>
          <p:nvPr>
            <p:ph type="title"/>
          </p:nvPr>
        </p:nvSpPr>
        <p:spPr/>
        <p:txBody>
          <a:bodyPr/>
          <a:lstStyle/>
          <a:p>
            <a:r>
              <a:rPr lang="en-US" dirty="0"/>
              <a:t>Challenges in </a:t>
            </a:r>
            <a:r>
              <a:rPr lang="en-US" dirty="0" err="1"/>
              <a:t>Explainability</a:t>
            </a:r>
            <a:r>
              <a:rPr lang="en-US" dirty="0"/>
              <a:t> for NLP</a:t>
            </a:r>
          </a:p>
        </p:txBody>
      </p:sp>
      <p:graphicFrame>
        <p:nvGraphicFramePr>
          <p:cNvPr id="9" name="Diagram 8">
            <a:extLst>
              <a:ext uri="{FF2B5EF4-FFF2-40B4-BE49-F238E27FC236}">
                <a16:creationId xmlns:a16="http://schemas.microsoft.com/office/drawing/2014/main" id="{780E5EA6-B40C-3844-B367-C6E43581FD15}"/>
              </a:ext>
            </a:extLst>
          </p:cNvPr>
          <p:cNvGraphicFramePr/>
          <p:nvPr/>
        </p:nvGraphicFramePr>
        <p:xfrm>
          <a:off x="501400" y="327750"/>
          <a:ext cx="8128000" cy="33681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Graphic 13" descr="User">
            <a:extLst>
              <a:ext uri="{FF2B5EF4-FFF2-40B4-BE49-F238E27FC236}">
                <a16:creationId xmlns:a16="http://schemas.microsoft.com/office/drawing/2014/main" id="{6A485D4D-3EA0-4445-A2CC-1BA50C2096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57812" y="1554627"/>
            <a:ext cx="914400" cy="914400"/>
          </a:xfrm>
          <a:prstGeom prst="rect">
            <a:avLst/>
          </a:prstGeom>
        </p:spPr>
      </p:pic>
      <p:grpSp>
        <p:nvGrpSpPr>
          <p:cNvPr id="15" name="Group 14">
            <a:extLst>
              <a:ext uri="{FF2B5EF4-FFF2-40B4-BE49-F238E27FC236}">
                <a16:creationId xmlns:a16="http://schemas.microsoft.com/office/drawing/2014/main" id="{84E2AF02-E99F-3F47-829D-780061E6FFED}"/>
              </a:ext>
            </a:extLst>
          </p:cNvPr>
          <p:cNvGrpSpPr/>
          <p:nvPr/>
        </p:nvGrpSpPr>
        <p:grpSpPr>
          <a:xfrm>
            <a:off x="8910080" y="1747064"/>
            <a:ext cx="452659" cy="529526"/>
            <a:chOff x="5345112" y="1419314"/>
            <a:chExt cx="452659" cy="529526"/>
          </a:xfrm>
        </p:grpSpPr>
        <p:sp>
          <p:nvSpPr>
            <p:cNvPr id="16" name="Right Arrow 15">
              <a:extLst>
                <a:ext uri="{FF2B5EF4-FFF2-40B4-BE49-F238E27FC236}">
                  <a16:creationId xmlns:a16="http://schemas.microsoft.com/office/drawing/2014/main" id="{65B1C504-2DB8-8C4C-9591-687A520B06B9}"/>
                </a:ext>
              </a:extLst>
            </p:cNvPr>
            <p:cNvSpPr/>
            <p:nvPr/>
          </p:nvSpPr>
          <p:spPr>
            <a:xfrm>
              <a:off x="5345112" y="1419314"/>
              <a:ext cx="452659" cy="52952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Right Arrow 4">
              <a:extLst>
                <a:ext uri="{FF2B5EF4-FFF2-40B4-BE49-F238E27FC236}">
                  <a16:creationId xmlns:a16="http://schemas.microsoft.com/office/drawing/2014/main" id="{B3AB2630-8B5F-7C4F-B123-7D58511BDB4E}"/>
                </a:ext>
              </a:extLst>
            </p:cNvPr>
            <p:cNvSpPr txBox="1"/>
            <p:nvPr/>
          </p:nvSpPr>
          <p:spPr>
            <a:xfrm>
              <a:off x="5345112" y="1525219"/>
              <a:ext cx="316861" cy="317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p:txBody>
        </p:sp>
      </p:grpSp>
      <p:sp>
        <p:nvSpPr>
          <p:cNvPr id="19" name="Rectangle 18">
            <a:extLst>
              <a:ext uri="{FF2B5EF4-FFF2-40B4-BE49-F238E27FC236}">
                <a16:creationId xmlns:a16="http://schemas.microsoft.com/office/drawing/2014/main" id="{9FF425FB-9CA7-1744-957A-FE72940C835E}"/>
              </a:ext>
            </a:extLst>
          </p:cNvPr>
          <p:cNvSpPr/>
          <p:nvPr/>
        </p:nvSpPr>
        <p:spPr>
          <a:xfrm>
            <a:off x="730440" y="3459101"/>
            <a:ext cx="9741772" cy="2000548"/>
          </a:xfrm>
          <a:prstGeom prst="rect">
            <a:avLst/>
          </a:prstGeom>
        </p:spPr>
        <p:txBody>
          <a:bodyPr wrap="square">
            <a:spAutoFit/>
          </a:bodyPr>
          <a:lstStyle/>
          <a:p>
            <a:r>
              <a:rPr lang="en-US" sz="2200" dirty="0">
                <a:solidFill>
                  <a:srgbClr val="818181"/>
                </a:solidFill>
                <a:latin typeface="IBM Plex Sans" charset="0"/>
                <a:sym typeface="Century Gothic"/>
              </a:rPr>
              <a:t>Text modality </a:t>
            </a:r>
            <a:r>
              <a:rPr lang="en-US" sz="2200" dirty="0">
                <a:solidFill>
                  <a:srgbClr val="818181"/>
                </a:solidFill>
                <a:latin typeface="IBM Plex Sans" charset="0"/>
                <a:sym typeface="Wingdings" pitchFamily="2" charset="2"/>
              </a:rPr>
              <a:t></a:t>
            </a:r>
            <a:r>
              <a:rPr lang="en-US" sz="2200" dirty="0">
                <a:solidFill>
                  <a:srgbClr val="818181"/>
                </a:solidFill>
                <a:latin typeface="IBM Plex Sans" charset="0"/>
                <a:sym typeface="Century Gothic"/>
              </a:rPr>
              <a:t> Additional challenges in </a:t>
            </a:r>
          </a:p>
          <a:p>
            <a:pPr marL="342900" indent="-342900">
              <a:buFont typeface="Arial" panose="020B0604020202020204" pitchFamily="34" charset="0"/>
              <a:buChar char="•"/>
            </a:pPr>
            <a:r>
              <a:rPr lang="en-US" sz="2200" dirty="0">
                <a:solidFill>
                  <a:srgbClr val="818181"/>
                </a:solidFill>
                <a:latin typeface="IBM Plex Sans" charset="0"/>
                <a:sym typeface="Century Gothic"/>
              </a:rPr>
              <a:t>Generate explanation </a:t>
            </a:r>
          </a:p>
          <a:p>
            <a:pPr marL="342900" indent="-342900">
              <a:buFont typeface="Arial" panose="020B0604020202020204" pitchFamily="34" charset="0"/>
              <a:buChar char="•"/>
            </a:pPr>
            <a:r>
              <a:rPr lang="en-US" sz="2200" dirty="0">
                <a:solidFill>
                  <a:srgbClr val="818181"/>
                </a:solidFill>
                <a:latin typeface="IBM Plex Sans" charset="0"/>
                <a:sym typeface="Century Gothic"/>
              </a:rPr>
              <a:t>Display explanation</a:t>
            </a:r>
          </a:p>
          <a:p>
            <a:pPr marL="342900" indent="-342900">
              <a:buFont typeface="Arial" panose="020B0604020202020204" pitchFamily="34" charset="0"/>
              <a:buChar char="•"/>
            </a:pPr>
            <a:r>
              <a:rPr lang="en-US" sz="2200" dirty="0">
                <a:solidFill>
                  <a:srgbClr val="818181"/>
                </a:solidFill>
                <a:latin typeface="IBM Plex Sans" charset="0"/>
                <a:sym typeface="Century Gothic"/>
              </a:rPr>
              <a:t>Comprehend explanation</a:t>
            </a:r>
            <a:br>
              <a:rPr lang="en-US" sz="2200" dirty="0">
                <a:solidFill>
                  <a:srgbClr val="818181"/>
                </a:solidFill>
                <a:latin typeface="IBM Plex Sans" charset="0"/>
                <a:sym typeface="Century Gothic"/>
              </a:rPr>
            </a:br>
            <a:br>
              <a:rPr lang="en-US" dirty="0">
                <a:latin typeface="Times" pitchFamily="2" charset="0"/>
              </a:rPr>
            </a:br>
            <a:endParaRPr lang="en-US" dirty="0"/>
          </a:p>
        </p:txBody>
      </p:sp>
      <p:sp>
        <p:nvSpPr>
          <p:cNvPr id="21" name="Rectangle 20">
            <a:extLst>
              <a:ext uri="{FF2B5EF4-FFF2-40B4-BE49-F238E27FC236}">
                <a16:creationId xmlns:a16="http://schemas.microsoft.com/office/drawing/2014/main" id="{CA2ECF74-F8C0-DC41-BA86-B9BD4A02E3E2}"/>
              </a:ext>
            </a:extLst>
          </p:cNvPr>
          <p:cNvSpPr/>
          <p:nvPr/>
        </p:nvSpPr>
        <p:spPr>
          <a:xfrm>
            <a:off x="1283496" y="6178306"/>
            <a:ext cx="9624212" cy="276999"/>
          </a:xfrm>
          <a:prstGeom prst="rect">
            <a:avLst/>
          </a:prstGeom>
        </p:spPr>
        <p:txBody>
          <a:bodyPr wrap="square">
            <a:spAutoFit/>
          </a:bodyPr>
          <a:lstStyle/>
          <a:p>
            <a:r>
              <a:rPr lang="en-US" sz="1200" dirty="0"/>
              <a:t>Source: </a:t>
            </a:r>
            <a:r>
              <a:rPr lang="en-US" sz="1200" dirty="0" err="1"/>
              <a:t>SoS</a:t>
            </a:r>
            <a:r>
              <a:rPr lang="en-US" sz="1200" dirty="0"/>
              <a:t> </a:t>
            </a:r>
            <a:r>
              <a:rPr lang="en-US" sz="1200" dirty="0" err="1"/>
              <a:t>TextVis</a:t>
            </a:r>
            <a:r>
              <a:rPr lang="en-US" sz="1200" dirty="0"/>
              <a:t>: An Extended Survey of Surveys on Text Visualization. February 2019. Computers 8(1):17</a:t>
            </a:r>
          </a:p>
        </p:txBody>
      </p:sp>
      <p:pic>
        <p:nvPicPr>
          <p:cNvPr id="3" name="Audio 2">
            <a:hlinkClick r:id="" action="ppaction://media"/>
            <a:extLst>
              <a:ext uri="{FF2B5EF4-FFF2-40B4-BE49-F238E27FC236}">
                <a16:creationId xmlns:a16="http://schemas.microsoft.com/office/drawing/2014/main" id="{3B9AC4D0-981C-8541-8596-0C5ED7E3BB9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27324267"/>
      </p:ext>
    </p:extLst>
  </p:cSld>
  <p:clrMapOvr>
    <a:masterClrMapping/>
  </p:clrMapOvr>
  <p:transition spd="med" advTm="441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378677" y="6548630"/>
            <a:ext cx="203009" cy="177417"/>
          </a:xfrm>
          <a:prstGeom prst="rect">
            <a:avLst/>
          </a:prstGeom>
        </p:spPr>
        <p:txBody>
          <a:bodyPr/>
          <a:lstStyle/>
          <a:p>
            <a:fld id="{86CB4B4D-7CA3-9044-876B-883B54F8677D}" type="slidenum">
              <a:rPr lang="uk-UA" smtClean="0"/>
              <a:t>36</a:t>
            </a:fld>
            <a:endParaRPr lang="uk-UA"/>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13320" y="112996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p:cNvSpPr txBox="1"/>
          <p:nvPr/>
        </p:nvSpPr>
        <p:spPr>
          <a:xfrm>
            <a:off x="2366436" y="1016424"/>
            <a:ext cx="1691640" cy="757660"/>
          </a:xfrm>
          <a:prstGeom prst="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Business Users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Product Managers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Data Scientists</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p:cNvSpPr txBox="1"/>
          <p:nvPr/>
        </p:nvSpPr>
        <p:spPr>
          <a:xfrm>
            <a:off x="7847961" y="2333240"/>
            <a:ext cx="1691640" cy="1169549"/>
          </a:xfrm>
          <a:prstGeom prst="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00000"/>
                </a:solidFill>
                <a:sym typeface="Calibri"/>
              </a:rPr>
              <a:t>Domain Experts </a:t>
            </a:r>
          </a:p>
          <a:p>
            <a:pPr hangingPunct="0"/>
            <a:r>
              <a:rPr kumimoji="0" lang="en-US" sz="1400" b="0" i="0" u="none" strike="noStrike" cap="none" spc="0" normalizeH="0" baseline="0" dirty="0">
                <a:ln>
                  <a:noFill/>
                </a:ln>
                <a:solidFill>
                  <a:srgbClr val="000000"/>
                </a:solidFill>
                <a:effectLst/>
                <a:uFillTx/>
                <a:sym typeface="Calibri"/>
              </a:rPr>
              <a:t>Business Users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Data Providers </a:t>
            </a:r>
          </a:p>
          <a:p>
            <a:pPr hangingPunct="0"/>
            <a:r>
              <a:rPr lang="en-US" sz="1400" dirty="0">
                <a:solidFill>
                  <a:srgbClr val="000000"/>
                </a:solidFill>
                <a:sym typeface="Calibri"/>
              </a:rPr>
              <a:t>AI Engineers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Data Scientists</a:t>
            </a:r>
            <a:endParaRPr kumimoji="0" lang="en-US" sz="1400" b="0" i="0" u="none" strike="noStrike" cap="none" spc="0" normalizeH="0" baseline="0" dirty="0">
              <a:ln>
                <a:noFill/>
              </a:ln>
              <a:solidFill>
                <a:srgbClr val="000000"/>
              </a:solidFill>
              <a:effectLst/>
              <a:uFillTx/>
              <a:sym typeface="Calibri"/>
            </a:endParaRPr>
          </a:p>
        </p:txBody>
      </p:sp>
      <p:sp>
        <p:nvSpPr>
          <p:cNvPr id="10" name="TextBox 9"/>
          <p:cNvSpPr txBox="1"/>
          <p:nvPr/>
        </p:nvSpPr>
        <p:spPr>
          <a:xfrm>
            <a:off x="7811487" y="4453312"/>
            <a:ext cx="1691640" cy="738662"/>
          </a:xfrm>
          <a:prstGeom prst="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Product managers</a:t>
            </a:r>
          </a:p>
          <a:p>
            <a:pPr hangingPunct="0"/>
            <a:r>
              <a:rPr lang="en-US" sz="1400" dirty="0"/>
              <a:t>AI engineers</a:t>
            </a:r>
            <a:r>
              <a:rPr lang="en-US" sz="1400" dirty="0">
                <a:solidFill>
                  <a:srgbClr val="000000"/>
                </a:solidFill>
                <a:sym typeface="Calibri"/>
              </a:rPr>
              <a:t> </a:t>
            </a:r>
            <a:endParaRPr kumimoji="0" lang="en-US" sz="1400" b="0" i="0" u="none" strike="noStrike" cap="none" spc="0" normalizeH="0" baseline="0" dirty="0">
              <a:ln>
                <a:noFill/>
              </a:ln>
              <a:solidFill>
                <a:srgbClr val="000000"/>
              </a:solidFill>
              <a:effectLst/>
              <a:uFillTx/>
              <a:sym typeface="Calibri"/>
            </a:endParaRPr>
          </a:p>
          <a:p>
            <a:pPr hangingPunct="0"/>
            <a:r>
              <a:rPr lang="en-US" sz="1400" dirty="0"/>
              <a:t>Data scientists </a:t>
            </a:r>
          </a:p>
        </p:txBody>
      </p:sp>
      <p:sp>
        <p:nvSpPr>
          <p:cNvPr id="11" name="TextBox 10"/>
          <p:cNvSpPr txBox="1"/>
          <p:nvPr/>
        </p:nvSpPr>
        <p:spPr>
          <a:xfrm>
            <a:off x="5944587" y="5941038"/>
            <a:ext cx="1691640" cy="523218"/>
          </a:xfrm>
          <a:prstGeom prst="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00000"/>
                </a:solidFill>
                <a:sym typeface="Calibri"/>
              </a:rPr>
              <a:t>Product managers</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sym typeface="Calibri"/>
              </a:rPr>
              <a:t>Model validators</a:t>
            </a:r>
          </a:p>
        </p:txBody>
      </p:sp>
      <p:sp>
        <p:nvSpPr>
          <p:cNvPr id="12" name="TextBox 11"/>
          <p:cNvSpPr txBox="1"/>
          <p:nvPr/>
        </p:nvSpPr>
        <p:spPr>
          <a:xfrm>
            <a:off x="377852" y="4490622"/>
            <a:ext cx="1691640" cy="1169549"/>
          </a:xfrm>
          <a:prstGeom prst="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00000"/>
                </a:solidFill>
                <a:sym typeface="Calibri"/>
              </a:rPr>
              <a:t>Business Users</a:t>
            </a:r>
          </a:p>
          <a:p>
            <a:pPr hangingPunct="0"/>
            <a:r>
              <a:rPr lang="en-US" sz="1400" dirty="0">
                <a:solidFill>
                  <a:srgbClr val="000000"/>
                </a:solidFill>
                <a:sym typeface="Calibri"/>
              </a:rPr>
              <a:t>Designers</a:t>
            </a:r>
          </a:p>
          <a:p>
            <a:pPr hangingPunct="0"/>
            <a:r>
              <a:rPr lang="en-US" sz="1400" dirty="0">
                <a:solidFill>
                  <a:srgbClr val="000000"/>
                </a:solidFill>
                <a:sym typeface="Calibri"/>
              </a:rPr>
              <a:t>Software Engineers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Product Managers</a:t>
            </a:r>
          </a:p>
          <a:p>
            <a:pPr hangingPunct="0"/>
            <a:r>
              <a:rPr lang="en-US" sz="1400" dirty="0">
                <a:solidFill>
                  <a:srgbClr val="000000"/>
                </a:solidFill>
                <a:sym typeface="Calibri"/>
              </a:rPr>
              <a:t>AI Engineers</a:t>
            </a:r>
          </a:p>
        </p:txBody>
      </p:sp>
      <p:sp>
        <p:nvSpPr>
          <p:cNvPr id="13" name="TextBox 12"/>
          <p:cNvSpPr txBox="1"/>
          <p:nvPr/>
        </p:nvSpPr>
        <p:spPr>
          <a:xfrm>
            <a:off x="377852" y="2333240"/>
            <a:ext cx="1691640" cy="954105"/>
          </a:xfrm>
          <a:prstGeom prst="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sym typeface="Calibri"/>
              </a:rPr>
              <a:t>Business</a:t>
            </a:r>
            <a:r>
              <a:rPr kumimoji="0" lang="en-US" sz="1400" b="0" i="0" u="none" strike="noStrike" cap="none" spc="0" normalizeH="0" dirty="0">
                <a:ln>
                  <a:noFill/>
                </a:ln>
                <a:solidFill>
                  <a:srgbClr val="000000"/>
                </a:solidFill>
                <a:effectLst/>
                <a:uFillTx/>
                <a:sym typeface="Calibri"/>
              </a:rPr>
              <a:t> Users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AI Operations </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Product Managers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Model Validators </a:t>
            </a:r>
          </a:p>
        </p:txBody>
      </p:sp>
      <p:sp>
        <p:nvSpPr>
          <p:cNvPr id="14" name="Title 1">
            <a:extLst>
              <a:ext uri="{FF2B5EF4-FFF2-40B4-BE49-F238E27FC236}">
                <a16:creationId xmlns:a16="http://schemas.microsoft.com/office/drawing/2014/main" id="{B89133E0-D3D5-8F40-B078-98A60FE751EB}"/>
              </a:ext>
            </a:extLst>
          </p:cNvPr>
          <p:cNvSpPr>
            <a:spLocks noGrp="1"/>
          </p:cNvSpPr>
          <p:nvPr>
            <p:ph type="title"/>
          </p:nvPr>
        </p:nvSpPr>
        <p:spPr>
          <a:xfrm>
            <a:off x="609519" y="266702"/>
            <a:ext cx="10972166" cy="571498"/>
          </a:xfrm>
        </p:spPr>
        <p:txBody>
          <a:bodyPr/>
          <a:lstStyle/>
          <a:p>
            <a:r>
              <a:rPr lang="en-US" dirty="0"/>
              <a:t>Stakeholders</a:t>
            </a:r>
          </a:p>
        </p:txBody>
      </p:sp>
      <p:sp>
        <p:nvSpPr>
          <p:cNvPr id="15" name="Rectangle 14">
            <a:extLst>
              <a:ext uri="{FF2B5EF4-FFF2-40B4-BE49-F238E27FC236}">
                <a16:creationId xmlns:a16="http://schemas.microsoft.com/office/drawing/2014/main" id="{C112720D-5401-B342-BFD4-16D280621B48}"/>
              </a:ext>
            </a:extLst>
          </p:cNvPr>
          <p:cNvSpPr/>
          <p:nvPr/>
        </p:nvSpPr>
        <p:spPr>
          <a:xfrm>
            <a:off x="7784638" y="862445"/>
            <a:ext cx="4499347" cy="1446550"/>
          </a:xfrm>
          <a:prstGeom prst="rect">
            <a:avLst/>
          </a:prstGeom>
        </p:spPr>
        <p:txBody>
          <a:bodyPr wrap="square">
            <a:spAutoFit/>
          </a:bodyPr>
          <a:lstStyle/>
          <a:p>
            <a:r>
              <a:rPr lang="en-US" sz="2200" b="1" dirty="0">
                <a:solidFill>
                  <a:srgbClr val="00B0F0"/>
                </a:solidFill>
                <a:latin typeface="IBM Plex Sans" charset="0"/>
                <a:sym typeface="Century Gothic"/>
              </a:rPr>
              <a:t>Whether</a:t>
            </a:r>
            <a:r>
              <a:rPr lang="en-US" sz="2200" dirty="0">
                <a:solidFill>
                  <a:srgbClr val="818181"/>
                </a:solidFill>
                <a:latin typeface="IBM Plex Sans" charset="0"/>
                <a:sym typeface="Century Gothic"/>
              </a:rPr>
              <a:t> and </a:t>
            </a:r>
            <a:r>
              <a:rPr lang="en-US" sz="2200" b="1" dirty="0">
                <a:solidFill>
                  <a:srgbClr val="00B0F0"/>
                </a:solidFill>
                <a:latin typeface="IBM Plex Sans" charset="0"/>
                <a:sym typeface="Century Gothic"/>
              </a:rPr>
              <a:t>how</a:t>
            </a:r>
            <a:r>
              <a:rPr lang="en-US" sz="2200" dirty="0">
                <a:solidFill>
                  <a:srgbClr val="818181"/>
                </a:solidFill>
                <a:latin typeface="IBM Plex Sans" charset="0"/>
                <a:sym typeface="Century Gothic"/>
              </a:rPr>
              <a:t> explanations should be offered to stakeholders with </a:t>
            </a:r>
            <a:r>
              <a:rPr lang="en-US" sz="2200" b="1" dirty="0">
                <a:solidFill>
                  <a:srgbClr val="818181"/>
                </a:solidFill>
                <a:latin typeface="IBM Plex Sans" charset="0"/>
                <a:sym typeface="Century Gothic"/>
              </a:rPr>
              <a:t>differing levels of expertise and interests</a:t>
            </a:r>
            <a:r>
              <a:rPr lang="en-US" sz="2200" dirty="0">
                <a:solidFill>
                  <a:srgbClr val="818181"/>
                </a:solidFill>
                <a:latin typeface="IBM Plex Sans" charset="0"/>
                <a:sym typeface="Century Gothic"/>
              </a:rPr>
              <a:t>. </a:t>
            </a:r>
          </a:p>
        </p:txBody>
      </p:sp>
      <p:pic>
        <p:nvPicPr>
          <p:cNvPr id="3" name="Audio 2">
            <a:hlinkClick r:id="" action="ppaction://media"/>
            <a:extLst>
              <a:ext uri="{FF2B5EF4-FFF2-40B4-BE49-F238E27FC236}">
                <a16:creationId xmlns:a16="http://schemas.microsoft.com/office/drawing/2014/main" id="{39CA7A87-CAA2-314F-974A-8E5B281FBED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33265508"/>
      </p:ext>
    </p:extLst>
  </p:cSld>
  <p:clrMapOvr>
    <a:masterClrMapping/>
  </p:clrMapOvr>
  <p:transition spd="med" advTm="323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8AB575-EB0F-1643-8763-7FC68CECEFB5}"/>
              </a:ext>
            </a:extLst>
          </p:cNvPr>
          <p:cNvSpPr txBox="1"/>
          <p:nvPr/>
        </p:nvSpPr>
        <p:spPr>
          <a:xfrm>
            <a:off x="2592456" y="2717273"/>
            <a:ext cx="7007087" cy="400110"/>
          </a:xfrm>
          <a:prstGeom prst="rect">
            <a:avLst/>
          </a:prstGeom>
          <a:solidFill>
            <a:schemeClr val="bg2"/>
          </a:solidFill>
        </p:spPr>
        <p:txBody>
          <a:bodyPr wrap="square" rtlCol="0">
            <a:spAutoFit/>
          </a:bodyPr>
          <a:lstStyle/>
          <a:p>
            <a:pPr algn="ctr"/>
            <a:r>
              <a:rPr lang="en-US" sz="2000" b="1" dirty="0">
                <a:solidFill>
                  <a:schemeClr val="bg1"/>
                </a:solidFill>
                <a:latin typeface="IBM Plex Sans" panose="020B0503050203000203" pitchFamily="34" charset="0"/>
              </a:rPr>
              <a:t>PART II – Current State of Explainable AI for NLP</a:t>
            </a:r>
          </a:p>
        </p:txBody>
      </p:sp>
    </p:spTree>
    <p:extLst>
      <p:ext uri="{BB962C8B-B14F-4D97-AF65-F5344CB8AC3E}">
        <p14:creationId xmlns:p14="http://schemas.microsoft.com/office/powerpoint/2010/main" val="1038244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Outline – </a:t>
            </a:r>
            <a:r>
              <a:rPr lang="en-US" dirty="0">
                <a:solidFill>
                  <a:srgbClr val="00B0F0"/>
                </a:solidFill>
                <a:latin typeface="IBM Plex Sans" panose="020B0503050203000203" pitchFamily="34" charset="0"/>
              </a:rPr>
              <a:t>Part II (90-100mins)</a:t>
            </a:r>
            <a:endParaRPr lang="en-US" dirty="0">
              <a:solidFill>
                <a:srgbClr val="00B0F0"/>
              </a:solidFill>
            </a:endParaRPr>
          </a:p>
        </p:txBody>
      </p:sp>
      <p:sp>
        <p:nvSpPr>
          <p:cNvPr id="5" name="Text Placeholder 8">
            <a:extLst>
              <a:ext uri="{FF2B5EF4-FFF2-40B4-BE49-F238E27FC236}">
                <a16:creationId xmlns:a16="http://schemas.microsoft.com/office/drawing/2014/main" id="{CC15F940-62E9-7F4D-BCFE-0F34439EF66E}"/>
              </a:ext>
            </a:extLst>
          </p:cNvPr>
          <p:cNvSpPr txBox="1">
            <a:spLocks/>
          </p:cNvSpPr>
          <p:nvPr/>
        </p:nvSpPr>
        <p:spPr>
          <a:xfrm>
            <a:off x="609519" y="1253330"/>
            <a:ext cx="10515600" cy="5189033"/>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lnSpcReduction="1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b="1" kern="0" dirty="0">
                <a:solidFill>
                  <a:schemeClr val="tx1"/>
                </a:solidFill>
              </a:rPr>
              <a:t>Literature review methodology</a:t>
            </a:r>
          </a:p>
          <a:p>
            <a:pPr lvl="1"/>
            <a:endParaRPr lang="en-US" b="1" kern="0" dirty="0">
              <a:solidFill>
                <a:schemeClr val="tx1"/>
              </a:solidFill>
            </a:endParaRPr>
          </a:p>
          <a:p>
            <a:r>
              <a:rPr lang="en-US" b="1" kern="0" dirty="0">
                <a:solidFill>
                  <a:schemeClr val="tx1"/>
                </a:solidFill>
              </a:rPr>
              <a:t>Categorization of different types of explanation</a:t>
            </a:r>
            <a:endParaRPr lang="en-US" sz="2000" kern="0" dirty="0">
              <a:solidFill>
                <a:schemeClr val="tx1"/>
              </a:solidFill>
            </a:endParaRPr>
          </a:p>
          <a:p>
            <a:pPr lvl="1"/>
            <a:r>
              <a:rPr lang="en-US" kern="0" dirty="0">
                <a:solidFill>
                  <a:schemeClr val="tx1"/>
                </a:solidFill>
              </a:rPr>
              <a:t>Local vs. Global</a:t>
            </a:r>
          </a:p>
          <a:p>
            <a:pPr lvl="1"/>
            <a:r>
              <a:rPr lang="en-US" kern="0" dirty="0">
                <a:solidFill>
                  <a:schemeClr val="tx1"/>
                </a:solidFill>
              </a:rPr>
              <a:t>Self-explaining vs. Post-hoc processing</a:t>
            </a:r>
          </a:p>
          <a:p>
            <a:pPr lvl="1"/>
            <a:endParaRPr lang="en-US" kern="0" dirty="0">
              <a:solidFill>
                <a:schemeClr val="tx1"/>
              </a:solidFill>
            </a:endParaRPr>
          </a:p>
          <a:p>
            <a:r>
              <a:rPr lang="en-US" b="1" kern="0" dirty="0">
                <a:solidFill>
                  <a:schemeClr val="tx1"/>
                </a:solidFill>
              </a:rPr>
              <a:t>Generating and presenting explanations</a:t>
            </a:r>
            <a:endParaRPr lang="en-US" sz="2000" kern="0" dirty="0">
              <a:solidFill>
                <a:schemeClr val="tx1"/>
              </a:solidFill>
            </a:endParaRPr>
          </a:p>
          <a:p>
            <a:pPr lvl="1"/>
            <a:r>
              <a:rPr lang="en-US" kern="0" dirty="0" err="1">
                <a:solidFill>
                  <a:schemeClr val="tx1"/>
                </a:solidFill>
              </a:rPr>
              <a:t>Explainability</a:t>
            </a:r>
            <a:r>
              <a:rPr lang="en-US" kern="0" dirty="0">
                <a:solidFill>
                  <a:schemeClr val="tx1"/>
                </a:solidFill>
              </a:rPr>
              <a:t> techniques (40 mins)</a:t>
            </a:r>
          </a:p>
          <a:p>
            <a:pPr lvl="2"/>
            <a:r>
              <a:rPr lang="en-US" kern="0" dirty="0">
                <a:solidFill>
                  <a:schemeClr val="tx1"/>
                </a:solidFill>
              </a:rPr>
              <a:t>Common operations to enable </a:t>
            </a:r>
            <a:r>
              <a:rPr lang="en-US" kern="0" dirty="0" err="1">
                <a:solidFill>
                  <a:schemeClr val="tx1"/>
                </a:solidFill>
              </a:rPr>
              <a:t>explainability</a:t>
            </a:r>
            <a:endParaRPr lang="en-US" kern="0" dirty="0">
              <a:solidFill>
                <a:schemeClr val="tx1"/>
              </a:solidFill>
            </a:endParaRPr>
          </a:p>
          <a:p>
            <a:pPr lvl="1"/>
            <a:r>
              <a:rPr lang="en-US" kern="0" dirty="0">
                <a:solidFill>
                  <a:schemeClr val="tx1"/>
                </a:solidFill>
              </a:rPr>
              <a:t>Visualization techniques (15 mins)</a:t>
            </a:r>
          </a:p>
          <a:p>
            <a:pPr lvl="1"/>
            <a:r>
              <a:rPr lang="en-US" kern="0" dirty="0">
                <a:solidFill>
                  <a:schemeClr val="tx1"/>
                </a:solidFill>
              </a:rPr>
              <a:t>More insights (15 mins)</a:t>
            </a:r>
          </a:p>
          <a:p>
            <a:pPr lvl="1"/>
            <a:endParaRPr lang="en-US" kern="0" dirty="0">
              <a:solidFill>
                <a:schemeClr val="tx1"/>
              </a:solidFill>
            </a:endParaRPr>
          </a:p>
          <a:p>
            <a:r>
              <a:rPr lang="en-US" b="1" kern="0" dirty="0">
                <a:solidFill>
                  <a:schemeClr val="tx1"/>
                </a:solidFill>
              </a:rPr>
              <a:t>Other insights (XNLP website)</a:t>
            </a:r>
            <a:endParaRPr lang="en-US" sz="2000" kern="0" dirty="0">
              <a:solidFill>
                <a:schemeClr val="tx1"/>
              </a:solidFill>
            </a:endParaRPr>
          </a:p>
          <a:p>
            <a:pPr lvl="1"/>
            <a:r>
              <a:rPr lang="en-US" kern="0" dirty="0">
                <a:solidFill>
                  <a:schemeClr val="tx1"/>
                </a:solidFill>
              </a:rPr>
              <a:t>Relationships among </a:t>
            </a:r>
            <a:r>
              <a:rPr lang="en-US" kern="0" dirty="0" err="1">
                <a:solidFill>
                  <a:schemeClr val="tx1"/>
                </a:solidFill>
              </a:rPr>
              <a:t>explainability</a:t>
            </a:r>
            <a:r>
              <a:rPr lang="en-US" kern="0" dirty="0">
                <a:solidFill>
                  <a:schemeClr val="tx1"/>
                </a:solidFill>
              </a:rPr>
              <a:t> and visualization techniques</a:t>
            </a:r>
          </a:p>
          <a:p>
            <a:pPr lvl="1"/>
            <a:r>
              <a:rPr lang="en-US" kern="0" dirty="0">
                <a:solidFill>
                  <a:schemeClr val="tx1"/>
                </a:solidFill>
              </a:rPr>
              <a:t>Evolution of the XAI research in the past a few years</a:t>
            </a:r>
          </a:p>
          <a:p>
            <a:endParaRPr lang="en-US" kern="0" dirty="0">
              <a:solidFill>
                <a:schemeClr val="tx1"/>
              </a:solidFill>
            </a:endParaRPr>
          </a:p>
          <a:p>
            <a:r>
              <a:rPr lang="en-US" b="1" kern="0" dirty="0">
                <a:solidFill>
                  <a:schemeClr val="tx1"/>
                </a:solidFill>
              </a:rPr>
              <a:t>Evaluation of Explanations </a:t>
            </a:r>
            <a:endParaRPr lang="en-US" kern="0" dirty="0">
              <a:solidFill>
                <a:schemeClr val="tx1"/>
              </a:solidFill>
            </a:endParaRPr>
          </a:p>
        </p:txBody>
      </p:sp>
      <p:sp>
        <p:nvSpPr>
          <p:cNvPr id="4" name="Slide Number Placeholder 3">
            <a:extLst>
              <a:ext uri="{FF2B5EF4-FFF2-40B4-BE49-F238E27FC236}">
                <a16:creationId xmlns:a16="http://schemas.microsoft.com/office/drawing/2014/main" id="{572FA53D-14F9-264E-8747-090D262DC616}"/>
              </a:ext>
            </a:extLst>
          </p:cNvPr>
          <p:cNvSpPr>
            <a:spLocks noGrp="1"/>
          </p:cNvSpPr>
          <p:nvPr>
            <p:ph type="sldNum" sz="quarter" idx="2"/>
          </p:nvPr>
        </p:nvSpPr>
        <p:spPr/>
        <p:txBody>
          <a:bodyPr/>
          <a:lstStyle/>
          <a:p>
            <a:fld id="{86CB4B4D-7CA3-9044-876B-883B54F8677D}" type="slidenum">
              <a:rPr lang="en-US" smtClean="0"/>
              <a:t>38</a:t>
            </a:fld>
            <a:endParaRPr lang="en-US"/>
          </a:p>
        </p:txBody>
      </p:sp>
    </p:spTree>
    <p:extLst>
      <p:ext uri="{BB962C8B-B14F-4D97-AF65-F5344CB8AC3E}">
        <p14:creationId xmlns:p14="http://schemas.microsoft.com/office/powerpoint/2010/main" val="167231394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Outline of Part II</a:t>
            </a:r>
          </a:p>
        </p:txBody>
      </p:sp>
      <p:sp>
        <p:nvSpPr>
          <p:cNvPr id="5" name="Text Placeholder 8">
            <a:extLst>
              <a:ext uri="{FF2B5EF4-FFF2-40B4-BE49-F238E27FC236}">
                <a16:creationId xmlns:a16="http://schemas.microsoft.com/office/drawing/2014/main" id="{CC15F940-62E9-7F4D-BCFE-0F34439EF66E}"/>
              </a:ext>
            </a:extLst>
          </p:cNvPr>
          <p:cNvSpPr txBox="1">
            <a:spLocks/>
          </p:cNvSpPr>
          <p:nvPr/>
        </p:nvSpPr>
        <p:spPr>
          <a:xfrm>
            <a:off x="609519" y="1253330"/>
            <a:ext cx="10515600" cy="5295299"/>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b="1" kern="0" dirty="0">
                <a:solidFill>
                  <a:srgbClr val="C00000"/>
                </a:solidFill>
              </a:rPr>
              <a:t>Literature review methodology</a:t>
            </a:r>
          </a:p>
          <a:p>
            <a:pPr lvl="1"/>
            <a:endParaRPr lang="en-US" b="1" kern="0" dirty="0"/>
          </a:p>
          <a:p>
            <a:pPr lvl="1"/>
            <a:endParaRPr lang="en-US" b="1" kern="0" dirty="0"/>
          </a:p>
          <a:p>
            <a:r>
              <a:rPr lang="en-US" b="1" kern="0" dirty="0">
                <a:solidFill>
                  <a:schemeClr val="bg1">
                    <a:lumMod val="50000"/>
                  </a:schemeClr>
                </a:solidFill>
              </a:rPr>
              <a:t>Categorization of different types of explanation</a:t>
            </a:r>
          </a:p>
          <a:p>
            <a:pPr lvl="1"/>
            <a:r>
              <a:rPr lang="en-US" kern="0" dirty="0">
                <a:solidFill>
                  <a:schemeClr val="bg1">
                    <a:lumMod val="50000"/>
                  </a:schemeClr>
                </a:solidFill>
              </a:rPr>
              <a:t>Local vs. Global</a:t>
            </a:r>
          </a:p>
          <a:p>
            <a:pPr lvl="1"/>
            <a:r>
              <a:rPr lang="en-US" kern="0" dirty="0">
                <a:solidFill>
                  <a:schemeClr val="bg1">
                    <a:lumMod val="50000"/>
                  </a:schemeClr>
                </a:solidFill>
              </a:rPr>
              <a:t>Self-explaining vs. Post-hoc processing</a:t>
            </a:r>
          </a:p>
          <a:p>
            <a:pPr lvl="1"/>
            <a:endParaRPr lang="en-US" kern="0" dirty="0">
              <a:solidFill>
                <a:schemeClr val="bg1">
                  <a:lumMod val="50000"/>
                </a:schemeClr>
              </a:solidFill>
            </a:endParaRPr>
          </a:p>
          <a:p>
            <a:r>
              <a:rPr lang="en-US" b="1" kern="0" dirty="0">
                <a:solidFill>
                  <a:schemeClr val="bg1">
                    <a:lumMod val="50000"/>
                  </a:schemeClr>
                </a:solidFill>
              </a:rPr>
              <a:t>Generating and presenting explanations</a:t>
            </a:r>
          </a:p>
          <a:p>
            <a:pPr lvl="1"/>
            <a:r>
              <a:rPr lang="en-US" kern="0" dirty="0" err="1">
                <a:solidFill>
                  <a:schemeClr val="bg1">
                    <a:lumMod val="50000"/>
                  </a:schemeClr>
                </a:solidFill>
              </a:rPr>
              <a:t>Explainability</a:t>
            </a:r>
            <a:r>
              <a:rPr lang="en-US" kern="0" dirty="0">
                <a:solidFill>
                  <a:schemeClr val="bg1">
                    <a:lumMod val="50000"/>
                  </a:schemeClr>
                </a:solidFill>
              </a:rPr>
              <a:t> techniques </a:t>
            </a:r>
          </a:p>
          <a:p>
            <a:pPr lvl="2"/>
            <a:r>
              <a:rPr lang="en-US" kern="0" dirty="0">
                <a:solidFill>
                  <a:schemeClr val="bg1">
                    <a:lumMod val="50000"/>
                  </a:schemeClr>
                </a:solidFill>
              </a:rPr>
              <a:t>Common operations to enable </a:t>
            </a:r>
            <a:r>
              <a:rPr lang="en-US" kern="0" dirty="0" err="1">
                <a:solidFill>
                  <a:schemeClr val="bg1">
                    <a:lumMod val="50000"/>
                  </a:schemeClr>
                </a:solidFill>
              </a:rPr>
              <a:t>explainability</a:t>
            </a:r>
            <a:endParaRPr lang="en-US" kern="0" dirty="0">
              <a:solidFill>
                <a:schemeClr val="bg1">
                  <a:lumMod val="50000"/>
                </a:schemeClr>
              </a:solidFill>
            </a:endParaRPr>
          </a:p>
          <a:p>
            <a:pPr lvl="1"/>
            <a:r>
              <a:rPr lang="en-US" kern="0" dirty="0">
                <a:solidFill>
                  <a:schemeClr val="bg1">
                    <a:lumMod val="50000"/>
                  </a:schemeClr>
                </a:solidFill>
              </a:rPr>
              <a:t>Visualization techniques</a:t>
            </a:r>
          </a:p>
          <a:p>
            <a:pPr lvl="1"/>
            <a:endParaRPr lang="en-US" kern="0" dirty="0">
              <a:solidFill>
                <a:schemeClr val="bg1">
                  <a:lumMod val="50000"/>
                </a:schemeClr>
              </a:solidFill>
            </a:endParaRPr>
          </a:p>
          <a:p>
            <a:r>
              <a:rPr lang="en-US" b="1" kern="0" dirty="0">
                <a:solidFill>
                  <a:schemeClr val="bg1">
                    <a:lumMod val="50000"/>
                  </a:schemeClr>
                </a:solidFill>
              </a:rPr>
              <a:t>Other insights (XNLP website)</a:t>
            </a:r>
          </a:p>
          <a:p>
            <a:pPr lvl="1"/>
            <a:r>
              <a:rPr lang="en-US" kern="0" dirty="0">
                <a:solidFill>
                  <a:schemeClr val="bg1">
                    <a:lumMod val="50000"/>
                  </a:schemeClr>
                </a:solidFill>
              </a:rPr>
              <a:t>Relationships among </a:t>
            </a:r>
            <a:r>
              <a:rPr lang="en-US" kern="0" dirty="0" err="1">
                <a:solidFill>
                  <a:schemeClr val="bg1">
                    <a:lumMod val="50000"/>
                  </a:schemeClr>
                </a:solidFill>
              </a:rPr>
              <a:t>explainability</a:t>
            </a:r>
            <a:r>
              <a:rPr lang="en-US" kern="0" dirty="0">
                <a:solidFill>
                  <a:schemeClr val="bg1">
                    <a:lumMod val="50000"/>
                  </a:schemeClr>
                </a:solidFill>
              </a:rPr>
              <a:t> and visualization techniques</a:t>
            </a:r>
          </a:p>
          <a:p>
            <a:pPr lvl="1"/>
            <a:r>
              <a:rPr lang="en-US" kern="0" dirty="0">
                <a:solidFill>
                  <a:schemeClr val="bg1">
                    <a:lumMod val="50000"/>
                  </a:schemeClr>
                </a:solidFill>
              </a:rPr>
              <a:t>Evolution of the XAI research in the past a few years</a:t>
            </a:r>
          </a:p>
          <a:p>
            <a:pPr lvl="1"/>
            <a:endParaRPr lang="en-US" kern="0" dirty="0">
              <a:solidFill>
                <a:schemeClr val="bg1">
                  <a:lumMod val="50000"/>
                </a:schemeClr>
              </a:solidFill>
            </a:endParaRPr>
          </a:p>
          <a:p>
            <a:r>
              <a:rPr lang="en-US" b="1" kern="0" dirty="0">
                <a:solidFill>
                  <a:schemeClr val="bg1">
                    <a:lumMod val="50000"/>
                  </a:schemeClr>
                </a:solidFill>
              </a:rPr>
              <a:t>Evaluation of Explanations</a:t>
            </a:r>
          </a:p>
          <a:p>
            <a:pPr lvl="1"/>
            <a:endParaRPr lang="en-US" kern="0" dirty="0">
              <a:solidFill>
                <a:schemeClr val="bg1">
                  <a:lumMod val="50000"/>
                </a:schemeClr>
              </a:solidFill>
            </a:endParaRPr>
          </a:p>
          <a:p>
            <a:endParaRPr lang="en-US" kern="0" dirty="0"/>
          </a:p>
        </p:txBody>
      </p:sp>
      <p:sp>
        <p:nvSpPr>
          <p:cNvPr id="4" name="Slide Number Placeholder 3">
            <a:extLst>
              <a:ext uri="{FF2B5EF4-FFF2-40B4-BE49-F238E27FC236}">
                <a16:creationId xmlns:a16="http://schemas.microsoft.com/office/drawing/2014/main" id="{06852825-2A47-EF46-BEFA-0FB79F3992FB}"/>
              </a:ext>
            </a:extLst>
          </p:cNvPr>
          <p:cNvSpPr>
            <a:spLocks noGrp="1"/>
          </p:cNvSpPr>
          <p:nvPr>
            <p:ph type="sldNum" sz="quarter" idx="2"/>
          </p:nvPr>
        </p:nvSpPr>
        <p:spPr/>
        <p:txBody>
          <a:bodyPr/>
          <a:lstStyle/>
          <a:p>
            <a:fld id="{86CB4B4D-7CA3-9044-876B-883B54F8677D}" type="slidenum">
              <a:rPr lang="en-US" smtClean="0"/>
              <a:t>39</a:t>
            </a:fld>
            <a:endParaRPr lang="en-US"/>
          </a:p>
        </p:txBody>
      </p:sp>
    </p:spTree>
    <p:extLst>
      <p:ext uri="{BB962C8B-B14F-4D97-AF65-F5344CB8AC3E}">
        <p14:creationId xmlns:p14="http://schemas.microsoft.com/office/powerpoint/2010/main" val="25335461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FB75E2-9137-FE40-AAF6-465447473AA9}"/>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3" name="Title 2">
            <a:extLst>
              <a:ext uri="{FF2B5EF4-FFF2-40B4-BE49-F238E27FC236}">
                <a16:creationId xmlns:a16="http://schemas.microsoft.com/office/drawing/2014/main" id="{6061E774-3D6B-084E-BB56-358CC3132A60}"/>
              </a:ext>
            </a:extLst>
          </p:cNvPr>
          <p:cNvSpPr>
            <a:spLocks noGrp="1"/>
          </p:cNvSpPr>
          <p:nvPr>
            <p:ph type="title"/>
          </p:nvPr>
        </p:nvSpPr>
        <p:spPr/>
        <p:txBody>
          <a:bodyPr/>
          <a:lstStyle/>
          <a:p>
            <a:r>
              <a:rPr lang="en-US" dirty="0"/>
              <a:t>AI vs. NLP</a:t>
            </a:r>
          </a:p>
        </p:txBody>
      </p:sp>
      <p:sp>
        <p:nvSpPr>
          <p:cNvPr id="7" name="Oval 6">
            <a:extLst>
              <a:ext uri="{FF2B5EF4-FFF2-40B4-BE49-F238E27FC236}">
                <a16:creationId xmlns:a16="http://schemas.microsoft.com/office/drawing/2014/main" id="{013E1845-EB4D-4A46-AB57-EF8C2DC2245A}"/>
              </a:ext>
            </a:extLst>
          </p:cNvPr>
          <p:cNvSpPr/>
          <p:nvPr/>
        </p:nvSpPr>
        <p:spPr>
          <a:xfrm>
            <a:off x="5160586" y="2441641"/>
            <a:ext cx="2743200" cy="2743200"/>
          </a:xfrm>
          <a:prstGeom prst="ellipse">
            <a:avLst/>
          </a:prstGeom>
          <a:solidFill>
            <a:srgbClr val="F28C1E"/>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2050" name="Picture 2" descr="Alternative NLP Method. Natural language processing seems to be… | by Barış  Can Tayiz | Becoming Human: Artificial Intelligence Magazine">
            <a:extLst>
              <a:ext uri="{FF2B5EF4-FFF2-40B4-BE49-F238E27FC236}">
                <a16:creationId xmlns:a16="http://schemas.microsoft.com/office/drawing/2014/main" id="{3D1B6E62-52A9-3F40-9B7E-4DD678F00D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553" y="1359976"/>
            <a:ext cx="9106367" cy="4906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0621062-AA1A-0C4F-8FA3-86AE666E848A}"/>
              </a:ext>
            </a:extLst>
          </p:cNvPr>
          <p:cNvSpPr/>
          <p:nvPr/>
        </p:nvSpPr>
        <p:spPr>
          <a:xfrm>
            <a:off x="3164832" y="6498838"/>
            <a:ext cx="6096000" cy="461665"/>
          </a:xfrm>
          <a:prstGeom prst="rect">
            <a:avLst/>
          </a:prstGeom>
        </p:spPr>
        <p:txBody>
          <a:bodyPr>
            <a:spAutoFit/>
          </a:bodyPr>
          <a:lstStyle/>
          <a:p>
            <a:r>
              <a:rPr lang="en-US" sz="1200" dirty="0"/>
              <a:t>source: </a:t>
            </a:r>
            <a:r>
              <a:rPr lang="en-US" sz="1200" dirty="0">
                <a:hlinkClick r:id="rId6"/>
              </a:rPr>
              <a:t>https://becominghuman.ai/alternative-nlp-method-9f94165802ed</a:t>
            </a:r>
            <a:endParaRPr lang="en-US" sz="1200" dirty="0"/>
          </a:p>
          <a:p>
            <a:endParaRPr lang="en-US" sz="1200" dirty="0"/>
          </a:p>
        </p:txBody>
      </p:sp>
      <p:pic>
        <p:nvPicPr>
          <p:cNvPr id="6" name="Audio 5">
            <a:hlinkClick r:id="" action="ppaction://media"/>
            <a:extLst>
              <a:ext uri="{FF2B5EF4-FFF2-40B4-BE49-F238E27FC236}">
                <a16:creationId xmlns:a16="http://schemas.microsoft.com/office/drawing/2014/main" id="{BC006C81-F32E-3F48-BAE8-08DC12546B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91222202"/>
      </p:ext>
    </p:extLst>
  </p:cSld>
  <p:clrMapOvr>
    <a:masterClrMapping/>
  </p:clrMapOvr>
  <p:transition spd="med" advTm="333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Literature Review Methodology</a:t>
            </a:r>
          </a:p>
        </p:txBody>
      </p:sp>
      <p:sp>
        <p:nvSpPr>
          <p:cNvPr id="5" name="Text Placeholder 8">
            <a:extLst>
              <a:ext uri="{FF2B5EF4-FFF2-40B4-BE49-F238E27FC236}">
                <a16:creationId xmlns:a16="http://schemas.microsoft.com/office/drawing/2014/main" id="{CC15F940-62E9-7F4D-BCFE-0F34439EF66E}"/>
              </a:ext>
            </a:extLst>
          </p:cNvPr>
          <p:cNvSpPr txBox="1">
            <a:spLocks/>
          </p:cNvSpPr>
          <p:nvPr/>
        </p:nvSpPr>
        <p:spPr>
          <a:xfrm>
            <a:off x="609519" y="838200"/>
            <a:ext cx="11347256" cy="5403573"/>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fontScale="92500" lnSpcReduction="1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2400" b="1" kern="0" dirty="0">
                <a:solidFill>
                  <a:schemeClr val="tx1"/>
                </a:solidFill>
              </a:rPr>
              <a:t>The purpose is </a:t>
            </a:r>
            <a:r>
              <a:rPr lang="en-US" sz="2400" b="1" kern="0" dirty="0">
                <a:solidFill>
                  <a:srgbClr val="C00000"/>
                </a:solidFill>
              </a:rPr>
              <a:t>NOT</a:t>
            </a:r>
            <a:r>
              <a:rPr lang="en-US" sz="2400" b="1" kern="0" dirty="0">
                <a:solidFill>
                  <a:schemeClr val="tx1"/>
                </a:solidFill>
              </a:rPr>
              <a:t> to provide an exhaustive list of papers</a:t>
            </a:r>
          </a:p>
          <a:p>
            <a:endParaRPr lang="en-US" sz="2400" b="1" kern="0" dirty="0">
              <a:solidFill>
                <a:schemeClr val="tx1"/>
              </a:solidFill>
            </a:endParaRPr>
          </a:p>
          <a:p>
            <a:r>
              <a:rPr lang="en-US" sz="2400" b="1" kern="0" dirty="0">
                <a:solidFill>
                  <a:schemeClr val="tx1"/>
                </a:solidFill>
              </a:rPr>
              <a:t>Major NLP conferences: </a:t>
            </a:r>
            <a:r>
              <a:rPr lang="en-US" sz="2400" kern="0" dirty="0">
                <a:solidFill>
                  <a:schemeClr val="tx1"/>
                </a:solidFill>
              </a:rPr>
              <a:t>ACL, EMNLP, NAACL, COLING</a:t>
            </a:r>
          </a:p>
          <a:p>
            <a:pPr lvl="1"/>
            <a:r>
              <a:rPr lang="en-US" sz="2000" kern="0" dirty="0">
                <a:solidFill>
                  <a:schemeClr val="tx1"/>
                </a:solidFill>
              </a:rPr>
              <a:t>And a few representative general AI conferences (AAAI, IJCAL, </a:t>
            </a:r>
            <a:r>
              <a:rPr lang="en-US" sz="2000" kern="0" dirty="0" err="1">
                <a:solidFill>
                  <a:schemeClr val="tx1"/>
                </a:solidFill>
              </a:rPr>
              <a:t>etc</a:t>
            </a:r>
            <a:r>
              <a:rPr lang="en-US" sz="2000" kern="0" dirty="0">
                <a:solidFill>
                  <a:schemeClr val="tx1"/>
                </a:solidFill>
              </a:rPr>
              <a:t>)</a:t>
            </a:r>
          </a:p>
          <a:p>
            <a:r>
              <a:rPr lang="en-US" sz="2400" b="1" kern="0" dirty="0">
                <a:solidFill>
                  <a:schemeClr val="tx1"/>
                </a:solidFill>
              </a:rPr>
              <a:t>Years</a:t>
            </a:r>
            <a:r>
              <a:rPr lang="en-US" sz="2400" kern="0" dirty="0">
                <a:solidFill>
                  <a:schemeClr val="tx1"/>
                </a:solidFill>
              </a:rPr>
              <a:t>: 2013 – 2019</a:t>
            </a:r>
          </a:p>
          <a:p>
            <a:endParaRPr lang="en-US" sz="2400" kern="0" dirty="0">
              <a:solidFill>
                <a:schemeClr val="tx1"/>
              </a:solidFill>
            </a:endParaRPr>
          </a:p>
          <a:p>
            <a:r>
              <a:rPr lang="en-US" sz="2400" b="1" kern="0" dirty="0">
                <a:solidFill>
                  <a:schemeClr val="tx1"/>
                </a:solidFill>
              </a:rPr>
              <a:t>What makes a candidate paper: </a:t>
            </a:r>
          </a:p>
          <a:p>
            <a:pPr lvl="1"/>
            <a:r>
              <a:rPr lang="en-US" kern="0" dirty="0">
                <a:solidFill>
                  <a:schemeClr val="tx1"/>
                </a:solidFill>
              </a:rPr>
              <a:t>contain XAI keywords (</a:t>
            </a:r>
            <a:r>
              <a:rPr lang="en-US" kern="0" dirty="0" err="1">
                <a:solidFill>
                  <a:schemeClr val="tx1"/>
                </a:solidFill>
              </a:rPr>
              <a:t>lemmaized</a:t>
            </a:r>
            <a:r>
              <a:rPr lang="en-US" kern="0" dirty="0">
                <a:solidFill>
                  <a:schemeClr val="tx1"/>
                </a:solidFill>
              </a:rPr>
              <a:t>) in their title (e.g., explainable, interpretable, transparent, </a:t>
            </a:r>
            <a:r>
              <a:rPr lang="en-US" kern="0" dirty="0" err="1">
                <a:solidFill>
                  <a:schemeClr val="tx1"/>
                </a:solidFill>
              </a:rPr>
              <a:t>etc</a:t>
            </a:r>
            <a:r>
              <a:rPr lang="en-US" kern="0" dirty="0">
                <a:solidFill>
                  <a:schemeClr val="tx1"/>
                </a:solidFill>
              </a:rPr>
              <a:t>)</a:t>
            </a:r>
          </a:p>
          <a:p>
            <a:pPr lvl="1"/>
            <a:endParaRPr lang="en-US" kern="0" dirty="0">
              <a:solidFill>
                <a:schemeClr val="tx1"/>
              </a:solidFill>
            </a:endParaRPr>
          </a:p>
          <a:p>
            <a:r>
              <a:rPr lang="en-US" b="1" kern="0" dirty="0">
                <a:solidFill>
                  <a:schemeClr val="tx1"/>
                </a:solidFill>
              </a:rPr>
              <a:t>Reviewing process</a:t>
            </a:r>
          </a:p>
          <a:p>
            <a:pPr lvl="1"/>
            <a:r>
              <a:rPr lang="en-US" kern="0" dirty="0">
                <a:solidFill>
                  <a:schemeClr val="tx1"/>
                </a:solidFill>
              </a:rPr>
              <a:t>A couple of NLP researchers first go through all the candidate papers to make sure they are truly about XAI for NLP</a:t>
            </a:r>
          </a:p>
          <a:p>
            <a:pPr lvl="1"/>
            <a:endParaRPr lang="en-US" kern="0" dirty="0">
              <a:solidFill>
                <a:schemeClr val="tx1"/>
              </a:solidFill>
            </a:endParaRPr>
          </a:p>
          <a:p>
            <a:pPr lvl="1"/>
            <a:r>
              <a:rPr lang="en-US" kern="0" dirty="0">
                <a:solidFill>
                  <a:schemeClr val="tx1"/>
                </a:solidFill>
              </a:rPr>
              <a:t>Every paper is then thoroughly reviewed by at least 2 NLP researchers</a:t>
            </a:r>
          </a:p>
          <a:p>
            <a:pPr lvl="2"/>
            <a:r>
              <a:rPr lang="en-US" kern="0" dirty="0">
                <a:solidFill>
                  <a:schemeClr val="tx1"/>
                </a:solidFill>
              </a:rPr>
              <a:t>Category of the explanation</a:t>
            </a:r>
          </a:p>
          <a:p>
            <a:pPr lvl="2"/>
            <a:r>
              <a:rPr lang="en-US" kern="0" dirty="0" err="1">
                <a:solidFill>
                  <a:schemeClr val="tx1"/>
                </a:solidFill>
              </a:rPr>
              <a:t>Explainability</a:t>
            </a:r>
            <a:r>
              <a:rPr lang="en-US" kern="0" dirty="0">
                <a:solidFill>
                  <a:schemeClr val="tx1"/>
                </a:solidFill>
              </a:rPr>
              <a:t> &amp; visualization techniques</a:t>
            </a:r>
          </a:p>
          <a:p>
            <a:pPr lvl="2"/>
            <a:r>
              <a:rPr lang="en-US" kern="0" dirty="0">
                <a:solidFill>
                  <a:schemeClr val="tx1"/>
                </a:solidFill>
              </a:rPr>
              <a:t>Evaluation methodology</a:t>
            </a:r>
          </a:p>
          <a:p>
            <a:pPr lvl="2"/>
            <a:endParaRPr lang="en-US" kern="0" dirty="0">
              <a:solidFill>
                <a:schemeClr val="tx1"/>
              </a:solidFill>
            </a:endParaRPr>
          </a:p>
          <a:p>
            <a:pPr lvl="1"/>
            <a:r>
              <a:rPr lang="en-US" kern="0" dirty="0">
                <a:solidFill>
                  <a:schemeClr val="tx1"/>
                </a:solidFill>
              </a:rPr>
              <a:t>Consult additional reviewers in the case of disagreement</a:t>
            </a:r>
          </a:p>
          <a:p>
            <a:pPr lvl="1"/>
            <a:endParaRPr lang="en-US" sz="1400" kern="0" dirty="0">
              <a:solidFill>
                <a:schemeClr val="tx1"/>
              </a:solidFill>
            </a:endParaRPr>
          </a:p>
          <a:p>
            <a:endParaRPr lang="en-US" sz="2400" kern="0" dirty="0">
              <a:solidFill>
                <a:schemeClr val="tx1"/>
              </a:solidFill>
            </a:endParaRPr>
          </a:p>
          <a:p>
            <a:endParaRPr lang="en-US" sz="2400" kern="0" dirty="0">
              <a:solidFill>
                <a:schemeClr val="tx1"/>
              </a:solidFill>
            </a:endParaRPr>
          </a:p>
          <a:p>
            <a:pPr marL="453953" lvl="1" indent="0">
              <a:buFont typeface="Arial"/>
              <a:buNone/>
            </a:pPr>
            <a:endParaRPr lang="en-US" sz="2000" kern="0" dirty="0">
              <a:solidFill>
                <a:schemeClr val="tx1"/>
              </a:solidFill>
            </a:endParaRPr>
          </a:p>
          <a:p>
            <a:pPr lvl="1"/>
            <a:endParaRPr lang="en-US" sz="2000" kern="0" dirty="0">
              <a:solidFill>
                <a:schemeClr val="tx1"/>
              </a:solidFill>
            </a:endParaRPr>
          </a:p>
          <a:p>
            <a:endParaRPr lang="en-US" sz="2400" kern="0" dirty="0">
              <a:solidFill>
                <a:schemeClr val="tx1"/>
              </a:solidFill>
            </a:endParaRPr>
          </a:p>
        </p:txBody>
      </p:sp>
      <p:sp>
        <p:nvSpPr>
          <p:cNvPr id="4" name="Slide Number Placeholder 3">
            <a:extLst>
              <a:ext uri="{FF2B5EF4-FFF2-40B4-BE49-F238E27FC236}">
                <a16:creationId xmlns:a16="http://schemas.microsoft.com/office/drawing/2014/main" id="{DB8ABC72-7157-BF45-BDC6-E386CE10938E}"/>
              </a:ext>
            </a:extLst>
          </p:cNvPr>
          <p:cNvSpPr>
            <a:spLocks noGrp="1"/>
          </p:cNvSpPr>
          <p:nvPr>
            <p:ph type="sldNum" sz="quarter" idx="2"/>
          </p:nvPr>
        </p:nvSpPr>
        <p:spPr/>
        <p:txBody>
          <a:bodyPr/>
          <a:lstStyle/>
          <a:p>
            <a:fld id="{86CB4B4D-7CA3-9044-876B-883B54F8677D}" type="slidenum">
              <a:rPr lang="en-US" smtClean="0"/>
              <a:t>40</a:t>
            </a:fld>
            <a:endParaRPr lang="en-US"/>
          </a:p>
        </p:txBody>
      </p:sp>
    </p:spTree>
    <p:extLst>
      <p:ext uri="{BB962C8B-B14F-4D97-AF65-F5344CB8AC3E}">
        <p14:creationId xmlns:p14="http://schemas.microsoft.com/office/powerpoint/2010/main" val="76025626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Statistics of Literature Review</a:t>
            </a:r>
          </a:p>
        </p:txBody>
      </p:sp>
      <p:sp>
        <p:nvSpPr>
          <p:cNvPr id="5" name="Text Placeholder 8">
            <a:extLst>
              <a:ext uri="{FF2B5EF4-FFF2-40B4-BE49-F238E27FC236}">
                <a16:creationId xmlns:a16="http://schemas.microsoft.com/office/drawing/2014/main" id="{CC15F940-62E9-7F4D-BCFE-0F34439EF66E}"/>
              </a:ext>
            </a:extLst>
          </p:cNvPr>
          <p:cNvSpPr txBox="1">
            <a:spLocks/>
          </p:cNvSpPr>
          <p:nvPr/>
        </p:nvSpPr>
        <p:spPr>
          <a:xfrm>
            <a:off x="609519" y="1253330"/>
            <a:ext cx="11347256" cy="4988443"/>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2400" b="1" kern="0" dirty="0">
                <a:solidFill>
                  <a:schemeClr val="tx1"/>
                </a:solidFill>
              </a:rPr>
              <a:t>107 candidate papers </a:t>
            </a:r>
            <a:r>
              <a:rPr lang="en-US" sz="2400" b="1" kern="0" dirty="0"/>
              <a:t>– </a:t>
            </a:r>
            <a:r>
              <a:rPr lang="en-US" sz="2400" b="1" kern="0" dirty="0">
                <a:solidFill>
                  <a:srgbClr val="C00000"/>
                </a:solidFill>
              </a:rPr>
              <a:t>52 of them are included</a:t>
            </a:r>
          </a:p>
          <a:p>
            <a:endParaRPr lang="en-US" sz="2400" kern="0" dirty="0"/>
          </a:p>
          <a:p>
            <a:pPr marL="453953" lvl="1" indent="0">
              <a:buFont typeface="Arial"/>
              <a:buNone/>
            </a:pPr>
            <a:endParaRPr lang="en-US" sz="2000" kern="0" dirty="0"/>
          </a:p>
          <a:p>
            <a:pPr lvl="1"/>
            <a:endParaRPr lang="en-US" sz="2000" kern="0" dirty="0"/>
          </a:p>
          <a:p>
            <a:endParaRPr lang="en-US" sz="2400" kern="0" dirty="0"/>
          </a:p>
        </p:txBody>
      </p:sp>
      <p:pic>
        <p:nvPicPr>
          <p:cNvPr id="7" name="Picture 6" descr="Table&#10;&#10;Description automatically generated">
            <a:extLst>
              <a:ext uri="{FF2B5EF4-FFF2-40B4-BE49-F238E27FC236}">
                <a16:creationId xmlns:a16="http://schemas.microsoft.com/office/drawing/2014/main" id="{E4FF7B45-1D6C-0A48-99C1-7F66F5AA0520}"/>
              </a:ext>
            </a:extLst>
          </p:cNvPr>
          <p:cNvPicPr>
            <a:picLocks noChangeAspect="1"/>
          </p:cNvPicPr>
          <p:nvPr/>
        </p:nvPicPr>
        <p:blipFill>
          <a:blip r:embed="rId3"/>
          <a:stretch>
            <a:fillRect/>
          </a:stretch>
        </p:blipFill>
        <p:spPr>
          <a:xfrm>
            <a:off x="1400980" y="2211433"/>
            <a:ext cx="4825447" cy="3393237"/>
          </a:xfrm>
          <a:prstGeom prst="rect">
            <a:avLst/>
          </a:prstGeom>
        </p:spPr>
      </p:pic>
      <p:sp>
        <p:nvSpPr>
          <p:cNvPr id="4" name="Slide Number Placeholder 3">
            <a:extLst>
              <a:ext uri="{FF2B5EF4-FFF2-40B4-BE49-F238E27FC236}">
                <a16:creationId xmlns:a16="http://schemas.microsoft.com/office/drawing/2014/main" id="{57739321-1125-454B-A584-2BA53B88C8A2}"/>
              </a:ext>
            </a:extLst>
          </p:cNvPr>
          <p:cNvSpPr>
            <a:spLocks noGrp="1"/>
          </p:cNvSpPr>
          <p:nvPr>
            <p:ph type="sldNum" sz="quarter" idx="2"/>
          </p:nvPr>
        </p:nvSpPr>
        <p:spPr/>
        <p:txBody>
          <a:bodyPr/>
          <a:lstStyle/>
          <a:p>
            <a:fld id="{86CB4B4D-7CA3-9044-876B-883B54F8677D}" type="slidenum">
              <a:rPr lang="en-US" smtClean="0"/>
              <a:t>41</a:t>
            </a:fld>
            <a:endParaRPr lang="en-US"/>
          </a:p>
        </p:txBody>
      </p:sp>
    </p:spTree>
    <p:extLst>
      <p:ext uri="{BB962C8B-B14F-4D97-AF65-F5344CB8AC3E}">
        <p14:creationId xmlns:p14="http://schemas.microsoft.com/office/powerpoint/2010/main" val="23688211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Outline of Part II</a:t>
            </a:r>
          </a:p>
        </p:txBody>
      </p:sp>
      <p:sp>
        <p:nvSpPr>
          <p:cNvPr id="5" name="Text Placeholder 8">
            <a:extLst>
              <a:ext uri="{FF2B5EF4-FFF2-40B4-BE49-F238E27FC236}">
                <a16:creationId xmlns:a16="http://schemas.microsoft.com/office/drawing/2014/main" id="{CC15F940-62E9-7F4D-BCFE-0F34439EF66E}"/>
              </a:ext>
            </a:extLst>
          </p:cNvPr>
          <p:cNvSpPr txBox="1">
            <a:spLocks/>
          </p:cNvSpPr>
          <p:nvPr/>
        </p:nvSpPr>
        <p:spPr>
          <a:xfrm>
            <a:off x="609519" y="1253330"/>
            <a:ext cx="10515600" cy="4746777"/>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fontScale="92500" lnSpcReduction="1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b="1" kern="0" dirty="0"/>
              <a:t>Literature review methodology</a:t>
            </a:r>
          </a:p>
          <a:p>
            <a:pPr lvl="1"/>
            <a:endParaRPr lang="en-US" b="1" kern="0" dirty="0"/>
          </a:p>
          <a:p>
            <a:pPr lvl="1"/>
            <a:endParaRPr lang="en-US" b="1" kern="0" dirty="0"/>
          </a:p>
          <a:p>
            <a:r>
              <a:rPr lang="en-US" b="1" kern="0" dirty="0">
                <a:solidFill>
                  <a:srgbClr val="C00000"/>
                </a:solidFill>
              </a:rPr>
              <a:t>Categorization of different types of explanation</a:t>
            </a:r>
          </a:p>
          <a:p>
            <a:pPr lvl="1"/>
            <a:r>
              <a:rPr lang="en-US" kern="0" dirty="0">
                <a:solidFill>
                  <a:srgbClr val="C00000"/>
                </a:solidFill>
              </a:rPr>
              <a:t>Local vs. Global</a:t>
            </a:r>
          </a:p>
          <a:p>
            <a:pPr lvl="1"/>
            <a:r>
              <a:rPr lang="en-US" kern="0" dirty="0">
                <a:solidFill>
                  <a:srgbClr val="C00000"/>
                </a:solidFill>
              </a:rPr>
              <a:t>Self-explaining vs. Post-hoc processing</a:t>
            </a:r>
          </a:p>
          <a:p>
            <a:pPr lvl="1"/>
            <a:endParaRPr lang="en-US" kern="0" dirty="0"/>
          </a:p>
          <a:p>
            <a:r>
              <a:rPr lang="en-US" b="1" kern="0" dirty="0"/>
              <a:t>Generating and presenting explanations</a:t>
            </a:r>
          </a:p>
          <a:p>
            <a:pPr lvl="1"/>
            <a:r>
              <a:rPr lang="en-US" kern="0" dirty="0" err="1"/>
              <a:t>Explainability</a:t>
            </a:r>
            <a:r>
              <a:rPr lang="en-US" kern="0" dirty="0"/>
              <a:t> techniques </a:t>
            </a:r>
          </a:p>
          <a:p>
            <a:pPr lvl="2"/>
            <a:r>
              <a:rPr lang="en-US" kern="0" dirty="0"/>
              <a:t>Common operations to enable </a:t>
            </a:r>
            <a:r>
              <a:rPr lang="en-US" kern="0" dirty="0" err="1"/>
              <a:t>explainability</a:t>
            </a:r>
            <a:endParaRPr lang="en-US" kern="0" dirty="0"/>
          </a:p>
          <a:p>
            <a:pPr lvl="1"/>
            <a:r>
              <a:rPr lang="en-US" kern="0" dirty="0"/>
              <a:t>Visualization techniques</a:t>
            </a:r>
          </a:p>
          <a:p>
            <a:pPr lvl="1"/>
            <a:endParaRPr lang="en-US" kern="0" dirty="0"/>
          </a:p>
          <a:p>
            <a:r>
              <a:rPr lang="en-US" b="1" kern="0" dirty="0"/>
              <a:t>Other insights (XNLP website)</a:t>
            </a:r>
          </a:p>
          <a:p>
            <a:pPr lvl="1"/>
            <a:r>
              <a:rPr lang="en-US" kern="0" dirty="0"/>
              <a:t>Relationships among </a:t>
            </a:r>
            <a:r>
              <a:rPr lang="en-US" kern="0" dirty="0" err="1"/>
              <a:t>explainability</a:t>
            </a:r>
            <a:r>
              <a:rPr lang="en-US" kern="0" dirty="0"/>
              <a:t> and visualization techniques</a:t>
            </a:r>
          </a:p>
          <a:p>
            <a:pPr lvl="1"/>
            <a:r>
              <a:rPr lang="en-US" kern="0" dirty="0"/>
              <a:t>Evolution of the XAI research in the past a few years</a:t>
            </a:r>
          </a:p>
          <a:p>
            <a:pPr marL="453953" lvl="1" indent="0">
              <a:buFont typeface="Arial"/>
              <a:buNone/>
            </a:pPr>
            <a:endParaRPr lang="en-US" kern="0" dirty="0"/>
          </a:p>
          <a:p>
            <a:r>
              <a:rPr lang="en-US" b="1" kern="0" dirty="0">
                <a:solidFill>
                  <a:schemeClr val="bg1">
                    <a:lumMod val="50000"/>
                  </a:schemeClr>
                </a:solidFill>
              </a:rPr>
              <a:t>Evaluation of Explanations</a:t>
            </a:r>
          </a:p>
          <a:p>
            <a:endParaRPr lang="en-US" kern="0" dirty="0"/>
          </a:p>
          <a:p>
            <a:endParaRPr lang="en-US" kern="0" dirty="0"/>
          </a:p>
        </p:txBody>
      </p:sp>
      <p:sp>
        <p:nvSpPr>
          <p:cNvPr id="4" name="Slide Number Placeholder 3">
            <a:extLst>
              <a:ext uri="{FF2B5EF4-FFF2-40B4-BE49-F238E27FC236}">
                <a16:creationId xmlns:a16="http://schemas.microsoft.com/office/drawing/2014/main" id="{262BC047-3FAD-6042-80F7-7BFDD5E5F90C}"/>
              </a:ext>
            </a:extLst>
          </p:cNvPr>
          <p:cNvSpPr>
            <a:spLocks noGrp="1"/>
          </p:cNvSpPr>
          <p:nvPr>
            <p:ph type="sldNum" sz="quarter" idx="2"/>
          </p:nvPr>
        </p:nvSpPr>
        <p:spPr/>
        <p:txBody>
          <a:bodyPr/>
          <a:lstStyle/>
          <a:p>
            <a:fld id="{86CB4B4D-7CA3-9044-876B-883B54F8677D}" type="slidenum">
              <a:rPr lang="en-US" smtClean="0"/>
              <a:t>42</a:t>
            </a:fld>
            <a:endParaRPr lang="en-US"/>
          </a:p>
        </p:txBody>
      </p:sp>
    </p:spTree>
    <p:extLst>
      <p:ext uri="{BB962C8B-B14F-4D97-AF65-F5344CB8AC3E}">
        <p14:creationId xmlns:p14="http://schemas.microsoft.com/office/powerpoint/2010/main" val="116207111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a:bodyPr>
          <a:lstStyle/>
          <a:p>
            <a:r>
              <a:rPr lang="en-US" sz="2800" dirty="0"/>
              <a:t>Task 1 - how to differentiate different explanations</a:t>
            </a:r>
          </a:p>
        </p:txBody>
      </p:sp>
      <p:sp>
        <p:nvSpPr>
          <p:cNvPr id="5" name="Text Placeholder 4">
            <a:extLst>
              <a:ext uri="{FF2B5EF4-FFF2-40B4-BE49-F238E27FC236}">
                <a16:creationId xmlns:a16="http://schemas.microsoft.com/office/drawing/2014/main" id="{62B8FCBD-2A3B-774C-9286-42534961E6FC}"/>
              </a:ext>
            </a:extLst>
          </p:cNvPr>
          <p:cNvSpPr>
            <a:spLocks noGrp="1"/>
          </p:cNvSpPr>
          <p:nvPr>
            <p:ph type="body" idx="1"/>
          </p:nvPr>
        </p:nvSpPr>
        <p:spPr/>
        <p:txBody>
          <a:bodyPr/>
          <a:lstStyle/>
          <a:p>
            <a:r>
              <a:rPr lang="en-US" dirty="0"/>
              <a:t>Different taxonomies exist</a:t>
            </a:r>
          </a:p>
        </p:txBody>
      </p:sp>
      <p:pic>
        <p:nvPicPr>
          <p:cNvPr id="6" name="Picture 5">
            <a:extLst>
              <a:ext uri="{FF2B5EF4-FFF2-40B4-BE49-F238E27FC236}">
                <a16:creationId xmlns:a16="http://schemas.microsoft.com/office/drawing/2014/main" id="{D5DB0F31-1DB0-FD47-9FC7-B62B81C6113E}"/>
              </a:ext>
            </a:extLst>
          </p:cNvPr>
          <p:cNvPicPr>
            <a:picLocks noChangeAspect="1"/>
          </p:cNvPicPr>
          <p:nvPr/>
        </p:nvPicPr>
        <p:blipFill>
          <a:blip r:embed="rId3"/>
          <a:stretch>
            <a:fillRect/>
          </a:stretch>
        </p:blipFill>
        <p:spPr>
          <a:xfrm>
            <a:off x="266619" y="1864879"/>
            <a:ext cx="5619426" cy="3128242"/>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A0E44C54-6C74-994E-8F2A-747A25455EF5}"/>
              </a:ext>
            </a:extLst>
          </p:cNvPr>
          <p:cNvSpPr txBox="1"/>
          <p:nvPr/>
        </p:nvSpPr>
        <p:spPr>
          <a:xfrm>
            <a:off x="266618" y="4989349"/>
            <a:ext cx="138800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hlinkClick r:id="rId4"/>
              </a:rPr>
              <a:t>[Arya et al., 2019]</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20" name="Picture 19">
            <a:extLst>
              <a:ext uri="{FF2B5EF4-FFF2-40B4-BE49-F238E27FC236}">
                <a16:creationId xmlns:a16="http://schemas.microsoft.com/office/drawing/2014/main" id="{6150469B-8CB0-C345-8591-0AD58A7C3FDA}"/>
              </a:ext>
            </a:extLst>
          </p:cNvPr>
          <p:cNvPicPr>
            <a:picLocks noChangeAspect="1"/>
          </p:cNvPicPr>
          <p:nvPr/>
        </p:nvPicPr>
        <p:blipFill>
          <a:blip r:embed="rId5"/>
          <a:stretch>
            <a:fillRect/>
          </a:stretch>
        </p:blipFill>
        <p:spPr>
          <a:xfrm>
            <a:off x="6466703" y="942276"/>
            <a:ext cx="4534325" cy="5544947"/>
          </a:xfrm>
          <a:prstGeom prst="rect">
            <a:avLst/>
          </a:prstGeom>
        </p:spPr>
        <p:style>
          <a:lnRef idx="2">
            <a:schemeClr val="dk1"/>
          </a:lnRef>
          <a:fillRef idx="1">
            <a:schemeClr val="lt1"/>
          </a:fillRef>
          <a:effectRef idx="0">
            <a:schemeClr val="dk1"/>
          </a:effectRef>
          <a:fontRef idx="minor">
            <a:schemeClr val="dk1"/>
          </a:fontRef>
        </p:style>
      </p:pic>
      <p:sp>
        <p:nvSpPr>
          <p:cNvPr id="22" name="TextBox 21">
            <a:extLst>
              <a:ext uri="{FF2B5EF4-FFF2-40B4-BE49-F238E27FC236}">
                <a16:creationId xmlns:a16="http://schemas.microsoft.com/office/drawing/2014/main" id="{CDF1609C-F94B-AC48-8104-65888D13F3C2}"/>
              </a:ext>
            </a:extLst>
          </p:cNvPr>
          <p:cNvSpPr txBox="1"/>
          <p:nvPr/>
        </p:nvSpPr>
        <p:spPr>
          <a:xfrm>
            <a:off x="9715500" y="6448788"/>
            <a:ext cx="138403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200" b="0" i="0" u="none" strike="noStrike" cap="none" spc="0" normalizeH="0" baseline="0" dirty="0">
                <a:ln>
                  <a:noFill/>
                </a:ln>
                <a:solidFill>
                  <a:srgbClr val="000000"/>
                </a:solidFill>
                <a:effectLst/>
                <a:uFillTx/>
                <a:sym typeface="Calibri"/>
                <a:hlinkClick r:id="rId6"/>
              </a:rPr>
              <a:t>[</a:t>
            </a:r>
            <a:r>
              <a:rPr lang="en-US" sz="1200" dirty="0" err="1">
                <a:hlinkClick r:id="rId6"/>
              </a:rPr>
              <a:t>Arrietaa</a:t>
            </a:r>
            <a:r>
              <a:rPr lang="en-US" sz="1200" dirty="0">
                <a:hlinkClick r:id="rId6"/>
              </a:rPr>
              <a:t> et al, 2020]</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Slide Number Placeholder 3">
            <a:extLst>
              <a:ext uri="{FF2B5EF4-FFF2-40B4-BE49-F238E27FC236}">
                <a16:creationId xmlns:a16="http://schemas.microsoft.com/office/drawing/2014/main" id="{7C4F9496-27C0-0246-880C-10B9FF9ECA62}"/>
              </a:ext>
            </a:extLst>
          </p:cNvPr>
          <p:cNvSpPr>
            <a:spLocks noGrp="1"/>
          </p:cNvSpPr>
          <p:nvPr>
            <p:ph type="sldNum" sz="quarter" idx="2"/>
          </p:nvPr>
        </p:nvSpPr>
        <p:spPr/>
        <p:txBody>
          <a:bodyPr/>
          <a:lstStyle/>
          <a:p>
            <a:fld id="{86CB4B4D-7CA3-9044-876B-883B54F8677D}" type="slidenum">
              <a:rPr lang="en-US" smtClean="0"/>
              <a:t>43</a:t>
            </a:fld>
            <a:endParaRPr lang="en-US"/>
          </a:p>
        </p:txBody>
      </p:sp>
    </p:spTree>
    <p:extLst>
      <p:ext uri="{BB962C8B-B14F-4D97-AF65-F5344CB8AC3E}">
        <p14:creationId xmlns:p14="http://schemas.microsoft.com/office/powerpoint/2010/main" val="339968644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a:bodyPr>
          <a:lstStyle/>
          <a:p>
            <a:r>
              <a:rPr lang="en-US" sz="2800" dirty="0"/>
              <a:t>Task 1 - how to differentiate different explanations</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lstStyle/>
          <a:p>
            <a:r>
              <a:rPr lang="en-US" dirty="0">
                <a:solidFill>
                  <a:schemeClr val="tx1"/>
                </a:solidFill>
              </a:rPr>
              <a:t>Two fundamental aspects that apply to any XAI problems</a:t>
            </a:r>
          </a:p>
          <a:p>
            <a:endParaRPr lang="en-US" dirty="0"/>
          </a:p>
          <a:p>
            <a:endParaRPr lang="en-US" dirty="0"/>
          </a:p>
        </p:txBody>
      </p:sp>
      <p:grpSp>
        <p:nvGrpSpPr>
          <p:cNvPr id="11" name="Group 10">
            <a:extLst>
              <a:ext uri="{FF2B5EF4-FFF2-40B4-BE49-F238E27FC236}">
                <a16:creationId xmlns:a16="http://schemas.microsoft.com/office/drawing/2014/main" id="{EC325CF5-DFAA-5744-B70D-3A492E0348AF}"/>
              </a:ext>
            </a:extLst>
          </p:cNvPr>
          <p:cNvGrpSpPr/>
          <p:nvPr/>
        </p:nvGrpSpPr>
        <p:grpSpPr>
          <a:xfrm>
            <a:off x="406321" y="3279141"/>
            <a:ext cx="4187769" cy="1490530"/>
            <a:chOff x="609519" y="3896139"/>
            <a:chExt cx="3614611" cy="1490530"/>
          </a:xfrm>
        </p:grpSpPr>
        <p:sp>
          <p:nvSpPr>
            <p:cNvPr id="10" name="Oval 9">
              <a:extLst>
                <a:ext uri="{FF2B5EF4-FFF2-40B4-BE49-F238E27FC236}">
                  <a16:creationId xmlns:a16="http://schemas.microsoft.com/office/drawing/2014/main" id="{7B9723F7-2BF1-BF48-8740-DEAF20B6738F}"/>
                </a:ext>
              </a:extLst>
            </p:cNvPr>
            <p:cNvSpPr/>
            <p:nvPr/>
          </p:nvSpPr>
          <p:spPr>
            <a:xfrm>
              <a:off x="609519" y="3896139"/>
              <a:ext cx="3614611" cy="1490530"/>
            </a:xfrm>
            <a:prstGeom prst="ellipse">
              <a:avLst/>
            </a:prstGeom>
            <a:solidFill>
              <a:srgbClr val="FFFFFF"/>
            </a:solidFill>
            <a:ln w="9525"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4BD9B79A-D15C-6F4A-A187-F380913E211A}"/>
                </a:ext>
              </a:extLst>
            </p:cNvPr>
            <p:cNvSpPr txBox="1"/>
            <p:nvPr/>
          </p:nvSpPr>
          <p:spPr>
            <a:xfrm>
              <a:off x="1283651" y="4186342"/>
              <a:ext cx="242214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hangingPunct="0"/>
              <a:r>
                <a:rPr lang="en-US" b="1" dirty="0">
                  <a:latin typeface="IBM Plex Sans" panose="020B0503050203000203" pitchFamily="34" charset="0"/>
                </a:rPr>
                <a:t>Is the explanation for an </a:t>
              </a:r>
            </a:p>
            <a:p>
              <a:pPr algn="ctr" hangingPunct="0"/>
              <a:r>
                <a:rPr lang="en-US" b="1" dirty="0">
                  <a:solidFill>
                    <a:srgbClr val="C00000"/>
                  </a:solidFill>
                  <a:latin typeface="IBM Plex Sans" panose="020B0503050203000203" pitchFamily="34" charset="0"/>
                </a:rPr>
                <a:t>individual instance </a:t>
              </a:r>
              <a:r>
                <a:rPr lang="en-US" b="1" dirty="0">
                  <a:latin typeface="IBM Plex Sans" panose="020B0503050203000203" pitchFamily="34" charset="0"/>
                </a:rPr>
                <a:t>or </a:t>
              </a:r>
            </a:p>
            <a:p>
              <a:pPr algn="ctr" hangingPunct="0"/>
              <a:r>
                <a:rPr lang="en-US" b="1" dirty="0">
                  <a:latin typeface="IBM Plex Sans" panose="020B0503050203000203" pitchFamily="34" charset="0"/>
                </a:rPr>
                <a:t>for </a:t>
              </a:r>
              <a:r>
                <a:rPr lang="en-US" b="1" dirty="0">
                  <a:solidFill>
                    <a:srgbClr val="C00000"/>
                  </a:solidFill>
                  <a:latin typeface="IBM Plex Sans" panose="020B0503050203000203" pitchFamily="34" charset="0"/>
                </a:rPr>
                <a:t>an AI model </a:t>
              </a:r>
              <a:r>
                <a:rPr lang="en-US" b="1" dirty="0">
                  <a:latin typeface="IBM Plex Sans" panose="020B0503050203000203" pitchFamily="34" charset="0"/>
                </a:rPr>
                <a:t>?</a:t>
              </a:r>
            </a:p>
            <a:p>
              <a:pPr marL="0" marR="0" indent="0" algn="ctr" defTabSz="914400" rtl="0" fontAlgn="auto" latinLnBrk="0" hangingPunct="0">
                <a:lnSpc>
                  <a:spcPct val="100000"/>
                </a:lnSpc>
                <a:spcBef>
                  <a:spcPts val="0"/>
                </a:spcBef>
                <a:spcAft>
                  <a:spcPts val="0"/>
                </a:spcAft>
                <a:buClrTx/>
                <a:buSzTx/>
                <a:buFontTx/>
                <a:buNone/>
                <a:tabLst/>
              </a:pP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grpSp>
      <p:grpSp>
        <p:nvGrpSpPr>
          <p:cNvPr id="18" name="Group 17">
            <a:extLst>
              <a:ext uri="{FF2B5EF4-FFF2-40B4-BE49-F238E27FC236}">
                <a16:creationId xmlns:a16="http://schemas.microsoft.com/office/drawing/2014/main" id="{A9DE71C2-EAA6-EF47-8546-06857566D003}"/>
              </a:ext>
            </a:extLst>
          </p:cNvPr>
          <p:cNvGrpSpPr/>
          <p:nvPr/>
        </p:nvGrpSpPr>
        <p:grpSpPr>
          <a:xfrm>
            <a:off x="6952090" y="3279141"/>
            <a:ext cx="4187769" cy="1490530"/>
            <a:chOff x="6096000" y="2763418"/>
            <a:chExt cx="4187769" cy="1490530"/>
          </a:xfrm>
        </p:grpSpPr>
        <p:grpSp>
          <p:nvGrpSpPr>
            <p:cNvPr id="12" name="Group 11">
              <a:extLst>
                <a:ext uri="{FF2B5EF4-FFF2-40B4-BE49-F238E27FC236}">
                  <a16:creationId xmlns:a16="http://schemas.microsoft.com/office/drawing/2014/main" id="{916909DE-2716-A544-8106-9639E1DBA430}"/>
                </a:ext>
              </a:extLst>
            </p:cNvPr>
            <p:cNvGrpSpPr/>
            <p:nvPr/>
          </p:nvGrpSpPr>
          <p:grpSpPr>
            <a:xfrm>
              <a:off x="6096000" y="2763418"/>
              <a:ext cx="4187769" cy="1490530"/>
              <a:chOff x="609519" y="3896139"/>
              <a:chExt cx="3614611" cy="1490530"/>
            </a:xfrm>
          </p:grpSpPr>
          <p:sp>
            <p:nvSpPr>
              <p:cNvPr id="13" name="Oval 12">
                <a:extLst>
                  <a:ext uri="{FF2B5EF4-FFF2-40B4-BE49-F238E27FC236}">
                    <a16:creationId xmlns:a16="http://schemas.microsoft.com/office/drawing/2014/main" id="{6D21E099-CCB4-8C4B-AF5D-4E68647D74F6}"/>
                  </a:ext>
                </a:extLst>
              </p:cNvPr>
              <p:cNvSpPr/>
              <p:nvPr/>
            </p:nvSpPr>
            <p:spPr>
              <a:xfrm>
                <a:off x="609519" y="3896139"/>
                <a:ext cx="3614611" cy="1490530"/>
              </a:xfrm>
              <a:prstGeom prst="ellipse">
                <a:avLst/>
              </a:prstGeom>
              <a:solidFill>
                <a:srgbClr val="FFFFFF"/>
              </a:solidFill>
              <a:ln w="9525"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DB0E7329-7474-D647-83EE-11C9AFDB75E6}"/>
                  </a:ext>
                </a:extLst>
              </p:cNvPr>
              <p:cNvSpPr txBox="1"/>
              <p:nvPr/>
            </p:nvSpPr>
            <p:spPr>
              <a:xfrm>
                <a:off x="2448525" y="4186342"/>
                <a:ext cx="923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hangingPunct="0"/>
                <a:endParaRPr lang="en-US" b="1" dirty="0">
                  <a:latin typeface="IBM Plex Sans" panose="020B0503050203000203" pitchFamily="34" charset="0"/>
                </a:endParaRPr>
              </a:p>
              <a:p>
                <a:pPr marL="0" marR="0" indent="0" algn="ctr" defTabSz="914400" rtl="0" fontAlgn="auto" latinLnBrk="0" hangingPunct="0">
                  <a:lnSpc>
                    <a:spcPct val="100000"/>
                  </a:lnSpc>
                  <a:spcBef>
                    <a:spcPts val="0"/>
                  </a:spcBef>
                  <a:spcAft>
                    <a:spcPts val="0"/>
                  </a:spcAft>
                  <a:buClrTx/>
                  <a:buSzTx/>
                  <a:buFontTx/>
                  <a:buNone/>
                  <a:tabLst/>
                </a:pP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grpSp>
        <p:sp>
          <p:nvSpPr>
            <p:cNvPr id="15" name="Rectangle 14">
              <a:extLst>
                <a:ext uri="{FF2B5EF4-FFF2-40B4-BE49-F238E27FC236}">
                  <a16:creationId xmlns:a16="http://schemas.microsoft.com/office/drawing/2014/main" id="{89FA1DDB-E9D5-DE47-83C7-18AC7C1A7A3A}"/>
                </a:ext>
              </a:extLst>
            </p:cNvPr>
            <p:cNvSpPr/>
            <p:nvPr/>
          </p:nvSpPr>
          <p:spPr>
            <a:xfrm>
              <a:off x="6522261" y="3049168"/>
              <a:ext cx="3493151" cy="923330"/>
            </a:xfrm>
            <a:prstGeom prst="rect">
              <a:avLst/>
            </a:prstGeom>
          </p:spPr>
          <p:txBody>
            <a:bodyPr wrap="square">
              <a:spAutoFit/>
            </a:bodyPr>
            <a:lstStyle/>
            <a:p>
              <a:pPr algn="ctr"/>
              <a:r>
                <a:rPr lang="en-US" b="1" dirty="0">
                  <a:latin typeface="IBM Plex Sans" panose="020B0503050203000203" pitchFamily="34" charset="0"/>
                </a:rPr>
                <a:t>Is the explanation obtained </a:t>
              </a:r>
            </a:p>
            <a:p>
              <a:pPr algn="ctr"/>
              <a:r>
                <a:rPr lang="en-US" b="1" dirty="0">
                  <a:solidFill>
                    <a:srgbClr val="C00000"/>
                  </a:solidFill>
                  <a:latin typeface="IBM Plex Sans" panose="020B0503050203000203" pitchFamily="34" charset="0"/>
                </a:rPr>
                <a:t>directly from the prediction </a:t>
              </a:r>
            </a:p>
            <a:p>
              <a:pPr algn="ctr"/>
              <a:r>
                <a:rPr lang="en-US" b="1" dirty="0">
                  <a:latin typeface="IBM Plex Sans" panose="020B0503050203000203" pitchFamily="34" charset="0"/>
                </a:rPr>
                <a:t>or </a:t>
              </a:r>
              <a:r>
                <a:rPr lang="en-US" b="1" dirty="0">
                  <a:solidFill>
                    <a:srgbClr val="C00000"/>
                  </a:solidFill>
                  <a:latin typeface="IBM Plex Sans" panose="020B0503050203000203" pitchFamily="34" charset="0"/>
                </a:rPr>
                <a:t>requiring post-processing </a:t>
              </a:r>
              <a:r>
                <a:rPr lang="en-US" b="1" dirty="0">
                  <a:latin typeface="IBM Plex Sans" panose="020B0503050203000203" pitchFamily="34" charset="0"/>
                </a:rPr>
                <a:t>?</a:t>
              </a:r>
            </a:p>
          </p:txBody>
        </p:sp>
      </p:grpSp>
      <p:sp>
        <p:nvSpPr>
          <p:cNvPr id="16" name="TextBox 15">
            <a:extLst>
              <a:ext uri="{FF2B5EF4-FFF2-40B4-BE49-F238E27FC236}">
                <a16:creationId xmlns:a16="http://schemas.microsoft.com/office/drawing/2014/main" id="{AECC339D-3F04-5C4C-9847-38C16C44DA92}"/>
              </a:ext>
            </a:extLst>
          </p:cNvPr>
          <p:cNvSpPr txBox="1"/>
          <p:nvPr/>
        </p:nvSpPr>
        <p:spPr>
          <a:xfrm>
            <a:off x="406321" y="4942839"/>
            <a:ext cx="377122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0000"/>
                </a:solidFill>
                <a:latin typeface="IBM Plex Sans" panose="020B0503050203000203" pitchFamily="34" charset="0"/>
                <a:sym typeface="Calibri"/>
              </a:rPr>
              <a:t>Local explanation</a:t>
            </a:r>
            <a:r>
              <a:rPr lang="en-US" sz="1600" dirty="0">
                <a:solidFill>
                  <a:srgbClr val="000000"/>
                </a:solidFill>
                <a:latin typeface="IBM Plex Sans" panose="020B0503050203000203" pitchFamily="34" charset="0"/>
                <a:sym typeface="Calibri"/>
              </a:rPr>
              <a:t>:    individual instance</a:t>
            </a:r>
          </a:p>
        </p:txBody>
      </p:sp>
      <p:sp>
        <p:nvSpPr>
          <p:cNvPr id="17" name="TextBox 16">
            <a:extLst>
              <a:ext uri="{FF2B5EF4-FFF2-40B4-BE49-F238E27FC236}">
                <a16:creationId xmlns:a16="http://schemas.microsoft.com/office/drawing/2014/main" id="{D5D7E449-39FB-ED4E-AEC0-E50FC5B4A80D}"/>
              </a:ext>
            </a:extLst>
          </p:cNvPr>
          <p:cNvSpPr txBox="1"/>
          <p:nvPr/>
        </p:nvSpPr>
        <p:spPr>
          <a:xfrm>
            <a:off x="406321" y="5339776"/>
            <a:ext cx="493500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0000"/>
                </a:solidFill>
                <a:latin typeface="IBM Plex Sans" panose="020B0503050203000203" pitchFamily="34" charset="0"/>
                <a:sym typeface="Calibri"/>
              </a:rPr>
              <a:t>Global explanation</a:t>
            </a:r>
            <a:r>
              <a:rPr lang="en-US" sz="1600" dirty="0">
                <a:solidFill>
                  <a:srgbClr val="000000"/>
                </a:solidFill>
                <a:latin typeface="IBM Plex Sans" panose="020B0503050203000203" pitchFamily="34" charset="0"/>
                <a:sym typeface="Calibri"/>
              </a:rPr>
              <a:t>:  internal mechanism of a model</a:t>
            </a:r>
          </a:p>
        </p:txBody>
      </p:sp>
      <p:sp>
        <p:nvSpPr>
          <p:cNvPr id="19" name="TextBox 18">
            <a:extLst>
              <a:ext uri="{FF2B5EF4-FFF2-40B4-BE49-F238E27FC236}">
                <a16:creationId xmlns:a16="http://schemas.microsoft.com/office/drawing/2014/main" id="{56411813-D258-2B45-BD10-CECFDA05200B}"/>
              </a:ext>
            </a:extLst>
          </p:cNvPr>
          <p:cNvSpPr txBox="1"/>
          <p:nvPr/>
        </p:nvSpPr>
        <p:spPr>
          <a:xfrm>
            <a:off x="6968411" y="4942839"/>
            <a:ext cx="367183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0000"/>
                </a:solidFill>
                <a:latin typeface="IBM Plex Sans" panose="020B0503050203000203" pitchFamily="34" charset="0"/>
                <a:sym typeface="Calibri"/>
              </a:rPr>
              <a:t>Self-explaining: </a:t>
            </a:r>
            <a:r>
              <a:rPr lang="en-US" sz="1600" dirty="0">
                <a:solidFill>
                  <a:srgbClr val="000000"/>
                </a:solidFill>
                <a:latin typeface="IBM Plex Sans" panose="020B0503050203000203" pitchFamily="34" charset="0"/>
                <a:sym typeface="Calibri"/>
              </a:rPr>
              <a:t>directly interpretable</a:t>
            </a:r>
          </a:p>
        </p:txBody>
      </p:sp>
      <p:sp>
        <p:nvSpPr>
          <p:cNvPr id="21" name="TextBox 20">
            <a:extLst>
              <a:ext uri="{FF2B5EF4-FFF2-40B4-BE49-F238E27FC236}">
                <a16:creationId xmlns:a16="http://schemas.microsoft.com/office/drawing/2014/main" id="{AB7571EF-914A-E148-B9E2-3FC67B41001B}"/>
              </a:ext>
            </a:extLst>
          </p:cNvPr>
          <p:cNvSpPr txBox="1"/>
          <p:nvPr/>
        </p:nvSpPr>
        <p:spPr>
          <a:xfrm>
            <a:off x="6968410" y="5338348"/>
            <a:ext cx="498469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0000"/>
                </a:solidFill>
                <a:latin typeface="IBM Plex Sans" panose="020B0503050203000203" pitchFamily="34" charset="0"/>
                <a:sym typeface="Calibri"/>
              </a:rPr>
              <a:t>Post-hoc: </a:t>
            </a:r>
            <a:r>
              <a:rPr lang="en-US" sz="1600" dirty="0">
                <a:solidFill>
                  <a:srgbClr val="000000"/>
                </a:solidFill>
                <a:latin typeface="IBM Plex Sans" panose="020B0503050203000203" pitchFamily="34" charset="0"/>
                <a:sym typeface="Calibri"/>
              </a:rPr>
              <a:t>a second step is needed to get explanation</a:t>
            </a:r>
          </a:p>
        </p:txBody>
      </p:sp>
      <p:sp>
        <p:nvSpPr>
          <p:cNvPr id="4" name="Slide Number Placeholder 3">
            <a:extLst>
              <a:ext uri="{FF2B5EF4-FFF2-40B4-BE49-F238E27FC236}">
                <a16:creationId xmlns:a16="http://schemas.microsoft.com/office/drawing/2014/main" id="{3BD001A4-8292-A543-B2BA-D802E5273BA6}"/>
              </a:ext>
            </a:extLst>
          </p:cNvPr>
          <p:cNvSpPr>
            <a:spLocks noGrp="1"/>
          </p:cNvSpPr>
          <p:nvPr>
            <p:ph type="sldNum" sz="quarter" idx="2"/>
          </p:nvPr>
        </p:nvSpPr>
        <p:spPr/>
        <p:txBody>
          <a:bodyPr/>
          <a:lstStyle/>
          <a:p>
            <a:fld id="{86CB4B4D-7CA3-9044-876B-883B54F8677D}" type="slidenum">
              <a:rPr lang="en-US" smtClean="0"/>
              <a:t>44</a:t>
            </a:fld>
            <a:endParaRPr lang="en-US"/>
          </a:p>
        </p:txBody>
      </p:sp>
    </p:spTree>
    <p:extLst>
      <p:ext uri="{BB962C8B-B14F-4D97-AF65-F5344CB8AC3E}">
        <p14:creationId xmlns:p14="http://schemas.microsoft.com/office/powerpoint/2010/main" val="41885632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Local Explanation</a:t>
            </a:r>
          </a:p>
        </p:txBody>
      </p:sp>
      <p:sp>
        <p:nvSpPr>
          <p:cNvPr id="4" name="TextBox 3">
            <a:extLst>
              <a:ext uri="{FF2B5EF4-FFF2-40B4-BE49-F238E27FC236}">
                <a16:creationId xmlns:a16="http://schemas.microsoft.com/office/drawing/2014/main" id="{79E1B5AD-0549-B34A-9149-6F967900DBA9}"/>
              </a:ext>
            </a:extLst>
          </p:cNvPr>
          <p:cNvSpPr txBox="1"/>
          <p:nvPr/>
        </p:nvSpPr>
        <p:spPr>
          <a:xfrm>
            <a:off x="648322" y="1104418"/>
            <a:ext cx="9830638"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rgbClr val="000000"/>
                </a:solidFill>
                <a:sym typeface="Calibri"/>
              </a:rPr>
              <a:t>W</a:t>
            </a:r>
            <a:r>
              <a:rPr kumimoji="0" lang="en-US" sz="2400" b="0" i="0" u="none" strike="noStrike" cap="none" spc="0" normalizeH="0" baseline="0" dirty="0">
                <a:ln>
                  <a:noFill/>
                </a:ln>
                <a:solidFill>
                  <a:srgbClr val="000000"/>
                </a:solidFill>
                <a:effectLst/>
                <a:uFillTx/>
                <a:latin typeface="+mn-lt"/>
                <a:ea typeface="+mn-ea"/>
                <a:cs typeface="+mn-cs"/>
                <a:sym typeface="Calibri"/>
              </a:rPr>
              <a:t>e understand only th</a:t>
            </a:r>
            <a:r>
              <a:rPr lang="en-US" sz="2400" dirty="0">
                <a:solidFill>
                  <a:srgbClr val="000000"/>
                </a:solidFill>
                <a:sym typeface="Calibri"/>
              </a:rPr>
              <a:t>e reasons for a specific decision made by an AI model</a:t>
            </a:r>
          </a:p>
          <a:p>
            <a:pPr marR="0" algn="l" defTabSz="914400" rtl="0" fontAlgn="auto" latinLnBrk="0" hangingPunct="0">
              <a:lnSpc>
                <a:spcPct val="100000"/>
              </a:lnSpc>
              <a:spcBef>
                <a:spcPts val="0"/>
              </a:spcBef>
              <a:spcAft>
                <a:spcPts val="0"/>
              </a:spcAft>
              <a:buClrTx/>
              <a:buSzTx/>
              <a:tabLst/>
            </a:pPr>
            <a:endParaRPr lang="en-US" sz="2400" dirty="0">
              <a:solidFill>
                <a:srgbClr val="000000"/>
              </a:solidFill>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rgbClr val="000000"/>
                </a:solidFill>
                <a:sym typeface="Calibri"/>
              </a:rPr>
              <a:t>Only the single prediction/decision is explained</a:t>
            </a:r>
          </a:p>
          <a:p>
            <a:pPr lvl="1" hangingPunct="0"/>
            <a:endParaRPr lang="en-US" sz="2400" dirty="0">
              <a:solidFill>
                <a:srgbClr val="000000"/>
              </a:solidFill>
              <a:sym typeface="Calibri"/>
            </a:endParaRPr>
          </a:p>
          <a:p>
            <a:pPr lvl="1" hangingPunct="0"/>
            <a:endParaRPr lang="en-US" sz="2400" dirty="0">
              <a:solidFill>
                <a:srgbClr val="000000"/>
              </a:solidFill>
              <a:sym typeface="Calibri"/>
            </a:endParaRPr>
          </a:p>
          <a:p>
            <a:pPr lvl="1" hangingPunct="0"/>
            <a:endParaRPr lang="en-US" sz="2400" dirty="0">
              <a:solidFill>
                <a:srgbClr val="000000"/>
              </a:solidFill>
              <a:sym typeface="Calibri"/>
            </a:endParaRPr>
          </a:p>
          <a:p>
            <a:pPr lvl="1" hangingPunct="0"/>
            <a:endParaRPr lang="en-US" sz="2400" dirty="0">
              <a:solidFill>
                <a:srgbClr val="000000"/>
              </a:solidFill>
              <a:sym typeface="Calibri"/>
            </a:endParaRPr>
          </a:p>
        </p:txBody>
      </p:sp>
      <p:sp>
        <p:nvSpPr>
          <p:cNvPr id="5" name="TextBox 4">
            <a:extLst>
              <a:ext uri="{FF2B5EF4-FFF2-40B4-BE49-F238E27FC236}">
                <a16:creationId xmlns:a16="http://schemas.microsoft.com/office/drawing/2014/main" id="{27E7C6A8-58E4-8346-83A7-50B195A3B297}"/>
              </a:ext>
            </a:extLst>
          </p:cNvPr>
          <p:cNvSpPr txBox="1"/>
          <p:nvPr/>
        </p:nvSpPr>
        <p:spPr>
          <a:xfrm>
            <a:off x="4020036" y="367786"/>
            <a:ext cx="20755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hlinkClick r:id="rId3"/>
              </a:rPr>
              <a:t> (</a:t>
            </a:r>
            <a:r>
              <a:rPr lang="en-US" dirty="0" err="1">
                <a:hlinkClick r:id="rId3"/>
              </a:rPr>
              <a:t>Guidotti</a:t>
            </a:r>
            <a:r>
              <a:rPr lang="en-US" dirty="0">
                <a:hlinkClick r:id="rId3"/>
              </a:rPr>
              <a:t> et al. 2018)</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a:extLst>
              <a:ext uri="{FF2B5EF4-FFF2-40B4-BE49-F238E27FC236}">
                <a16:creationId xmlns:a16="http://schemas.microsoft.com/office/drawing/2014/main" id="{4F10DB02-2E6C-5744-A869-6D9CAC5DFB6B}"/>
              </a:ext>
            </a:extLst>
          </p:cNvPr>
          <p:cNvPicPr>
            <a:picLocks noChangeAspect="1"/>
          </p:cNvPicPr>
          <p:nvPr/>
        </p:nvPicPr>
        <p:blipFill>
          <a:blip r:embed="rId4"/>
          <a:stretch>
            <a:fillRect/>
          </a:stretch>
        </p:blipFill>
        <p:spPr>
          <a:xfrm>
            <a:off x="1517815" y="2497725"/>
            <a:ext cx="3877519" cy="4050905"/>
          </a:xfrm>
          <a:prstGeom prst="rect">
            <a:avLst/>
          </a:prstGeom>
          <a:ln>
            <a:solidFill>
              <a:schemeClr val="accent1"/>
            </a:solidFill>
          </a:ln>
        </p:spPr>
      </p:pic>
      <p:sp>
        <p:nvSpPr>
          <p:cNvPr id="7" name="TextBox 6">
            <a:extLst>
              <a:ext uri="{FF2B5EF4-FFF2-40B4-BE49-F238E27FC236}">
                <a16:creationId xmlns:a16="http://schemas.microsoft.com/office/drawing/2014/main" id="{3ECD6024-6FC1-FB4F-A1F8-CC8ED0CCB7E3}"/>
              </a:ext>
            </a:extLst>
          </p:cNvPr>
          <p:cNvSpPr txBox="1"/>
          <p:nvPr/>
        </p:nvSpPr>
        <p:spPr>
          <a:xfrm>
            <a:off x="5717894" y="3274241"/>
            <a:ext cx="2595067"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Calibri"/>
              </a:rPr>
              <a:t>Machine translation</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D2B968F4-DB4E-6942-A992-8CFB76A135C9}"/>
              </a:ext>
            </a:extLst>
          </p:cNvPr>
          <p:cNvSpPr txBox="1"/>
          <p:nvPr/>
        </p:nvSpPr>
        <p:spPr>
          <a:xfrm>
            <a:off x="5717894" y="3863625"/>
            <a:ext cx="5599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Input-output alignment matrix changes based on instances</a:t>
            </a:r>
          </a:p>
        </p:txBody>
      </p:sp>
      <p:sp>
        <p:nvSpPr>
          <p:cNvPr id="9" name="Rectangle 8">
            <a:extLst>
              <a:ext uri="{FF2B5EF4-FFF2-40B4-BE49-F238E27FC236}">
                <a16:creationId xmlns:a16="http://schemas.microsoft.com/office/drawing/2014/main" id="{E30EA594-BE85-E844-B8CF-52735E8CA75A}"/>
              </a:ext>
            </a:extLst>
          </p:cNvPr>
          <p:cNvSpPr/>
          <p:nvPr/>
        </p:nvSpPr>
        <p:spPr>
          <a:xfrm>
            <a:off x="5384181" y="6086965"/>
            <a:ext cx="6096000" cy="461665"/>
          </a:xfrm>
          <a:prstGeom prst="rect">
            <a:avLst/>
          </a:prstGeom>
        </p:spPr>
        <p:txBody>
          <a:bodyPr>
            <a:spAutoFit/>
          </a:bodyPr>
          <a:lstStyle/>
          <a:p>
            <a:pPr hangingPunct="0"/>
            <a:r>
              <a:rPr lang="en-US" sz="1200" dirty="0"/>
              <a:t>[NEURAL MACHINE TRANSLATION BY JOINTLY LEARNING TO ALIGN AND TRANSLATE. </a:t>
            </a:r>
            <a:r>
              <a:rPr lang="en-US" sz="1200" dirty="0" err="1"/>
              <a:t>Bahdanau</a:t>
            </a:r>
            <a:r>
              <a:rPr lang="en-US" sz="1200" dirty="0"/>
              <a:t> et al., ICRL 2015]</a:t>
            </a:r>
            <a:endParaRPr lang="en-US" sz="1200" dirty="0">
              <a:solidFill>
                <a:srgbClr val="000000"/>
              </a:solidFill>
              <a:sym typeface="Calibri"/>
            </a:endParaRPr>
          </a:p>
        </p:txBody>
      </p:sp>
      <p:sp>
        <p:nvSpPr>
          <p:cNvPr id="10" name="Slide Number Placeholder 9">
            <a:extLst>
              <a:ext uri="{FF2B5EF4-FFF2-40B4-BE49-F238E27FC236}">
                <a16:creationId xmlns:a16="http://schemas.microsoft.com/office/drawing/2014/main" id="{273752E0-D8A6-B544-9240-93C5A719B4E8}"/>
              </a:ext>
            </a:extLst>
          </p:cNvPr>
          <p:cNvSpPr>
            <a:spLocks noGrp="1"/>
          </p:cNvSpPr>
          <p:nvPr>
            <p:ph type="sldNum" sz="quarter" idx="2"/>
          </p:nvPr>
        </p:nvSpPr>
        <p:spPr/>
        <p:txBody>
          <a:bodyPr/>
          <a:lstStyle/>
          <a:p>
            <a:fld id="{86CB4B4D-7CA3-9044-876B-883B54F8677D}" type="slidenum">
              <a:rPr lang="en-US" smtClean="0"/>
              <a:t>45</a:t>
            </a:fld>
            <a:endParaRPr lang="en-US"/>
          </a:p>
        </p:txBody>
      </p:sp>
    </p:spTree>
    <p:extLst>
      <p:ext uri="{BB962C8B-B14F-4D97-AF65-F5344CB8AC3E}">
        <p14:creationId xmlns:p14="http://schemas.microsoft.com/office/powerpoint/2010/main" val="327345901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Global explanation</a:t>
            </a:r>
          </a:p>
        </p:txBody>
      </p:sp>
      <p:sp>
        <p:nvSpPr>
          <p:cNvPr id="6" name="TextBox 5">
            <a:extLst>
              <a:ext uri="{FF2B5EF4-FFF2-40B4-BE49-F238E27FC236}">
                <a16:creationId xmlns:a16="http://schemas.microsoft.com/office/drawing/2014/main" id="{ED2F915D-12ED-424F-8677-1444F31AD968}"/>
              </a:ext>
            </a:extLst>
          </p:cNvPr>
          <p:cNvSpPr txBox="1"/>
          <p:nvPr/>
        </p:nvSpPr>
        <p:spPr>
          <a:xfrm>
            <a:off x="648322" y="1104418"/>
            <a:ext cx="10848609"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solidFill>
                  <a:srgbClr val="000000"/>
                </a:solidFill>
                <a:sym typeface="Calibri"/>
              </a:rPr>
              <a:t>W</a:t>
            </a:r>
            <a:r>
              <a:rPr kumimoji="0" lang="en-US" sz="2400" b="0" i="0" u="none" strike="noStrike" cap="none" spc="0" normalizeH="0" baseline="0" dirty="0">
                <a:ln>
                  <a:noFill/>
                </a:ln>
                <a:solidFill>
                  <a:srgbClr val="000000"/>
                </a:solidFill>
                <a:effectLst/>
                <a:uFillTx/>
                <a:latin typeface="+mn-lt"/>
                <a:ea typeface="+mn-ea"/>
                <a:cs typeface="+mn-cs"/>
                <a:sym typeface="Calibri"/>
              </a:rPr>
              <a:t>e understand the whole logic of a model </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sz="2400" dirty="0">
              <a:solidFill>
                <a:srgbClr val="000000"/>
              </a:solidFill>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b="0" i="0" u="none" strike="noStrike" cap="none" spc="0" normalizeH="0" baseline="0" dirty="0">
                <a:ln>
                  <a:noFill/>
                </a:ln>
                <a:solidFill>
                  <a:srgbClr val="000000"/>
                </a:solidFill>
                <a:effectLst/>
                <a:uFillTx/>
                <a:latin typeface="+mn-lt"/>
                <a:ea typeface="+mn-ea"/>
                <a:cs typeface="+mn-cs"/>
                <a:sym typeface="Calibri"/>
              </a:rPr>
              <a:t>We are able to follow the entire reasoning leading to all different possible outcomes</a:t>
            </a:r>
            <a:endParaRPr lang="en-US" sz="2400" dirty="0">
              <a:solidFill>
                <a:srgbClr val="000000"/>
              </a:solidFill>
              <a:sym typeface="Calibri"/>
            </a:endParaRPr>
          </a:p>
          <a:p>
            <a:pPr lvl="1" hangingPunct="0"/>
            <a:endParaRPr lang="en-US" sz="2400" dirty="0">
              <a:solidFill>
                <a:srgbClr val="000000"/>
              </a:solidFill>
              <a:sym typeface="Calibri"/>
            </a:endParaRPr>
          </a:p>
          <a:p>
            <a:pPr lvl="1" hangingPunct="0"/>
            <a:endParaRPr lang="en-US" sz="2400" dirty="0">
              <a:solidFill>
                <a:srgbClr val="000000"/>
              </a:solidFill>
              <a:sym typeface="Calibri"/>
            </a:endParaRPr>
          </a:p>
          <a:p>
            <a:pPr lvl="1" hangingPunct="0"/>
            <a:endParaRPr lang="en-US" sz="2400" dirty="0">
              <a:solidFill>
                <a:srgbClr val="000000"/>
              </a:solidFill>
              <a:sym typeface="Calibri"/>
            </a:endParaRPr>
          </a:p>
          <a:p>
            <a:pPr lvl="1" hangingPunct="0"/>
            <a:endParaRPr lang="en-US" sz="2400" dirty="0">
              <a:solidFill>
                <a:srgbClr val="000000"/>
              </a:solidFill>
              <a:sym typeface="Calibri"/>
            </a:endParaRPr>
          </a:p>
        </p:txBody>
      </p:sp>
      <p:pic>
        <p:nvPicPr>
          <p:cNvPr id="1026" name="Picture 2" descr="Image for post">
            <a:extLst>
              <a:ext uri="{FF2B5EF4-FFF2-40B4-BE49-F238E27FC236}">
                <a16:creationId xmlns:a16="http://schemas.microsoft.com/office/drawing/2014/main" id="{39BF7BE9-418C-D644-89B2-54E2B2925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599641"/>
            <a:ext cx="6745791" cy="3372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02FFF-56F7-6B46-8A23-4B718A24F156}"/>
              </a:ext>
            </a:extLst>
          </p:cNvPr>
          <p:cNvSpPr txBox="1"/>
          <p:nvPr/>
        </p:nvSpPr>
        <p:spPr>
          <a:xfrm>
            <a:off x="196770" y="6111433"/>
            <a:ext cx="672433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200" b="0" i="0" u="none" strike="noStrike" cap="none" spc="0" normalizeH="0" baseline="0" dirty="0" err="1">
                <a:ln>
                  <a:noFill/>
                </a:ln>
                <a:solidFill>
                  <a:srgbClr val="000000"/>
                </a:solidFill>
                <a:effectLst/>
                <a:uFillTx/>
                <a:latin typeface="+mn-lt"/>
                <a:ea typeface="+mn-ea"/>
                <a:cs typeface="+mn-cs"/>
                <a:sym typeface="Calibri"/>
              </a:rPr>
              <a:t>Img</a:t>
            </a:r>
            <a:r>
              <a:rPr lang="en-US" sz="1200" dirty="0">
                <a:solidFill>
                  <a:srgbClr val="000000"/>
                </a:solidFill>
                <a:sym typeface="Calibri"/>
              </a:rPr>
              <a:t> source: </a:t>
            </a:r>
            <a:r>
              <a:rPr lang="en-US" sz="1200" dirty="0">
                <a:solidFill>
                  <a:srgbClr val="000000"/>
                </a:solidFill>
                <a:sym typeface="Calibri"/>
                <a:hlinkClick r:id="rId4"/>
              </a:rPr>
              <a:t>https://medium.com/@fenjiro/data-mining-for-banking-loan-approval-use-case-e7c2bc3ece3</a:t>
            </a:r>
            <a:r>
              <a:rPr lang="en-US" sz="1200" dirty="0">
                <a:solidFill>
                  <a:srgbClr val="000000"/>
                </a:solidFill>
                <a:sym typeface="Calibri"/>
              </a:rPr>
              <a:t>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E34BC4B5-BF83-E544-A33B-41E7642863D6}"/>
              </a:ext>
            </a:extLst>
          </p:cNvPr>
          <p:cNvSpPr txBox="1"/>
          <p:nvPr/>
        </p:nvSpPr>
        <p:spPr>
          <a:xfrm>
            <a:off x="7312698" y="3610325"/>
            <a:ext cx="426898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Decision tree built for credit card application</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decision making</a:t>
            </a:r>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17CBB7DE-2274-3141-80DD-CEC1A9626970}"/>
              </a:ext>
            </a:extLst>
          </p:cNvPr>
          <p:cNvSpPr>
            <a:spLocks noGrp="1"/>
          </p:cNvSpPr>
          <p:nvPr>
            <p:ph type="sldNum" sz="quarter" idx="2"/>
          </p:nvPr>
        </p:nvSpPr>
        <p:spPr/>
        <p:txBody>
          <a:bodyPr/>
          <a:lstStyle/>
          <a:p>
            <a:fld id="{86CB4B4D-7CA3-9044-876B-883B54F8677D}" type="slidenum">
              <a:rPr lang="en-US" smtClean="0"/>
              <a:t>46</a:t>
            </a:fld>
            <a:endParaRPr lang="en-US"/>
          </a:p>
        </p:txBody>
      </p:sp>
    </p:spTree>
    <p:extLst>
      <p:ext uri="{BB962C8B-B14F-4D97-AF65-F5344CB8AC3E}">
        <p14:creationId xmlns:p14="http://schemas.microsoft.com/office/powerpoint/2010/main" val="136331552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Self-explaining vs. Post-hoc</a:t>
            </a:r>
          </a:p>
        </p:txBody>
      </p:sp>
      <p:sp>
        <p:nvSpPr>
          <p:cNvPr id="4" name="TextBox 3">
            <a:extLst>
              <a:ext uri="{FF2B5EF4-FFF2-40B4-BE49-F238E27FC236}">
                <a16:creationId xmlns:a16="http://schemas.microsoft.com/office/drawing/2014/main" id="{EE3F1A16-EFB5-5D4F-9873-0C06D35BCD7E}"/>
              </a:ext>
            </a:extLst>
          </p:cNvPr>
          <p:cNvSpPr txBox="1"/>
          <p:nvPr/>
        </p:nvSpPr>
        <p:spPr>
          <a:xfrm>
            <a:off x="609519" y="1186637"/>
            <a:ext cx="9228037" cy="3046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b="1" i="0" u="none" strike="noStrike" cap="none" spc="0" normalizeH="0" baseline="0" dirty="0">
                <a:ln>
                  <a:noFill/>
                </a:ln>
                <a:solidFill>
                  <a:srgbClr val="000000"/>
                </a:solidFill>
                <a:effectLst/>
                <a:uFillTx/>
                <a:latin typeface="+mn-lt"/>
                <a:ea typeface="+mn-ea"/>
                <a:cs typeface="+mn-cs"/>
                <a:sym typeface="Calibri"/>
              </a:rPr>
              <a:t>Self-explaining</a:t>
            </a:r>
            <a:r>
              <a:rPr kumimoji="0" lang="en-US" sz="2400" b="0" i="0" u="none" strike="noStrike" cap="none" spc="0" normalizeH="0" baseline="0" dirty="0">
                <a:ln>
                  <a:noFill/>
                </a:ln>
                <a:solidFill>
                  <a:srgbClr val="000000"/>
                </a:solidFill>
                <a:effectLst/>
                <a:uFillTx/>
                <a:latin typeface="+mn-lt"/>
                <a:ea typeface="+mn-ea"/>
                <a:cs typeface="+mn-cs"/>
                <a:sym typeface="Calibri"/>
              </a:rPr>
              <a:t>: we can directly get the explanation with the prediction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sz="2400" dirty="0">
              <a:solidFill>
                <a:srgbClr val="000000"/>
              </a:solidFill>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sz="2400" b="1" dirty="0">
              <a:solidFill>
                <a:srgbClr val="000000"/>
              </a:solidFill>
              <a:sym typeface="Calibri"/>
            </a:endParaRPr>
          </a:p>
          <a:p>
            <a:pPr marR="0" algn="l" defTabSz="914400" rtl="0" fontAlgn="auto" latinLnBrk="0" hangingPunct="0">
              <a:lnSpc>
                <a:spcPct val="100000"/>
              </a:lnSpc>
              <a:spcBef>
                <a:spcPts val="0"/>
              </a:spcBef>
              <a:spcAft>
                <a:spcPts val="0"/>
              </a:spcAft>
              <a:buClrTx/>
              <a:buSzTx/>
              <a:tabLst/>
            </a:pPr>
            <a:endParaRPr lang="en-US" sz="2400" b="1" dirty="0">
              <a:solidFill>
                <a:srgbClr val="000000"/>
              </a:solidFill>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sz="2400" b="1" dirty="0">
              <a:solidFill>
                <a:srgbClr val="000000"/>
              </a:solidFill>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b="1" i="0" u="none" strike="noStrike" cap="none" spc="0" normalizeH="0" baseline="0" dirty="0">
                <a:ln>
                  <a:noFill/>
                </a:ln>
                <a:solidFill>
                  <a:srgbClr val="000000"/>
                </a:solidFill>
                <a:effectLst/>
                <a:uFillTx/>
                <a:latin typeface="+mn-lt"/>
                <a:ea typeface="+mn-ea"/>
                <a:cs typeface="+mn-cs"/>
                <a:sym typeface="Calibri"/>
              </a:rPr>
              <a:t>Post-hoc:</a:t>
            </a:r>
            <a:r>
              <a:rPr kumimoji="0" lang="en-US" sz="2400" b="0" i="0" u="none" strike="noStrike" cap="none" spc="0" normalizeH="0" baseline="0" dirty="0">
                <a:ln>
                  <a:noFill/>
                </a:ln>
                <a:solidFill>
                  <a:srgbClr val="000000"/>
                </a:solidFill>
                <a:effectLst/>
                <a:uFillTx/>
                <a:latin typeface="+mn-lt"/>
                <a:ea typeface="+mn-ea"/>
                <a:cs typeface="+mn-cs"/>
                <a:sym typeface="Calibri"/>
              </a:rPr>
              <a:t> explanation does not come directly with the prediction</a:t>
            </a:r>
          </a:p>
        </p:txBody>
      </p:sp>
      <p:pic>
        <p:nvPicPr>
          <p:cNvPr id="5" name="Graphic 4" descr="Box">
            <a:extLst>
              <a:ext uri="{FF2B5EF4-FFF2-40B4-BE49-F238E27FC236}">
                <a16:creationId xmlns:a16="http://schemas.microsoft.com/office/drawing/2014/main" id="{F7CA92F1-AC01-C847-8DFE-F43854DD1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9828" y="4844656"/>
            <a:ext cx="1216881" cy="1216881"/>
          </a:xfrm>
          <a:prstGeom prst="rect">
            <a:avLst/>
          </a:prstGeom>
        </p:spPr>
      </p:pic>
      <p:pic>
        <p:nvPicPr>
          <p:cNvPr id="6" name="Graphic 5" descr="Box">
            <a:extLst>
              <a:ext uri="{FF2B5EF4-FFF2-40B4-BE49-F238E27FC236}">
                <a16:creationId xmlns:a16="http://schemas.microsoft.com/office/drawing/2014/main" id="{76D282E4-A9D6-7B48-8F98-7D6D6FC3D3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828" y="1943897"/>
            <a:ext cx="1166345" cy="1166345"/>
          </a:xfrm>
          <a:prstGeom prst="rect">
            <a:avLst/>
          </a:prstGeom>
        </p:spPr>
      </p:pic>
      <p:pic>
        <p:nvPicPr>
          <p:cNvPr id="7" name="Graphic 6" descr="Box">
            <a:extLst>
              <a:ext uri="{FF2B5EF4-FFF2-40B4-BE49-F238E27FC236}">
                <a16:creationId xmlns:a16="http://schemas.microsoft.com/office/drawing/2014/main" id="{25C2B49D-DC99-1F48-AA32-75102E9034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5656" y="4844656"/>
            <a:ext cx="1166345" cy="1166345"/>
          </a:xfrm>
          <a:prstGeom prst="rect">
            <a:avLst/>
          </a:prstGeom>
        </p:spPr>
      </p:pic>
      <p:sp>
        <p:nvSpPr>
          <p:cNvPr id="8" name="TextBox 7">
            <a:extLst>
              <a:ext uri="{FF2B5EF4-FFF2-40B4-BE49-F238E27FC236}">
                <a16:creationId xmlns:a16="http://schemas.microsoft.com/office/drawing/2014/main" id="{981766DD-48EF-6848-94A5-76E6A7C0992F}"/>
              </a:ext>
            </a:extLst>
          </p:cNvPr>
          <p:cNvSpPr txBox="1"/>
          <p:nvPr/>
        </p:nvSpPr>
        <p:spPr>
          <a:xfrm>
            <a:off x="5756173" y="2342404"/>
            <a:ext cx="15847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Only one model</a:t>
            </a:r>
          </a:p>
        </p:txBody>
      </p:sp>
      <p:sp>
        <p:nvSpPr>
          <p:cNvPr id="9" name="TextBox 8">
            <a:extLst>
              <a:ext uri="{FF2B5EF4-FFF2-40B4-BE49-F238E27FC236}">
                <a16:creationId xmlns:a16="http://schemas.microsoft.com/office/drawing/2014/main" id="{0F23591D-B4E5-6B4D-89B8-36DB249A39C4}"/>
              </a:ext>
            </a:extLst>
          </p:cNvPr>
          <p:cNvSpPr txBox="1"/>
          <p:nvPr/>
        </p:nvSpPr>
        <p:spPr>
          <a:xfrm>
            <a:off x="4787842" y="6011001"/>
            <a:ext cx="8713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Model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4BC70AA2-C96D-EB42-BB84-3BFDCEF4474F}"/>
              </a:ext>
            </a:extLst>
          </p:cNvPr>
          <p:cNvSpPr txBox="1"/>
          <p:nvPr/>
        </p:nvSpPr>
        <p:spPr>
          <a:xfrm>
            <a:off x="7093133" y="6011001"/>
            <a:ext cx="8713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Model 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Slide Number Placeholder 9">
            <a:extLst>
              <a:ext uri="{FF2B5EF4-FFF2-40B4-BE49-F238E27FC236}">
                <a16:creationId xmlns:a16="http://schemas.microsoft.com/office/drawing/2014/main" id="{174B4F52-DF14-ED4C-9869-C99FA732FFFC}"/>
              </a:ext>
            </a:extLst>
          </p:cNvPr>
          <p:cNvSpPr>
            <a:spLocks noGrp="1"/>
          </p:cNvSpPr>
          <p:nvPr>
            <p:ph type="sldNum" sz="quarter" idx="2"/>
          </p:nvPr>
        </p:nvSpPr>
        <p:spPr/>
        <p:txBody>
          <a:bodyPr/>
          <a:lstStyle/>
          <a:p>
            <a:fld id="{86CB4B4D-7CA3-9044-876B-883B54F8677D}" type="slidenum">
              <a:rPr lang="en-US" smtClean="0"/>
              <a:t>47</a:t>
            </a:fld>
            <a:endParaRPr lang="en-US"/>
          </a:p>
        </p:txBody>
      </p:sp>
    </p:spTree>
    <p:extLst>
      <p:ext uri="{BB962C8B-B14F-4D97-AF65-F5344CB8AC3E}">
        <p14:creationId xmlns:p14="http://schemas.microsoft.com/office/powerpoint/2010/main" val="201208013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ular Callout 23">
            <a:extLst>
              <a:ext uri="{FF2B5EF4-FFF2-40B4-BE49-F238E27FC236}">
                <a16:creationId xmlns:a16="http://schemas.microsoft.com/office/drawing/2014/main" id="{3D36DEC5-619E-E245-BF05-A88F71D35C49}"/>
              </a:ext>
            </a:extLst>
          </p:cNvPr>
          <p:cNvSpPr/>
          <p:nvPr/>
        </p:nvSpPr>
        <p:spPr>
          <a:xfrm>
            <a:off x="4084983" y="2045456"/>
            <a:ext cx="3293368" cy="763968"/>
          </a:xfrm>
          <a:prstGeom prst="wedgeRectCallout">
            <a:avLst>
              <a:gd name="adj1" fmla="val 56728"/>
              <a:gd name="adj2" fmla="val 128850"/>
            </a:avLst>
          </a:prstGeom>
          <a:solidFill>
            <a:schemeClr val="bg1">
              <a:lumMod val="8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Rectangular Callout 22">
            <a:extLst>
              <a:ext uri="{FF2B5EF4-FFF2-40B4-BE49-F238E27FC236}">
                <a16:creationId xmlns:a16="http://schemas.microsoft.com/office/drawing/2014/main" id="{E61426BC-19B7-B240-AEC7-0F6CE7755EE6}"/>
              </a:ext>
            </a:extLst>
          </p:cNvPr>
          <p:cNvSpPr/>
          <p:nvPr/>
        </p:nvSpPr>
        <p:spPr>
          <a:xfrm>
            <a:off x="4084983" y="2045456"/>
            <a:ext cx="3293368" cy="763968"/>
          </a:xfrm>
          <a:prstGeom prst="wedgeRectCallout">
            <a:avLst>
              <a:gd name="adj1" fmla="val -54030"/>
              <a:gd name="adj2" fmla="val 131452"/>
            </a:avLst>
          </a:prstGeom>
          <a:solidFill>
            <a:schemeClr val="bg1">
              <a:lumMod val="8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a:bodyPr>
          <a:lstStyle/>
          <a:p>
            <a:r>
              <a:rPr lang="en-US" sz="2800" dirty="0"/>
              <a:t>Task 1 - how to differentiate different explanations</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lstStyle/>
          <a:p>
            <a:r>
              <a:rPr lang="en-US" dirty="0">
                <a:solidFill>
                  <a:schemeClr val="tx1"/>
                </a:solidFill>
              </a:rPr>
              <a:t>Two fundamental aspects that apply to any XAI problems</a:t>
            </a:r>
          </a:p>
          <a:p>
            <a:endParaRPr lang="en-US" dirty="0"/>
          </a:p>
          <a:p>
            <a:endParaRPr lang="en-US" dirty="0"/>
          </a:p>
        </p:txBody>
      </p:sp>
      <p:grpSp>
        <p:nvGrpSpPr>
          <p:cNvPr id="11" name="Group 10">
            <a:extLst>
              <a:ext uri="{FF2B5EF4-FFF2-40B4-BE49-F238E27FC236}">
                <a16:creationId xmlns:a16="http://schemas.microsoft.com/office/drawing/2014/main" id="{EC325CF5-DFAA-5744-B70D-3A492E0348AF}"/>
              </a:ext>
            </a:extLst>
          </p:cNvPr>
          <p:cNvGrpSpPr/>
          <p:nvPr/>
        </p:nvGrpSpPr>
        <p:grpSpPr>
          <a:xfrm>
            <a:off x="406321" y="3279141"/>
            <a:ext cx="4187769" cy="1490530"/>
            <a:chOff x="609519" y="3896139"/>
            <a:chExt cx="3614611" cy="1490530"/>
          </a:xfrm>
        </p:grpSpPr>
        <p:sp>
          <p:nvSpPr>
            <p:cNvPr id="10" name="Oval 9">
              <a:extLst>
                <a:ext uri="{FF2B5EF4-FFF2-40B4-BE49-F238E27FC236}">
                  <a16:creationId xmlns:a16="http://schemas.microsoft.com/office/drawing/2014/main" id="{7B9723F7-2BF1-BF48-8740-DEAF20B6738F}"/>
                </a:ext>
              </a:extLst>
            </p:cNvPr>
            <p:cNvSpPr/>
            <p:nvPr/>
          </p:nvSpPr>
          <p:spPr>
            <a:xfrm>
              <a:off x="609519" y="3896139"/>
              <a:ext cx="3614611" cy="1490530"/>
            </a:xfrm>
            <a:prstGeom prst="ellipse">
              <a:avLst/>
            </a:prstGeom>
            <a:solidFill>
              <a:srgbClr val="FFFFFF"/>
            </a:solidFill>
            <a:ln w="9525"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4BD9B79A-D15C-6F4A-A187-F380913E211A}"/>
                </a:ext>
              </a:extLst>
            </p:cNvPr>
            <p:cNvSpPr txBox="1"/>
            <p:nvPr/>
          </p:nvSpPr>
          <p:spPr>
            <a:xfrm>
              <a:off x="1283651" y="4186342"/>
              <a:ext cx="242214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hangingPunct="0"/>
              <a:r>
                <a:rPr lang="en-US" b="1" dirty="0">
                  <a:latin typeface="IBM Plex Sans" panose="020B0503050203000203" pitchFamily="34" charset="0"/>
                </a:rPr>
                <a:t>Is the explanation for an </a:t>
              </a:r>
            </a:p>
            <a:p>
              <a:pPr algn="ctr" hangingPunct="0"/>
              <a:r>
                <a:rPr lang="en-US" b="1" dirty="0">
                  <a:solidFill>
                    <a:srgbClr val="C00000"/>
                  </a:solidFill>
                  <a:latin typeface="IBM Plex Sans" panose="020B0503050203000203" pitchFamily="34" charset="0"/>
                </a:rPr>
                <a:t>individual instance </a:t>
              </a:r>
              <a:r>
                <a:rPr lang="en-US" b="1" dirty="0">
                  <a:latin typeface="IBM Plex Sans" panose="020B0503050203000203" pitchFamily="34" charset="0"/>
                </a:rPr>
                <a:t>or </a:t>
              </a:r>
            </a:p>
            <a:p>
              <a:pPr algn="ctr" hangingPunct="0"/>
              <a:r>
                <a:rPr lang="en-US" b="1" dirty="0">
                  <a:latin typeface="IBM Plex Sans" panose="020B0503050203000203" pitchFamily="34" charset="0"/>
                </a:rPr>
                <a:t>for </a:t>
              </a:r>
              <a:r>
                <a:rPr lang="en-US" b="1" dirty="0">
                  <a:solidFill>
                    <a:srgbClr val="C00000"/>
                  </a:solidFill>
                  <a:latin typeface="IBM Plex Sans" panose="020B0503050203000203" pitchFamily="34" charset="0"/>
                </a:rPr>
                <a:t>an AI model </a:t>
              </a:r>
              <a:r>
                <a:rPr lang="en-US" b="1" dirty="0">
                  <a:latin typeface="IBM Plex Sans" panose="020B0503050203000203" pitchFamily="34" charset="0"/>
                </a:rPr>
                <a:t>?</a:t>
              </a:r>
            </a:p>
            <a:p>
              <a:pPr marL="0" marR="0" indent="0" algn="ctr" defTabSz="914400" rtl="0" fontAlgn="auto" latinLnBrk="0" hangingPunct="0">
                <a:lnSpc>
                  <a:spcPct val="100000"/>
                </a:lnSpc>
                <a:spcBef>
                  <a:spcPts val="0"/>
                </a:spcBef>
                <a:spcAft>
                  <a:spcPts val="0"/>
                </a:spcAft>
                <a:buClrTx/>
                <a:buSzTx/>
                <a:buFontTx/>
                <a:buNone/>
                <a:tabLst/>
              </a:pP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grpSp>
      <p:grpSp>
        <p:nvGrpSpPr>
          <p:cNvPr id="18" name="Group 17">
            <a:extLst>
              <a:ext uri="{FF2B5EF4-FFF2-40B4-BE49-F238E27FC236}">
                <a16:creationId xmlns:a16="http://schemas.microsoft.com/office/drawing/2014/main" id="{A9DE71C2-EAA6-EF47-8546-06857566D003}"/>
              </a:ext>
            </a:extLst>
          </p:cNvPr>
          <p:cNvGrpSpPr/>
          <p:nvPr/>
        </p:nvGrpSpPr>
        <p:grpSpPr>
          <a:xfrm>
            <a:off x="6952090" y="3279141"/>
            <a:ext cx="4187769" cy="1490530"/>
            <a:chOff x="6096000" y="2763418"/>
            <a:chExt cx="4187769" cy="1490530"/>
          </a:xfrm>
        </p:grpSpPr>
        <p:grpSp>
          <p:nvGrpSpPr>
            <p:cNvPr id="12" name="Group 11">
              <a:extLst>
                <a:ext uri="{FF2B5EF4-FFF2-40B4-BE49-F238E27FC236}">
                  <a16:creationId xmlns:a16="http://schemas.microsoft.com/office/drawing/2014/main" id="{916909DE-2716-A544-8106-9639E1DBA430}"/>
                </a:ext>
              </a:extLst>
            </p:cNvPr>
            <p:cNvGrpSpPr/>
            <p:nvPr/>
          </p:nvGrpSpPr>
          <p:grpSpPr>
            <a:xfrm>
              <a:off x="6096000" y="2763418"/>
              <a:ext cx="4187769" cy="1490530"/>
              <a:chOff x="609519" y="3896139"/>
              <a:chExt cx="3614611" cy="1490530"/>
            </a:xfrm>
          </p:grpSpPr>
          <p:sp>
            <p:nvSpPr>
              <p:cNvPr id="13" name="Oval 12">
                <a:extLst>
                  <a:ext uri="{FF2B5EF4-FFF2-40B4-BE49-F238E27FC236}">
                    <a16:creationId xmlns:a16="http://schemas.microsoft.com/office/drawing/2014/main" id="{6D21E099-CCB4-8C4B-AF5D-4E68647D74F6}"/>
                  </a:ext>
                </a:extLst>
              </p:cNvPr>
              <p:cNvSpPr/>
              <p:nvPr/>
            </p:nvSpPr>
            <p:spPr>
              <a:xfrm>
                <a:off x="609519" y="3896139"/>
                <a:ext cx="3614611" cy="1490530"/>
              </a:xfrm>
              <a:prstGeom prst="ellipse">
                <a:avLst/>
              </a:prstGeom>
              <a:solidFill>
                <a:srgbClr val="FFFFFF"/>
              </a:solidFill>
              <a:ln w="9525"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DB0E7329-7474-D647-83EE-11C9AFDB75E6}"/>
                  </a:ext>
                </a:extLst>
              </p:cNvPr>
              <p:cNvSpPr txBox="1"/>
              <p:nvPr/>
            </p:nvSpPr>
            <p:spPr>
              <a:xfrm>
                <a:off x="2448525" y="4186342"/>
                <a:ext cx="923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hangingPunct="0"/>
                <a:endParaRPr lang="en-US" b="1" dirty="0">
                  <a:latin typeface="IBM Plex Sans" panose="020B0503050203000203" pitchFamily="34" charset="0"/>
                </a:endParaRPr>
              </a:p>
              <a:p>
                <a:pPr marL="0" marR="0" indent="0" algn="ctr" defTabSz="914400" rtl="0" fontAlgn="auto" latinLnBrk="0" hangingPunct="0">
                  <a:lnSpc>
                    <a:spcPct val="100000"/>
                  </a:lnSpc>
                  <a:spcBef>
                    <a:spcPts val="0"/>
                  </a:spcBef>
                  <a:spcAft>
                    <a:spcPts val="0"/>
                  </a:spcAft>
                  <a:buClrTx/>
                  <a:buSzTx/>
                  <a:buFontTx/>
                  <a:buNone/>
                  <a:tabLst/>
                </a:pP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grpSp>
        <p:sp>
          <p:nvSpPr>
            <p:cNvPr id="15" name="Rectangle 14">
              <a:extLst>
                <a:ext uri="{FF2B5EF4-FFF2-40B4-BE49-F238E27FC236}">
                  <a16:creationId xmlns:a16="http://schemas.microsoft.com/office/drawing/2014/main" id="{89FA1DDB-E9D5-DE47-83C7-18AC7C1A7A3A}"/>
                </a:ext>
              </a:extLst>
            </p:cNvPr>
            <p:cNvSpPr/>
            <p:nvPr/>
          </p:nvSpPr>
          <p:spPr>
            <a:xfrm>
              <a:off x="6522261" y="3049168"/>
              <a:ext cx="3493151" cy="923330"/>
            </a:xfrm>
            <a:prstGeom prst="rect">
              <a:avLst/>
            </a:prstGeom>
          </p:spPr>
          <p:txBody>
            <a:bodyPr wrap="square">
              <a:spAutoFit/>
            </a:bodyPr>
            <a:lstStyle/>
            <a:p>
              <a:pPr algn="ctr"/>
              <a:r>
                <a:rPr lang="en-US" b="1" dirty="0">
                  <a:latin typeface="IBM Plex Sans" panose="020B0503050203000203" pitchFamily="34" charset="0"/>
                </a:rPr>
                <a:t>Is the explanation obtained </a:t>
              </a:r>
            </a:p>
            <a:p>
              <a:pPr algn="ctr"/>
              <a:r>
                <a:rPr lang="en-US" b="1" dirty="0">
                  <a:solidFill>
                    <a:srgbClr val="C00000"/>
                  </a:solidFill>
                  <a:latin typeface="IBM Plex Sans" panose="020B0503050203000203" pitchFamily="34" charset="0"/>
                </a:rPr>
                <a:t>directly from the prediction </a:t>
              </a:r>
            </a:p>
            <a:p>
              <a:pPr algn="ctr"/>
              <a:r>
                <a:rPr lang="en-US" b="1" dirty="0">
                  <a:latin typeface="IBM Plex Sans" panose="020B0503050203000203" pitchFamily="34" charset="0"/>
                </a:rPr>
                <a:t>or </a:t>
              </a:r>
              <a:r>
                <a:rPr lang="en-US" b="1" dirty="0">
                  <a:solidFill>
                    <a:srgbClr val="C00000"/>
                  </a:solidFill>
                  <a:latin typeface="IBM Plex Sans" panose="020B0503050203000203" pitchFamily="34" charset="0"/>
                </a:rPr>
                <a:t>requiring post-processing </a:t>
              </a:r>
              <a:r>
                <a:rPr lang="en-US" b="1" dirty="0">
                  <a:latin typeface="IBM Plex Sans" panose="020B0503050203000203" pitchFamily="34" charset="0"/>
                </a:rPr>
                <a:t>?</a:t>
              </a:r>
            </a:p>
          </p:txBody>
        </p:sp>
      </p:grpSp>
      <p:sp>
        <p:nvSpPr>
          <p:cNvPr id="16" name="TextBox 15">
            <a:extLst>
              <a:ext uri="{FF2B5EF4-FFF2-40B4-BE49-F238E27FC236}">
                <a16:creationId xmlns:a16="http://schemas.microsoft.com/office/drawing/2014/main" id="{AECC339D-3F04-5C4C-9847-38C16C44DA92}"/>
              </a:ext>
            </a:extLst>
          </p:cNvPr>
          <p:cNvSpPr txBox="1"/>
          <p:nvPr/>
        </p:nvSpPr>
        <p:spPr>
          <a:xfrm>
            <a:off x="406321" y="4942839"/>
            <a:ext cx="377122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0000"/>
                </a:solidFill>
                <a:latin typeface="IBM Plex Sans" panose="020B0503050203000203" pitchFamily="34" charset="0"/>
                <a:sym typeface="Calibri"/>
              </a:rPr>
              <a:t>Local explanation</a:t>
            </a:r>
            <a:r>
              <a:rPr lang="en-US" sz="1600" dirty="0">
                <a:solidFill>
                  <a:srgbClr val="000000"/>
                </a:solidFill>
                <a:latin typeface="IBM Plex Sans" panose="020B0503050203000203" pitchFamily="34" charset="0"/>
                <a:sym typeface="Calibri"/>
              </a:rPr>
              <a:t>:    individual instance</a:t>
            </a:r>
          </a:p>
        </p:txBody>
      </p:sp>
      <p:sp>
        <p:nvSpPr>
          <p:cNvPr id="17" name="TextBox 16">
            <a:extLst>
              <a:ext uri="{FF2B5EF4-FFF2-40B4-BE49-F238E27FC236}">
                <a16:creationId xmlns:a16="http://schemas.microsoft.com/office/drawing/2014/main" id="{D5D7E449-39FB-ED4E-AEC0-E50FC5B4A80D}"/>
              </a:ext>
            </a:extLst>
          </p:cNvPr>
          <p:cNvSpPr txBox="1"/>
          <p:nvPr/>
        </p:nvSpPr>
        <p:spPr>
          <a:xfrm>
            <a:off x="406321" y="5339776"/>
            <a:ext cx="493500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0000"/>
                </a:solidFill>
                <a:latin typeface="IBM Plex Sans" panose="020B0503050203000203" pitchFamily="34" charset="0"/>
                <a:sym typeface="Calibri"/>
              </a:rPr>
              <a:t>Global explanation</a:t>
            </a:r>
            <a:r>
              <a:rPr lang="en-US" sz="1600" dirty="0">
                <a:solidFill>
                  <a:srgbClr val="000000"/>
                </a:solidFill>
                <a:latin typeface="IBM Plex Sans" panose="020B0503050203000203" pitchFamily="34" charset="0"/>
                <a:sym typeface="Calibri"/>
              </a:rPr>
              <a:t>:  internal mechanism of a model</a:t>
            </a:r>
          </a:p>
        </p:txBody>
      </p:sp>
      <p:sp>
        <p:nvSpPr>
          <p:cNvPr id="19" name="TextBox 18">
            <a:extLst>
              <a:ext uri="{FF2B5EF4-FFF2-40B4-BE49-F238E27FC236}">
                <a16:creationId xmlns:a16="http://schemas.microsoft.com/office/drawing/2014/main" id="{56411813-D258-2B45-BD10-CECFDA05200B}"/>
              </a:ext>
            </a:extLst>
          </p:cNvPr>
          <p:cNvSpPr txBox="1"/>
          <p:nvPr/>
        </p:nvSpPr>
        <p:spPr>
          <a:xfrm>
            <a:off x="6968411" y="4942839"/>
            <a:ext cx="367183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0000"/>
                </a:solidFill>
                <a:latin typeface="IBM Plex Sans" panose="020B0503050203000203" pitchFamily="34" charset="0"/>
                <a:sym typeface="Calibri"/>
              </a:rPr>
              <a:t>Self-explaining: </a:t>
            </a:r>
            <a:r>
              <a:rPr lang="en-US" sz="1600" dirty="0">
                <a:solidFill>
                  <a:srgbClr val="000000"/>
                </a:solidFill>
                <a:latin typeface="IBM Plex Sans" panose="020B0503050203000203" pitchFamily="34" charset="0"/>
                <a:sym typeface="Calibri"/>
              </a:rPr>
              <a:t>directly interpretable</a:t>
            </a:r>
          </a:p>
        </p:txBody>
      </p:sp>
      <p:sp>
        <p:nvSpPr>
          <p:cNvPr id="21" name="TextBox 20">
            <a:extLst>
              <a:ext uri="{FF2B5EF4-FFF2-40B4-BE49-F238E27FC236}">
                <a16:creationId xmlns:a16="http://schemas.microsoft.com/office/drawing/2014/main" id="{AB7571EF-914A-E148-B9E2-3FC67B41001B}"/>
              </a:ext>
            </a:extLst>
          </p:cNvPr>
          <p:cNvSpPr txBox="1"/>
          <p:nvPr/>
        </p:nvSpPr>
        <p:spPr>
          <a:xfrm>
            <a:off x="6968410" y="5338348"/>
            <a:ext cx="498469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0000"/>
                </a:solidFill>
                <a:latin typeface="IBM Plex Sans" panose="020B0503050203000203" pitchFamily="34" charset="0"/>
                <a:sym typeface="Calibri"/>
              </a:rPr>
              <a:t>Post-hoc: </a:t>
            </a:r>
            <a:r>
              <a:rPr lang="en-US" sz="1600" dirty="0">
                <a:solidFill>
                  <a:srgbClr val="000000"/>
                </a:solidFill>
                <a:latin typeface="IBM Plex Sans" panose="020B0503050203000203" pitchFamily="34" charset="0"/>
                <a:sym typeface="Calibri"/>
              </a:rPr>
              <a:t>a second step is needed to get explanation</a:t>
            </a:r>
          </a:p>
        </p:txBody>
      </p:sp>
      <p:sp>
        <p:nvSpPr>
          <p:cNvPr id="22" name="TextBox 21">
            <a:extLst>
              <a:ext uri="{FF2B5EF4-FFF2-40B4-BE49-F238E27FC236}">
                <a16:creationId xmlns:a16="http://schemas.microsoft.com/office/drawing/2014/main" id="{A9F10691-8C2C-A345-9FB7-2517220259DF}"/>
              </a:ext>
            </a:extLst>
          </p:cNvPr>
          <p:cNvSpPr txBox="1"/>
          <p:nvPr/>
        </p:nvSpPr>
        <p:spPr>
          <a:xfrm>
            <a:off x="4432852" y="2222746"/>
            <a:ext cx="26779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0"/>
                <a:sym typeface="Calibri"/>
              </a:rPr>
              <a:t>Two orthogonal aspects</a:t>
            </a:r>
          </a:p>
        </p:txBody>
      </p:sp>
      <p:sp>
        <p:nvSpPr>
          <p:cNvPr id="4" name="Slide Number Placeholder 3">
            <a:extLst>
              <a:ext uri="{FF2B5EF4-FFF2-40B4-BE49-F238E27FC236}">
                <a16:creationId xmlns:a16="http://schemas.microsoft.com/office/drawing/2014/main" id="{973903CB-F7DE-4E4A-AC59-95C54DBF0FC2}"/>
              </a:ext>
            </a:extLst>
          </p:cNvPr>
          <p:cNvSpPr>
            <a:spLocks noGrp="1"/>
          </p:cNvSpPr>
          <p:nvPr>
            <p:ph type="sldNum" sz="quarter" idx="2"/>
          </p:nvPr>
        </p:nvSpPr>
        <p:spPr/>
        <p:txBody>
          <a:bodyPr/>
          <a:lstStyle/>
          <a:p>
            <a:fld id="{86CB4B4D-7CA3-9044-876B-883B54F8677D}" type="slidenum">
              <a:rPr lang="en-US" smtClean="0"/>
              <a:t>48</a:t>
            </a:fld>
            <a:endParaRPr lang="en-US"/>
          </a:p>
        </p:txBody>
      </p:sp>
    </p:spTree>
    <p:extLst>
      <p:ext uri="{BB962C8B-B14F-4D97-AF65-F5344CB8AC3E}">
        <p14:creationId xmlns:p14="http://schemas.microsoft.com/office/powerpoint/2010/main" val="31098782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checkerboard(across)">
                                      <p:cBhvr>
                                        <p:cTn id="29" dur="500"/>
                                        <p:tgtEl>
                                          <p:spTgt spid="22"/>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checkerboard(across)">
                                      <p:cBhvr>
                                        <p:cTn id="32" dur="500"/>
                                        <p:tgtEl>
                                          <p:spTgt spid="23"/>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checkerboard(across)">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16" grpId="0"/>
      <p:bldP spid="17" grpId="0"/>
      <p:bldP spid="19" grpId="0"/>
      <p:bldP spid="2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Categorization of Explanations</a:t>
            </a:r>
          </a:p>
        </p:txBody>
      </p:sp>
      <p:pic>
        <p:nvPicPr>
          <p:cNvPr id="13" name="Graphic 12">
            <a:extLst>
              <a:ext uri="{FF2B5EF4-FFF2-40B4-BE49-F238E27FC236}">
                <a16:creationId xmlns:a16="http://schemas.microsoft.com/office/drawing/2014/main" id="{D16555AA-5EA3-B140-B24D-D826458A05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979" y="2177746"/>
            <a:ext cx="8924042" cy="1705761"/>
          </a:xfrm>
          <a:prstGeom prst="rect">
            <a:avLst/>
          </a:prstGeom>
        </p:spPr>
      </p:pic>
      <p:sp>
        <p:nvSpPr>
          <p:cNvPr id="5" name="Notched Right Arrow 4">
            <a:extLst>
              <a:ext uri="{FF2B5EF4-FFF2-40B4-BE49-F238E27FC236}">
                <a16:creationId xmlns:a16="http://schemas.microsoft.com/office/drawing/2014/main" id="{3968DFB1-E6A3-0A46-B977-0DF6389806C5}"/>
              </a:ext>
            </a:extLst>
          </p:cNvPr>
          <p:cNvSpPr/>
          <p:nvPr/>
        </p:nvSpPr>
        <p:spPr>
          <a:xfrm>
            <a:off x="1633979" y="4312228"/>
            <a:ext cx="8924042" cy="758536"/>
          </a:xfrm>
          <a:prstGeom prst="notchedRightArrow">
            <a:avLst/>
          </a:prstGeom>
          <a:gradFill flip="none" rotWithShape="1">
            <a:gsLst>
              <a:gs pos="33000">
                <a:srgbClr val="00B050">
                  <a:tint val="66000"/>
                  <a:satMod val="160000"/>
                </a:srgbClr>
              </a:gs>
              <a:gs pos="45000">
                <a:srgbClr val="00B050">
                  <a:tint val="44500"/>
                  <a:satMod val="160000"/>
                </a:srgbClr>
              </a:gs>
              <a:gs pos="100000">
                <a:srgbClr val="00B050">
                  <a:tint val="23500"/>
                  <a:satMod val="160000"/>
                </a:srgbClr>
              </a:gs>
            </a:gsLst>
            <a:lin ang="1080000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5F5152FA-11D3-C344-A00E-0AFB04D6E1A3}"/>
              </a:ext>
            </a:extLst>
          </p:cNvPr>
          <p:cNvSpPr txBox="1"/>
          <p:nvPr/>
        </p:nvSpPr>
        <p:spPr>
          <a:xfrm>
            <a:off x="1153391" y="4978432"/>
            <a:ext cx="15589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Least favorable </a:t>
            </a:r>
          </a:p>
        </p:txBody>
      </p:sp>
      <p:sp>
        <p:nvSpPr>
          <p:cNvPr id="9" name="TextBox 8">
            <a:extLst>
              <a:ext uri="{FF2B5EF4-FFF2-40B4-BE49-F238E27FC236}">
                <a16:creationId xmlns:a16="http://schemas.microsoft.com/office/drawing/2014/main" id="{96979ED3-4162-CD4B-A6B3-2E2056A00802}"/>
              </a:ext>
            </a:extLst>
          </p:cNvPr>
          <p:cNvSpPr txBox="1"/>
          <p:nvPr/>
        </p:nvSpPr>
        <p:spPr>
          <a:xfrm>
            <a:off x="9784460" y="4978432"/>
            <a:ext cx="15942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Most favorable </a:t>
            </a:r>
          </a:p>
        </p:txBody>
      </p:sp>
      <p:sp>
        <p:nvSpPr>
          <p:cNvPr id="4" name="Slide Number Placeholder 3">
            <a:extLst>
              <a:ext uri="{FF2B5EF4-FFF2-40B4-BE49-F238E27FC236}">
                <a16:creationId xmlns:a16="http://schemas.microsoft.com/office/drawing/2014/main" id="{4FB186E2-FD1F-2E48-9C3B-4F0D0AAF2DDF}"/>
              </a:ext>
            </a:extLst>
          </p:cNvPr>
          <p:cNvSpPr>
            <a:spLocks noGrp="1"/>
          </p:cNvSpPr>
          <p:nvPr>
            <p:ph type="sldNum" sz="quarter" idx="2"/>
          </p:nvPr>
        </p:nvSpPr>
        <p:spPr/>
        <p:txBody>
          <a:bodyPr/>
          <a:lstStyle/>
          <a:p>
            <a:fld id="{86CB4B4D-7CA3-9044-876B-883B54F8677D}" type="slidenum">
              <a:rPr lang="en-US" smtClean="0"/>
              <a:t>49</a:t>
            </a:fld>
            <a:endParaRPr lang="en-US"/>
          </a:p>
        </p:txBody>
      </p:sp>
    </p:spTree>
    <p:extLst>
      <p:ext uri="{BB962C8B-B14F-4D97-AF65-F5344CB8AC3E}">
        <p14:creationId xmlns:p14="http://schemas.microsoft.com/office/powerpoint/2010/main" val="277037573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ular Callout 15">
            <a:extLst>
              <a:ext uri="{FF2B5EF4-FFF2-40B4-BE49-F238E27FC236}">
                <a16:creationId xmlns:a16="http://schemas.microsoft.com/office/drawing/2014/main" id="{C7E06D96-096D-E54F-AE5E-965E21D1B557}"/>
              </a:ext>
            </a:extLst>
          </p:cNvPr>
          <p:cNvSpPr/>
          <p:nvPr/>
        </p:nvSpPr>
        <p:spPr>
          <a:xfrm>
            <a:off x="5883896" y="3631391"/>
            <a:ext cx="3486346" cy="1762737"/>
          </a:xfrm>
          <a:prstGeom prst="wedgeRoundRectCallout">
            <a:avLst>
              <a:gd name="adj1" fmla="val -20517"/>
              <a:gd name="adj2" fmla="val 78145"/>
              <a:gd name="adj3" fmla="val 16667"/>
            </a:avLst>
          </a:prstGeom>
          <a:solidFill>
            <a:srgbClr val="0D2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D1B298-2709-884F-BC95-BE661C912954}"/>
              </a:ext>
            </a:extLst>
          </p:cNvPr>
          <p:cNvSpPr>
            <a:spLocks noGrp="1"/>
          </p:cNvSpPr>
          <p:nvPr>
            <p:ph type="sldNum" sz="quarter" idx="2"/>
          </p:nvPr>
        </p:nvSpPr>
        <p:spPr>
          <a:xfrm>
            <a:off x="11378676" y="5872355"/>
            <a:ext cx="203009" cy="177417"/>
          </a:xfrm>
        </p:spPr>
        <p:txBody>
          <a:bodyPr/>
          <a:lstStyle/>
          <a:p>
            <a:fld id="{B9E1206A-5614-2648-8F03-F73EEBA35E51}" type="slidenum">
              <a:rPr lang="en-US" smtClean="0"/>
              <a:t>5</a:t>
            </a:fld>
            <a:endParaRPr lang="en-US"/>
          </a:p>
        </p:txBody>
      </p:sp>
      <p:sp>
        <p:nvSpPr>
          <p:cNvPr id="2" name="Title 1">
            <a:extLst>
              <a:ext uri="{FF2B5EF4-FFF2-40B4-BE49-F238E27FC236}">
                <a16:creationId xmlns:a16="http://schemas.microsoft.com/office/drawing/2014/main" id="{D2DA279E-8141-214A-871E-D61C169FEFFA}"/>
              </a:ext>
            </a:extLst>
          </p:cNvPr>
          <p:cNvSpPr>
            <a:spLocks noGrp="1"/>
          </p:cNvSpPr>
          <p:nvPr>
            <p:ph type="title"/>
          </p:nvPr>
        </p:nvSpPr>
        <p:spPr/>
        <p:txBody>
          <a:bodyPr/>
          <a:lstStyle/>
          <a:p>
            <a:r>
              <a:rPr lang="en-US" dirty="0"/>
              <a:t>AI is Becoming Increasing Widely Adopted</a:t>
            </a:r>
          </a:p>
        </p:txBody>
      </p:sp>
      <p:grpSp>
        <p:nvGrpSpPr>
          <p:cNvPr id="7" name="Group 6">
            <a:extLst>
              <a:ext uri="{FF2B5EF4-FFF2-40B4-BE49-F238E27FC236}">
                <a16:creationId xmlns:a16="http://schemas.microsoft.com/office/drawing/2014/main" id="{E28A3D05-EC93-E84A-8E0A-C6C62F4BC7F0}"/>
              </a:ext>
            </a:extLst>
          </p:cNvPr>
          <p:cNvGrpSpPr/>
          <p:nvPr/>
        </p:nvGrpSpPr>
        <p:grpSpPr>
          <a:xfrm>
            <a:off x="838199" y="2383231"/>
            <a:ext cx="2452007" cy="932830"/>
            <a:chOff x="838200" y="3059506"/>
            <a:chExt cx="6636092" cy="2803966"/>
          </a:xfrm>
        </p:grpSpPr>
        <p:pic>
          <p:nvPicPr>
            <p:cNvPr id="5" name="Picture 4">
              <a:extLst>
                <a:ext uri="{FF2B5EF4-FFF2-40B4-BE49-F238E27FC236}">
                  <a16:creationId xmlns:a16="http://schemas.microsoft.com/office/drawing/2014/main" id="{5B27466A-0BA2-8F4D-9576-290C9FF45DCF}"/>
                </a:ext>
              </a:extLst>
            </p:cNvPr>
            <p:cNvPicPr>
              <a:picLocks noChangeAspect="1"/>
            </p:cNvPicPr>
            <p:nvPr/>
          </p:nvPicPr>
          <p:blipFill rotWithShape="1">
            <a:blip r:embed="rId5"/>
            <a:srcRect t="53608" b="12577"/>
            <a:stretch/>
          </p:blipFill>
          <p:spPr>
            <a:xfrm>
              <a:off x="838200" y="3544479"/>
              <a:ext cx="6636092" cy="2318993"/>
            </a:xfrm>
            <a:prstGeom prst="rect">
              <a:avLst/>
            </a:prstGeom>
          </p:spPr>
        </p:pic>
        <p:pic>
          <p:nvPicPr>
            <p:cNvPr id="6" name="Picture 5">
              <a:extLst>
                <a:ext uri="{FF2B5EF4-FFF2-40B4-BE49-F238E27FC236}">
                  <a16:creationId xmlns:a16="http://schemas.microsoft.com/office/drawing/2014/main" id="{5D982423-C8AA-CB41-9FE5-72E5B81869DB}"/>
                </a:ext>
              </a:extLst>
            </p:cNvPr>
            <p:cNvPicPr>
              <a:picLocks noChangeAspect="1"/>
            </p:cNvPicPr>
            <p:nvPr/>
          </p:nvPicPr>
          <p:blipFill rotWithShape="1">
            <a:blip r:embed="rId5"/>
            <a:srcRect b="91363"/>
            <a:stretch/>
          </p:blipFill>
          <p:spPr>
            <a:xfrm>
              <a:off x="838200" y="3059506"/>
              <a:ext cx="6636092" cy="592318"/>
            </a:xfrm>
            <a:prstGeom prst="rect">
              <a:avLst/>
            </a:prstGeom>
          </p:spPr>
        </p:pic>
      </p:grpSp>
      <p:pic>
        <p:nvPicPr>
          <p:cNvPr id="8" name="Picture 7">
            <a:extLst>
              <a:ext uri="{FF2B5EF4-FFF2-40B4-BE49-F238E27FC236}">
                <a16:creationId xmlns:a16="http://schemas.microsoft.com/office/drawing/2014/main" id="{9D47175B-ED8B-1E4A-B22B-45D6C20E92AE}"/>
              </a:ext>
            </a:extLst>
          </p:cNvPr>
          <p:cNvPicPr>
            <a:picLocks noChangeAspect="1"/>
          </p:cNvPicPr>
          <p:nvPr/>
        </p:nvPicPr>
        <p:blipFill>
          <a:blip r:embed="rId6"/>
          <a:stretch>
            <a:fillRect/>
          </a:stretch>
        </p:blipFill>
        <p:spPr>
          <a:xfrm>
            <a:off x="7585336" y="2076450"/>
            <a:ext cx="3206750" cy="1352550"/>
          </a:xfrm>
          <a:prstGeom prst="rect">
            <a:avLst/>
          </a:prstGeom>
        </p:spPr>
      </p:pic>
      <p:pic>
        <p:nvPicPr>
          <p:cNvPr id="9" name="Picture 8">
            <a:extLst>
              <a:ext uri="{FF2B5EF4-FFF2-40B4-BE49-F238E27FC236}">
                <a16:creationId xmlns:a16="http://schemas.microsoft.com/office/drawing/2014/main" id="{50AC2B37-75B7-5944-B160-C160A3D8D815}"/>
              </a:ext>
            </a:extLst>
          </p:cNvPr>
          <p:cNvPicPr>
            <a:picLocks noChangeAspect="1"/>
          </p:cNvPicPr>
          <p:nvPr/>
        </p:nvPicPr>
        <p:blipFill>
          <a:blip r:embed="rId7"/>
          <a:stretch>
            <a:fillRect/>
          </a:stretch>
        </p:blipFill>
        <p:spPr>
          <a:xfrm>
            <a:off x="1305737" y="3949103"/>
            <a:ext cx="3717303" cy="1445026"/>
          </a:xfrm>
          <a:prstGeom prst="rect">
            <a:avLst/>
          </a:prstGeom>
        </p:spPr>
      </p:pic>
      <p:pic>
        <p:nvPicPr>
          <p:cNvPr id="10" name="Picture 9">
            <a:extLst>
              <a:ext uri="{FF2B5EF4-FFF2-40B4-BE49-F238E27FC236}">
                <a16:creationId xmlns:a16="http://schemas.microsoft.com/office/drawing/2014/main" id="{74751B6C-F0F0-4641-BB1B-0CBF320AA5E4}"/>
              </a:ext>
            </a:extLst>
          </p:cNvPr>
          <p:cNvPicPr>
            <a:picLocks noChangeAspect="1"/>
          </p:cNvPicPr>
          <p:nvPr/>
        </p:nvPicPr>
        <p:blipFill>
          <a:blip r:embed="rId8"/>
          <a:stretch>
            <a:fillRect/>
          </a:stretch>
        </p:blipFill>
        <p:spPr>
          <a:xfrm>
            <a:off x="6095999" y="3766754"/>
            <a:ext cx="2978674" cy="1448566"/>
          </a:xfrm>
          <a:prstGeom prst="rect">
            <a:avLst/>
          </a:prstGeom>
        </p:spPr>
      </p:pic>
      <p:sp>
        <p:nvSpPr>
          <p:cNvPr id="14" name="Rounded Rectangular Callout 13">
            <a:extLst>
              <a:ext uri="{FF2B5EF4-FFF2-40B4-BE49-F238E27FC236}">
                <a16:creationId xmlns:a16="http://schemas.microsoft.com/office/drawing/2014/main" id="{6027B542-EE95-BC4E-97DE-60B168EA7E24}"/>
              </a:ext>
            </a:extLst>
          </p:cNvPr>
          <p:cNvSpPr/>
          <p:nvPr/>
        </p:nvSpPr>
        <p:spPr>
          <a:xfrm>
            <a:off x="4270341" y="1219011"/>
            <a:ext cx="2978674" cy="1533713"/>
          </a:xfrm>
          <a:prstGeom prst="wedgeRoundRectCallout">
            <a:avLst>
              <a:gd name="adj1" fmla="val -20517"/>
              <a:gd name="adj2" fmla="val 7814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15B4D10-C876-884A-9700-7AF9C6618067}"/>
              </a:ext>
            </a:extLst>
          </p:cNvPr>
          <p:cNvGrpSpPr/>
          <p:nvPr/>
        </p:nvGrpSpPr>
        <p:grpSpPr>
          <a:xfrm>
            <a:off x="4366015" y="1403763"/>
            <a:ext cx="2664055" cy="1087854"/>
            <a:chOff x="8016514" y="1452979"/>
            <a:chExt cx="3206751" cy="1325563"/>
          </a:xfrm>
        </p:grpSpPr>
        <p:pic>
          <p:nvPicPr>
            <p:cNvPr id="11" name="Picture 10">
              <a:extLst>
                <a:ext uri="{FF2B5EF4-FFF2-40B4-BE49-F238E27FC236}">
                  <a16:creationId xmlns:a16="http://schemas.microsoft.com/office/drawing/2014/main" id="{AEBECC8C-BBB1-3043-8EBE-F021F1F9D515}"/>
                </a:ext>
              </a:extLst>
            </p:cNvPr>
            <p:cNvPicPr>
              <a:picLocks noChangeAspect="1"/>
            </p:cNvPicPr>
            <p:nvPr/>
          </p:nvPicPr>
          <p:blipFill rotWithShape="1">
            <a:blip r:embed="rId9"/>
            <a:srcRect r="6047" b="75590"/>
            <a:stretch/>
          </p:blipFill>
          <p:spPr>
            <a:xfrm>
              <a:off x="8016514" y="1452979"/>
              <a:ext cx="3012848" cy="500468"/>
            </a:xfrm>
            <a:prstGeom prst="rect">
              <a:avLst/>
            </a:prstGeom>
          </p:spPr>
        </p:pic>
        <p:pic>
          <p:nvPicPr>
            <p:cNvPr id="12" name="Picture 11">
              <a:extLst>
                <a:ext uri="{FF2B5EF4-FFF2-40B4-BE49-F238E27FC236}">
                  <a16:creationId xmlns:a16="http://schemas.microsoft.com/office/drawing/2014/main" id="{E3980064-381D-DB47-A3F9-789008C4F0D7}"/>
                </a:ext>
              </a:extLst>
            </p:cNvPr>
            <p:cNvPicPr>
              <a:picLocks noChangeAspect="1"/>
            </p:cNvPicPr>
            <p:nvPr/>
          </p:nvPicPr>
          <p:blipFill rotWithShape="1">
            <a:blip r:embed="rId9"/>
            <a:srcRect t="57530"/>
            <a:stretch/>
          </p:blipFill>
          <p:spPr>
            <a:xfrm>
              <a:off x="8016514" y="1907814"/>
              <a:ext cx="3206751" cy="870728"/>
            </a:xfrm>
            <a:prstGeom prst="rect">
              <a:avLst/>
            </a:prstGeom>
          </p:spPr>
        </p:pic>
      </p:grpSp>
      <p:sp>
        <p:nvSpPr>
          <p:cNvPr id="15" name="Rounded Rectangular Callout 14">
            <a:extLst>
              <a:ext uri="{FF2B5EF4-FFF2-40B4-BE49-F238E27FC236}">
                <a16:creationId xmlns:a16="http://schemas.microsoft.com/office/drawing/2014/main" id="{27C95D77-0754-1041-9239-1C3B7BEC7949}"/>
              </a:ext>
            </a:extLst>
          </p:cNvPr>
          <p:cNvSpPr/>
          <p:nvPr/>
        </p:nvSpPr>
        <p:spPr>
          <a:xfrm>
            <a:off x="7585335" y="1895287"/>
            <a:ext cx="3406317" cy="1533713"/>
          </a:xfrm>
          <a:prstGeom prst="wedgeRoundRectCallout">
            <a:avLst>
              <a:gd name="adj1" fmla="val -58431"/>
              <a:gd name="adj2" fmla="val 5171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0824973E-CC68-1E4E-97C7-A1845A8359DC}"/>
              </a:ext>
            </a:extLst>
          </p:cNvPr>
          <p:cNvSpPr/>
          <p:nvPr/>
        </p:nvSpPr>
        <p:spPr>
          <a:xfrm>
            <a:off x="1118597" y="3776664"/>
            <a:ext cx="4075571" cy="1649643"/>
          </a:xfrm>
          <a:prstGeom prst="wedgeRoundRectCallout">
            <a:avLst>
              <a:gd name="adj1" fmla="val 26687"/>
              <a:gd name="adj2" fmla="val 6714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ular Callout 17">
            <a:extLst>
              <a:ext uri="{FF2B5EF4-FFF2-40B4-BE49-F238E27FC236}">
                <a16:creationId xmlns:a16="http://schemas.microsoft.com/office/drawing/2014/main" id="{5BC254FE-C5DF-D841-9666-6E5292329E9F}"/>
              </a:ext>
            </a:extLst>
          </p:cNvPr>
          <p:cNvSpPr/>
          <p:nvPr/>
        </p:nvSpPr>
        <p:spPr>
          <a:xfrm>
            <a:off x="664459" y="2163460"/>
            <a:ext cx="2748044" cy="1352551"/>
          </a:xfrm>
          <a:prstGeom prst="wedgeRoundRectCallout">
            <a:avLst>
              <a:gd name="adj1" fmla="val 59800"/>
              <a:gd name="adj2" fmla="val 3373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6ED6DB-1C04-8B49-B2CD-E3E918511200}"/>
              </a:ext>
            </a:extLst>
          </p:cNvPr>
          <p:cNvSpPr txBox="1"/>
          <p:nvPr/>
        </p:nvSpPr>
        <p:spPr>
          <a:xfrm>
            <a:off x="9503923" y="5943600"/>
            <a:ext cx="6357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pic>
        <p:nvPicPr>
          <p:cNvPr id="20" name="Audio 19">
            <a:hlinkClick r:id="" action="ppaction://media"/>
            <a:extLst>
              <a:ext uri="{FF2B5EF4-FFF2-40B4-BE49-F238E27FC236}">
                <a16:creationId xmlns:a16="http://schemas.microsoft.com/office/drawing/2014/main" id="{BBC6F4CB-A660-4048-8253-17B962BB36B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5490640"/>
      </p:ext>
    </p:extLst>
  </p:cSld>
  <p:clrMapOvr>
    <a:masterClrMapping/>
  </p:clrMapOvr>
  <p:transition spd="med" advTm="270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Outline of Part II</a:t>
            </a:r>
          </a:p>
        </p:txBody>
      </p:sp>
      <p:sp>
        <p:nvSpPr>
          <p:cNvPr id="5" name="Text Placeholder 8">
            <a:extLst>
              <a:ext uri="{FF2B5EF4-FFF2-40B4-BE49-F238E27FC236}">
                <a16:creationId xmlns:a16="http://schemas.microsoft.com/office/drawing/2014/main" id="{CC15F940-62E9-7F4D-BCFE-0F34439EF66E}"/>
              </a:ext>
            </a:extLst>
          </p:cNvPr>
          <p:cNvSpPr txBox="1">
            <a:spLocks/>
          </p:cNvSpPr>
          <p:nvPr/>
        </p:nvSpPr>
        <p:spPr>
          <a:xfrm>
            <a:off x="609519" y="1253331"/>
            <a:ext cx="10515600" cy="4921438"/>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lnSpcReduction="1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b="1" kern="0" dirty="0"/>
              <a:t>Literature review methodology</a:t>
            </a:r>
          </a:p>
          <a:p>
            <a:pPr lvl="1"/>
            <a:endParaRPr lang="en-US" b="1" kern="0" dirty="0"/>
          </a:p>
          <a:p>
            <a:pPr lvl="1"/>
            <a:endParaRPr lang="en-US" b="1" kern="0" dirty="0"/>
          </a:p>
          <a:p>
            <a:r>
              <a:rPr lang="en-US" b="1" kern="0" dirty="0"/>
              <a:t>Categorization of different types of explanation</a:t>
            </a:r>
          </a:p>
          <a:p>
            <a:pPr lvl="1"/>
            <a:r>
              <a:rPr lang="en-US" kern="0" dirty="0"/>
              <a:t>Local vs. Global</a:t>
            </a:r>
          </a:p>
          <a:p>
            <a:pPr lvl="1"/>
            <a:r>
              <a:rPr lang="en-US" kern="0" dirty="0"/>
              <a:t>Self-explaining vs. Post-hoc processing</a:t>
            </a:r>
          </a:p>
          <a:p>
            <a:pPr lvl="1"/>
            <a:endParaRPr lang="en-US" kern="0" dirty="0"/>
          </a:p>
          <a:p>
            <a:r>
              <a:rPr lang="en-US" b="1" kern="0" dirty="0">
                <a:solidFill>
                  <a:srgbClr val="C00000"/>
                </a:solidFill>
              </a:rPr>
              <a:t>Generating and presenting explanations</a:t>
            </a:r>
          </a:p>
          <a:p>
            <a:pPr lvl="1"/>
            <a:r>
              <a:rPr lang="en-US" kern="0" dirty="0" err="1">
                <a:solidFill>
                  <a:srgbClr val="C00000"/>
                </a:solidFill>
              </a:rPr>
              <a:t>Explainability</a:t>
            </a:r>
            <a:r>
              <a:rPr lang="en-US" kern="0" dirty="0">
                <a:solidFill>
                  <a:srgbClr val="C00000"/>
                </a:solidFill>
              </a:rPr>
              <a:t> techniques </a:t>
            </a:r>
          </a:p>
          <a:p>
            <a:pPr lvl="2"/>
            <a:r>
              <a:rPr lang="en-US" kern="0" dirty="0">
                <a:solidFill>
                  <a:srgbClr val="C00000"/>
                </a:solidFill>
              </a:rPr>
              <a:t>Common operations to enable </a:t>
            </a:r>
            <a:r>
              <a:rPr lang="en-US" kern="0" dirty="0" err="1">
                <a:solidFill>
                  <a:srgbClr val="C00000"/>
                </a:solidFill>
              </a:rPr>
              <a:t>explainability</a:t>
            </a:r>
            <a:endParaRPr lang="en-US" kern="0" dirty="0">
              <a:solidFill>
                <a:srgbClr val="C00000"/>
              </a:solidFill>
            </a:endParaRPr>
          </a:p>
          <a:p>
            <a:pPr lvl="1"/>
            <a:r>
              <a:rPr lang="en-US" kern="0" dirty="0">
                <a:solidFill>
                  <a:srgbClr val="C00000"/>
                </a:solidFill>
              </a:rPr>
              <a:t>Visualization techniques</a:t>
            </a:r>
          </a:p>
          <a:p>
            <a:pPr lvl="1"/>
            <a:endParaRPr lang="en-US" kern="0" dirty="0"/>
          </a:p>
          <a:p>
            <a:r>
              <a:rPr lang="en-US" b="1" kern="0" dirty="0"/>
              <a:t>Other insights (XNLP website)</a:t>
            </a:r>
          </a:p>
          <a:p>
            <a:pPr lvl="1"/>
            <a:r>
              <a:rPr lang="en-US" kern="0" dirty="0"/>
              <a:t>Relationships among </a:t>
            </a:r>
            <a:r>
              <a:rPr lang="en-US" kern="0" dirty="0" err="1"/>
              <a:t>explainability</a:t>
            </a:r>
            <a:r>
              <a:rPr lang="en-US" kern="0" dirty="0"/>
              <a:t> and visualization techniques</a:t>
            </a:r>
          </a:p>
          <a:p>
            <a:pPr lvl="1"/>
            <a:r>
              <a:rPr lang="en-US" kern="0" dirty="0"/>
              <a:t>Evolution of the XAI research in the past a few years</a:t>
            </a:r>
          </a:p>
          <a:p>
            <a:pPr lvl="1"/>
            <a:endParaRPr lang="en-US" kern="0" dirty="0"/>
          </a:p>
          <a:p>
            <a:pPr marL="349623" indent="-342900"/>
            <a:r>
              <a:rPr lang="en-US" b="1" kern="0" dirty="0">
                <a:solidFill>
                  <a:schemeClr val="bg1">
                    <a:lumMod val="50000"/>
                  </a:schemeClr>
                </a:solidFill>
              </a:rPr>
              <a:t>Evaluation of Explanations</a:t>
            </a:r>
          </a:p>
          <a:p>
            <a:pPr marL="349623" indent="-342900"/>
            <a:endParaRPr lang="en-US" kern="0" dirty="0"/>
          </a:p>
          <a:p>
            <a:pPr lvl="1"/>
            <a:endParaRPr lang="en-US" kern="0" dirty="0"/>
          </a:p>
          <a:p>
            <a:endParaRPr lang="en-US" kern="0" dirty="0"/>
          </a:p>
        </p:txBody>
      </p:sp>
      <p:sp>
        <p:nvSpPr>
          <p:cNvPr id="4" name="Slide Number Placeholder 3">
            <a:extLst>
              <a:ext uri="{FF2B5EF4-FFF2-40B4-BE49-F238E27FC236}">
                <a16:creationId xmlns:a16="http://schemas.microsoft.com/office/drawing/2014/main" id="{4E678EC9-D9DF-DB40-A97D-CB7E19198312}"/>
              </a:ext>
            </a:extLst>
          </p:cNvPr>
          <p:cNvSpPr>
            <a:spLocks noGrp="1"/>
          </p:cNvSpPr>
          <p:nvPr>
            <p:ph type="sldNum" sz="quarter" idx="2"/>
          </p:nvPr>
        </p:nvSpPr>
        <p:spPr/>
        <p:txBody>
          <a:bodyPr/>
          <a:lstStyle/>
          <a:p>
            <a:fld id="{86CB4B4D-7CA3-9044-876B-883B54F8677D}" type="slidenum">
              <a:rPr lang="en-US" smtClean="0"/>
              <a:t>50</a:t>
            </a:fld>
            <a:endParaRPr lang="en-US"/>
          </a:p>
        </p:txBody>
      </p:sp>
    </p:spTree>
    <p:extLst>
      <p:ext uri="{BB962C8B-B14F-4D97-AF65-F5344CB8AC3E}">
        <p14:creationId xmlns:p14="http://schemas.microsoft.com/office/powerpoint/2010/main" val="1026251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From model prediction to user understanding</a:t>
            </a:r>
          </a:p>
        </p:txBody>
      </p:sp>
      <p:sp>
        <p:nvSpPr>
          <p:cNvPr id="8" name="TextBox 7">
            <a:extLst>
              <a:ext uri="{FF2B5EF4-FFF2-40B4-BE49-F238E27FC236}">
                <a16:creationId xmlns:a16="http://schemas.microsoft.com/office/drawing/2014/main" id="{C00A5321-84DB-F845-B583-DD5EBBD6873E}"/>
              </a:ext>
            </a:extLst>
          </p:cNvPr>
          <p:cNvSpPr txBox="1"/>
          <p:nvPr/>
        </p:nvSpPr>
        <p:spPr>
          <a:xfrm>
            <a:off x="1798677" y="2071893"/>
            <a:ext cx="12929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XAI model </a:t>
            </a: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pic>
        <p:nvPicPr>
          <p:cNvPr id="12" name="Graphic 11" descr="User">
            <a:extLst>
              <a:ext uri="{FF2B5EF4-FFF2-40B4-BE49-F238E27FC236}">
                <a16:creationId xmlns:a16="http://schemas.microsoft.com/office/drawing/2014/main" id="{B8A7FACA-A1CA-954F-80B8-0BE22C98F5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6573" y="2178569"/>
            <a:ext cx="914400" cy="914400"/>
          </a:xfrm>
          <a:prstGeom prst="rect">
            <a:avLst/>
          </a:prstGeom>
        </p:spPr>
      </p:pic>
      <p:pic>
        <p:nvPicPr>
          <p:cNvPr id="14" name="Graphic 13" descr="Gears">
            <a:extLst>
              <a:ext uri="{FF2B5EF4-FFF2-40B4-BE49-F238E27FC236}">
                <a16:creationId xmlns:a16="http://schemas.microsoft.com/office/drawing/2014/main" id="{5077F4A7-FD44-F842-B7FA-E18032C765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7233" y="1751191"/>
            <a:ext cx="914400" cy="914400"/>
          </a:xfrm>
          <a:prstGeom prst="rect">
            <a:avLst/>
          </a:prstGeom>
        </p:spPr>
      </p:pic>
      <p:sp>
        <p:nvSpPr>
          <p:cNvPr id="15" name="Right Arrow 14">
            <a:extLst>
              <a:ext uri="{FF2B5EF4-FFF2-40B4-BE49-F238E27FC236}">
                <a16:creationId xmlns:a16="http://schemas.microsoft.com/office/drawing/2014/main" id="{B16965BC-659E-6A4B-BBE8-6098F15DE5E4}"/>
              </a:ext>
            </a:extLst>
          </p:cNvPr>
          <p:cNvSpPr/>
          <p:nvPr/>
        </p:nvSpPr>
        <p:spPr>
          <a:xfrm>
            <a:off x="4640857" y="2622226"/>
            <a:ext cx="4087204" cy="383822"/>
          </a:xfrm>
          <a:prstGeom prst="rightArrow">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22" name="Group 21">
            <a:extLst>
              <a:ext uri="{FF2B5EF4-FFF2-40B4-BE49-F238E27FC236}">
                <a16:creationId xmlns:a16="http://schemas.microsoft.com/office/drawing/2014/main" id="{F2FFCADD-5938-6F4D-88AC-3995AA38FD9A}"/>
              </a:ext>
            </a:extLst>
          </p:cNvPr>
          <p:cNvGrpSpPr/>
          <p:nvPr/>
        </p:nvGrpSpPr>
        <p:grpSpPr>
          <a:xfrm>
            <a:off x="2878227" y="1927388"/>
            <a:ext cx="1561123" cy="1453446"/>
            <a:chOff x="889432" y="4041804"/>
            <a:chExt cx="1561123" cy="1453446"/>
          </a:xfrm>
        </p:grpSpPr>
        <p:pic>
          <p:nvPicPr>
            <p:cNvPr id="17" name="Graphic 16" descr="Box">
              <a:extLst>
                <a:ext uri="{FF2B5EF4-FFF2-40B4-BE49-F238E27FC236}">
                  <a16:creationId xmlns:a16="http://schemas.microsoft.com/office/drawing/2014/main" id="{D1DDD3DB-FBC2-ED48-B942-EC09C71D4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36155" y="4569179"/>
              <a:ext cx="914400" cy="914400"/>
            </a:xfrm>
            <a:prstGeom prst="rect">
              <a:avLst/>
            </a:prstGeom>
          </p:spPr>
        </p:pic>
        <p:pic>
          <p:nvPicPr>
            <p:cNvPr id="19" name="Graphic 18" descr="Box">
              <a:extLst>
                <a:ext uri="{FF2B5EF4-FFF2-40B4-BE49-F238E27FC236}">
                  <a16:creationId xmlns:a16="http://schemas.microsoft.com/office/drawing/2014/main" id="{F68ACB8B-7C46-CA43-A394-1FFC54EC9D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2265" y="4041804"/>
              <a:ext cx="914400" cy="914400"/>
            </a:xfrm>
            <a:prstGeom prst="rect">
              <a:avLst/>
            </a:prstGeom>
          </p:spPr>
        </p:pic>
        <p:pic>
          <p:nvPicPr>
            <p:cNvPr id="21" name="Graphic 20" descr="Box">
              <a:extLst>
                <a:ext uri="{FF2B5EF4-FFF2-40B4-BE49-F238E27FC236}">
                  <a16:creationId xmlns:a16="http://schemas.microsoft.com/office/drawing/2014/main" id="{7E0B9704-8D0E-6B4E-B04D-3424FBEC68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9432" y="4580850"/>
              <a:ext cx="914400" cy="914400"/>
            </a:xfrm>
            <a:prstGeom prst="rect">
              <a:avLst/>
            </a:prstGeom>
          </p:spPr>
        </p:pic>
      </p:grpSp>
      <p:sp>
        <p:nvSpPr>
          <p:cNvPr id="23" name="TextBox 22">
            <a:extLst>
              <a:ext uri="{FF2B5EF4-FFF2-40B4-BE49-F238E27FC236}">
                <a16:creationId xmlns:a16="http://schemas.microsoft.com/office/drawing/2014/main" id="{BCD2A2FC-EC9A-5643-AF27-B610A47E4DD6}"/>
              </a:ext>
            </a:extLst>
          </p:cNvPr>
          <p:cNvSpPr txBox="1"/>
          <p:nvPr/>
        </p:nvSpPr>
        <p:spPr>
          <a:xfrm>
            <a:off x="5830276" y="2097104"/>
            <a:ext cx="21042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Explained predictions</a:t>
            </a:r>
          </a:p>
        </p:txBody>
      </p:sp>
      <p:sp>
        <p:nvSpPr>
          <p:cNvPr id="24" name="TextBox 23">
            <a:extLst>
              <a:ext uri="{FF2B5EF4-FFF2-40B4-BE49-F238E27FC236}">
                <a16:creationId xmlns:a16="http://schemas.microsoft.com/office/drawing/2014/main" id="{6FE7EA16-6909-1F41-9C09-73D6B6686F6E}"/>
              </a:ext>
            </a:extLst>
          </p:cNvPr>
          <p:cNvSpPr txBox="1"/>
          <p:nvPr/>
        </p:nvSpPr>
        <p:spPr>
          <a:xfrm>
            <a:off x="8856573" y="3019971"/>
            <a:ext cx="10429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End user</a:t>
            </a: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6" name="Oval Callout 25">
            <a:extLst>
              <a:ext uri="{FF2B5EF4-FFF2-40B4-BE49-F238E27FC236}">
                <a16:creationId xmlns:a16="http://schemas.microsoft.com/office/drawing/2014/main" id="{1EEC85C4-4274-824A-B631-6D7599F55382}"/>
              </a:ext>
            </a:extLst>
          </p:cNvPr>
          <p:cNvSpPr/>
          <p:nvPr/>
        </p:nvSpPr>
        <p:spPr>
          <a:xfrm>
            <a:off x="3677370" y="3760982"/>
            <a:ext cx="5636403" cy="1774445"/>
          </a:xfrm>
          <a:prstGeom prst="wedgeEllipseCallout">
            <a:avLst>
              <a:gd name="adj1" fmla="val -476"/>
              <a:gd name="adj2" fmla="val -77686"/>
            </a:avLst>
          </a:prstGeom>
          <a:solidFill>
            <a:schemeClr val="accent3">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hangingPunct="0"/>
            <a:endParaRPr lang="en-US" b="1" dirty="0">
              <a:solidFill>
                <a:srgbClr val="000000"/>
              </a:solidFill>
              <a:latin typeface="IBM Plex Sans" panose="020B0503050203000203" pitchFamily="34" charset="0"/>
              <a:sym typeface="Calibri"/>
            </a:endParaRPr>
          </a:p>
          <a:p>
            <a:pPr algn="ctr" hangingPunct="0"/>
            <a:r>
              <a:rPr lang="en-US" sz="2000" b="1" dirty="0">
                <a:solidFill>
                  <a:srgbClr val="000000"/>
                </a:solidFill>
                <a:latin typeface="IBM Plex Sans" panose="020B0503050203000203" pitchFamily="34" charset="0"/>
                <a:sym typeface="Calibri"/>
              </a:rPr>
              <a:t>Are explanations directly sent from XAI models to users?</a:t>
            </a:r>
          </a:p>
          <a:p>
            <a:pPr algn="ctr" hangingPunct="0"/>
            <a:endParaRPr lang="en-US" b="1" dirty="0">
              <a:solidFill>
                <a:srgbClr val="000000"/>
              </a:solidFill>
              <a:latin typeface="IBM Plex Sans" panose="020B0503050203000203" pitchFamily="34" charset="0"/>
              <a:sym typeface="Calibri"/>
            </a:endParaRPr>
          </a:p>
        </p:txBody>
      </p:sp>
      <p:sp>
        <p:nvSpPr>
          <p:cNvPr id="2" name="Slide Number Placeholder 1">
            <a:extLst>
              <a:ext uri="{FF2B5EF4-FFF2-40B4-BE49-F238E27FC236}">
                <a16:creationId xmlns:a16="http://schemas.microsoft.com/office/drawing/2014/main" id="{AE9FBC4E-2789-BB47-8F99-EE002987454F}"/>
              </a:ext>
            </a:extLst>
          </p:cNvPr>
          <p:cNvSpPr>
            <a:spLocks noGrp="1"/>
          </p:cNvSpPr>
          <p:nvPr>
            <p:ph type="sldNum" sz="quarter" idx="2"/>
          </p:nvPr>
        </p:nvSpPr>
        <p:spPr/>
        <p:txBody>
          <a:bodyPr/>
          <a:lstStyle/>
          <a:p>
            <a:fld id="{86CB4B4D-7CA3-9044-876B-883B54F8677D}" type="slidenum">
              <a:rPr lang="en-US" smtClean="0"/>
              <a:t>51</a:t>
            </a:fld>
            <a:endParaRPr lang="en-US"/>
          </a:p>
        </p:txBody>
      </p:sp>
    </p:spTree>
    <p:extLst>
      <p:ext uri="{BB962C8B-B14F-4D97-AF65-F5344CB8AC3E}">
        <p14:creationId xmlns:p14="http://schemas.microsoft.com/office/powerpoint/2010/main" val="31819117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Two Aspects: Generation &amp; Presentation</a:t>
            </a:r>
          </a:p>
        </p:txBody>
      </p:sp>
      <p:sp>
        <p:nvSpPr>
          <p:cNvPr id="8" name="TextBox 7">
            <a:extLst>
              <a:ext uri="{FF2B5EF4-FFF2-40B4-BE49-F238E27FC236}">
                <a16:creationId xmlns:a16="http://schemas.microsoft.com/office/drawing/2014/main" id="{C00A5321-84DB-F845-B583-DD5EBBD6873E}"/>
              </a:ext>
            </a:extLst>
          </p:cNvPr>
          <p:cNvSpPr txBox="1"/>
          <p:nvPr/>
        </p:nvSpPr>
        <p:spPr>
          <a:xfrm>
            <a:off x="609519" y="2354774"/>
            <a:ext cx="12929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XAI model </a:t>
            </a: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pic>
        <p:nvPicPr>
          <p:cNvPr id="12" name="Graphic 11" descr="User">
            <a:extLst>
              <a:ext uri="{FF2B5EF4-FFF2-40B4-BE49-F238E27FC236}">
                <a16:creationId xmlns:a16="http://schemas.microsoft.com/office/drawing/2014/main" id="{B8A7FACA-A1CA-954F-80B8-0BE22C98F5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5641" y="2375075"/>
            <a:ext cx="914400" cy="914400"/>
          </a:xfrm>
          <a:prstGeom prst="rect">
            <a:avLst/>
          </a:prstGeom>
        </p:spPr>
      </p:pic>
      <p:pic>
        <p:nvPicPr>
          <p:cNvPr id="14" name="Graphic 13" descr="Gears">
            <a:extLst>
              <a:ext uri="{FF2B5EF4-FFF2-40B4-BE49-F238E27FC236}">
                <a16:creationId xmlns:a16="http://schemas.microsoft.com/office/drawing/2014/main" id="{5077F4A7-FD44-F842-B7FA-E18032C765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90588" y="1953071"/>
            <a:ext cx="914400" cy="914400"/>
          </a:xfrm>
          <a:prstGeom prst="rect">
            <a:avLst/>
          </a:prstGeom>
        </p:spPr>
      </p:pic>
      <p:sp>
        <p:nvSpPr>
          <p:cNvPr id="15" name="Right Arrow 14">
            <a:extLst>
              <a:ext uri="{FF2B5EF4-FFF2-40B4-BE49-F238E27FC236}">
                <a16:creationId xmlns:a16="http://schemas.microsoft.com/office/drawing/2014/main" id="{B16965BC-659E-6A4B-BBE8-6098F15DE5E4}"/>
              </a:ext>
            </a:extLst>
          </p:cNvPr>
          <p:cNvSpPr/>
          <p:nvPr/>
        </p:nvSpPr>
        <p:spPr>
          <a:xfrm>
            <a:off x="3451700" y="2905107"/>
            <a:ext cx="2419014" cy="383822"/>
          </a:xfrm>
          <a:prstGeom prst="rightArrow">
            <a:avLst/>
          </a:prstGeom>
          <a:solidFill>
            <a:schemeClr val="bg1"/>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22" name="Group 21">
            <a:extLst>
              <a:ext uri="{FF2B5EF4-FFF2-40B4-BE49-F238E27FC236}">
                <a16:creationId xmlns:a16="http://schemas.microsoft.com/office/drawing/2014/main" id="{F2FFCADD-5938-6F4D-88AC-3995AA38FD9A}"/>
              </a:ext>
            </a:extLst>
          </p:cNvPr>
          <p:cNvGrpSpPr/>
          <p:nvPr/>
        </p:nvGrpSpPr>
        <p:grpSpPr>
          <a:xfrm>
            <a:off x="1689069" y="2210269"/>
            <a:ext cx="1561123" cy="1453446"/>
            <a:chOff x="889432" y="4041804"/>
            <a:chExt cx="1561123" cy="1453446"/>
          </a:xfrm>
        </p:grpSpPr>
        <p:pic>
          <p:nvPicPr>
            <p:cNvPr id="17" name="Graphic 16" descr="Box">
              <a:extLst>
                <a:ext uri="{FF2B5EF4-FFF2-40B4-BE49-F238E27FC236}">
                  <a16:creationId xmlns:a16="http://schemas.microsoft.com/office/drawing/2014/main" id="{D1DDD3DB-FBC2-ED48-B942-EC09C71D4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36155" y="4569179"/>
              <a:ext cx="914400" cy="914400"/>
            </a:xfrm>
            <a:prstGeom prst="rect">
              <a:avLst/>
            </a:prstGeom>
          </p:spPr>
        </p:pic>
        <p:pic>
          <p:nvPicPr>
            <p:cNvPr id="19" name="Graphic 18" descr="Box">
              <a:extLst>
                <a:ext uri="{FF2B5EF4-FFF2-40B4-BE49-F238E27FC236}">
                  <a16:creationId xmlns:a16="http://schemas.microsoft.com/office/drawing/2014/main" id="{F68ACB8B-7C46-CA43-A394-1FFC54EC9D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2265" y="4041804"/>
              <a:ext cx="914400" cy="914400"/>
            </a:xfrm>
            <a:prstGeom prst="rect">
              <a:avLst/>
            </a:prstGeom>
          </p:spPr>
        </p:pic>
        <p:pic>
          <p:nvPicPr>
            <p:cNvPr id="21" name="Graphic 20" descr="Box">
              <a:extLst>
                <a:ext uri="{FF2B5EF4-FFF2-40B4-BE49-F238E27FC236}">
                  <a16:creationId xmlns:a16="http://schemas.microsoft.com/office/drawing/2014/main" id="{7E0B9704-8D0E-6B4E-B04D-3424FBEC68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9432" y="4580850"/>
              <a:ext cx="914400" cy="914400"/>
            </a:xfrm>
            <a:prstGeom prst="rect">
              <a:avLst/>
            </a:prstGeom>
          </p:spPr>
        </p:pic>
      </p:grpSp>
      <p:sp>
        <p:nvSpPr>
          <p:cNvPr id="23" name="TextBox 22">
            <a:extLst>
              <a:ext uri="{FF2B5EF4-FFF2-40B4-BE49-F238E27FC236}">
                <a16:creationId xmlns:a16="http://schemas.microsoft.com/office/drawing/2014/main" id="{BCD2A2FC-EC9A-5643-AF27-B610A47E4DD6}"/>
              </a:ext>
            </a:extLst>
          </p:cNvPr>
          <p:cNvSpPr txBox="1"/>
          <p:nvPr/>
        </p:nvSpPr>
        <p:spPr>
          <a:xfrm>
            <a:off x="4111254" y="2116325"/>
            <a:ext cx="163602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Mathematical </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justifications</a:t>
            </a: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4" name="TextBox 23">
            <a:extLst>
              <a:ext uri="{FF2B5EF4-FFF2-40B4-BE49-F238E27FC236}">
                <a16:creationId xmlns:a16="http://schemas.microsoft.com/office/drawing/2014/main" id="{6FE7EA16-6909-1F41-9C09-73D6B6686F6E}"/>
              </a:ext>
            </a:extLst>
          </p:cNvPr>
          <p:cNvSpPr txBox="1"/>
          <p:nvPr/>
        </p:nvSpPr>
        <p:spPr>
          <a:xfrm>
            <a:off x="9435641" y="3216477"/>
            <a:ext cx="10429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End user</a:t>
            </a: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6" name="Right Arrow 15">
            <a:extLst>
              <a:ext uri="{FF2B5EF4-FFF2-40B4-BE49-F238E27FC236}">
                <a16:creationId xmlns:a16="http://schemas.microsoft.com/office/drawing/2014/main" id="{CA76CCE4-8ADD-0047-A806-C828284A0711}"/>
              </a:ext>
            </a:extLst>
          </p:cNvPr>
          <p:cNvSpPr/>
          <p:nvPr/>
        </p:nvSpPr>
        <p:spPr>
          <a:xfrm>
            <a:off x="6718945" y="2916666"/>
            <a:ext cx="2419014" cy="383822"/>
          </a:xfrm>
          <a:prstGeom prst="rightArrow">
            <a:avLst/>
          </a:prstGeom>
          <a:solidFill>
            <a:schemeClr val="bg1"/>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4" name="Graphic 3" descr="Presentation with org chart">
            <a:extLst>
              <a:ext uri="{FF2B5EF4-FFF2-40B4-BE49-F238E27FC236}">
                <a16:creationId xmlns:a16="http://schemas.microsoft.com/office/drawing/2014/main" id="{4F4B03D2-6669-5045-AFC2-79F6AF186D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90433" y="1998953"/>
            <a:ext cx="914400" cy="914400"/>
          </a:xfrm>
          <a:prstGeom prst="rect">
            <a:avLst/>
          </a:prstGeom>
        </p:spPr>
      </p:pic>
      <p:sp>
        <p:nvSpPr>
          <p:cNvPr id="18" name="TextBox 17">
            <a:extLst>
              <a:ext uri="{FF2B5EF4-FFF2-40B4-BE49-F238E27FC236}">
                <a16:creationId xmlns:a16="http://schemas.microsoft.com/office/drawing/2014/main" id="{363F9BCC-3747-784F-B214-E2B0002EFD3B}"/>
              </a:ext>
            </a:extLst>
          </p:cNvPr>
          <p:cNvSpPr txBox="1"/>
          <p:nvPr/>
        </p:nvSpPr>
        <p:spPr>
          <a:xfrm>
            <a:off x="7517218" y="2136626"/>
            <a:ext cx="150457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Visualizing</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IBM Plex Sans" panose="020B0503050203000203" pitchFamily="34" charset="0"/>
                <a:sym typeface="Calibri"/>
              </a:rPr>
              <a:t>justifications</a:t>
            </a:r>
          </a:p>
        </p:txBody>
      </p:sp>
      <p:sp>
        <p:nvSpPr>
          <p:cNvPr id="5" name="Rectangle 4">
            <a:extLst>
              <a:ext uri="{FF2B5EF4-FFF2-40B4-BE49-F238E27FC236}">
                <a16:creationId xmlns:a16="http://schemas.microsoft.com/office/drawing/2014/main" id="{8F95355F-DCE6-DF44-82C0-0E4A13B84F78}"/>
              </a:ext>
            </a:extLst>
          </p:cNvPr>
          <p:cNvSpPr/>
          <p:nvPr/>
        </p:nvSpPr>
        <p:spPr>
          <a:xfrm>
            <a:off x="3451700" y="3402009"/>
            <a:ext cx="2419014" cy="646329"/>
          </a:xfrm>
          <a:prstGeom prst="rect">
            <a:avLst/>
          </a:prstGeom>
          <a:solidFill>
            <a:schemeClr val="accent3">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1. Explanation</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Generation</a:t>
            </a:r>
          </a:p>
        </p:txBody>
      </p:sp>
      <p:sp>
        <p:nvSpPr>
          <p:cNvPr id="20" name="Rectangle 19">
            <a:extLst>
              <a:ext uri="{FF2B5EF4-FFF2-40B4-BE49-F238E27FC236}">
                <a16:creationId xmlns:a16="http://schemas.microsoft.com/office/drawing/2014/main" id="{E1F258BB-4CAB-9F46-938D-3BC8F9630CB8}"/>
              </a:ext>
            </a:extLst>
          </p:cNvPr>
          <p:cNvSpPr/>
          <p:nvPr/>
        </p:nvSpPr>
        <p:spPr>
          <a:xfrm>
            <a:off x="6718945" y="3429000"/>
            <a:ext cx="2419014" cy="646329"/>
          </a:xfrm>
          <a:prstGeom prst="rect">
            <a:avLst/>
          </a:prstGeom>
          <a:solidFill>
            <a:schemeClr val="accent3">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2</a:t>
            </a:r>
            <a:r>
              <a:rPr kumimoji="0" lang="en-US" sz="1800" b="1" i="0" u="none" strike="noStrike" cap="none" spc="0" normalizeH="0" baseline="0" dirty="0">
                <a:ln>
                  <a:noFill/>
                </a:ln>
                <a:solidFill>
                  <a:srgbClr val="000000"/>
                </a:solidFill>
                <a:effectLst/>
                <a:uFillTx/>
                <a:latin typeface="+mn-lt"/>
                <a:ea typeface="+mn-ea"/>
                <a:cs typeface="+mn-cs"/>
                <a:sym typeface="Calibri"/>
              </a:rPr>
              <a:t>. Explanation</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Presentation</a:t>
            </a:r>
          </a:p>
        </p:txBody>
      </p:sp>
      <p:pic>
        <p:nvPicPr>
          <p:cNvPr id="1026" name="Picture 2" descr="Designer Icon of Glyph style - Available in SVG, PNG, EPS, AI &amp; Icon fonts">
            <a:extLst>
              <a:ext uri="{FF2B5EF4-FFF2-40B4-BE49-F238E27FC236}">
                <a16:creationId xmlns:a16="http://schemas.microsoft.com/office/drawing/2014/main" id="{793C2FB8-FA34-944D-894F-53DC86B78B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59021" y="4408249"/>
            <a:ext cx="783897" cy="7838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ftware Developer PNG - Software Developer Themes. - CleanPNG / KissPNG">
            <a:extLst>
              <a:ext uri="{FF2B5EF4-FFF2-40B4-BE49-F238E27FC236}">
                <a16:creationId xmlns:a16="http://schemas.microsoft.com/office/drawing/2014/main" id="{8977D1BD-1B96-5549-9128-B079D0FA2F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0798" y="4387948"/>
            <a:ext cx="783897" cy="783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3847636-D773-D34C-8DCF-F805FD1043B2}"/>
              </a:ext>
            </a:extLst>
          </p:cNvPr>
          <p:cNvSpPr txBox="1"/>
          <p:nvPr/>
        </p:nvSpPr>
        <p:spPr>
          <a:xfrm>
            <a:off x="7557294" y="4665197"/>
            <a:ext cx="14645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cs typeface="CordiaUPC" panose="020B0304020202020204" pitchFamily="34" charset="-34"/>
                <a:sym typeface="Calibri"/>
              </a:rPr>
              <a:t>UX engineers</a:t>
            </a:r>
          </a:p>
        </p:txBody>
      </p:sp>
      <p:sp>
        <p:nvSpPr>
          <p:cNvPr id="25" name="TextBox 24">
            <a:extLst>
              <a:ext uri="{FF2B5EF4-FFF2-40B4-BE49-F238E27FC236}">
                <a16:creationId xmlns:a16="http://schemas.microsoft.com/office/drawing/2014/main" id="{284D9B90-FFBB-AF45-873B-4BE3272FC679}"/>
              </a:ext>
            </a:extLst>
          </p:cNvPr>
          <p:cNvSpPr txBox="1"/>
          <p:nvPr/>
        </p:nvSpPr>
        <p:spPr>
          <a:xfrm>
            <a:off x="4322852" y="4595231"/>
            <a:ext cx="14067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cs typeface="CordiaUPC" panose="020B0304020202020204" pitchFamily="34" charset="-34"/>
                <a:sym typeface="Calibri"/>
              </a:rPr>
              <a:t>AI engineers</a:t>
            </a:r>
          </a:p>
        </p:txBody>
      </p:sp>
      <p:sp>
        <p:nvSpPr>
          <p:cNvPr id="2" name="Slide Number Placeholder 1">
            <a:extLst>
              <a:ext uri="{FF2B5EF4-FFF2-40B4-BE49-F238E27FC236}">
                <a16:creationId xmlns:a16="http://schemas.microsoft.com/office/drawing/2014/main" id="{0D074359-90CF-D34C-A4DC-32CD9DB3DF80}"/>
              </a:ext>
            </a:extLst>
          </p:cNvPr>
          <p:cNvSpPr>
            <a:spLocks noGrp="1"/>
          </p:cNvSpPr>
          <p:nvPr>
            <p:ph type="sldNum" sz="quarter" idx="2"/>
          </p:nvPr>
        </p:nvSpPr>
        <p:spPr/>
        <p:txBody>
          <a:bodyPr/>
          <a:lstStyle/>
          <a:p>
            <a:fld id="{86CB4B4D-7CA3-9044-876B-883B54F8677D}" type="slidenum">
              <a:rPr lang="en-US" smtClean="0"/>
              <a:t>52</a:t>
            </a:fld>
            <a:endParaRPr lang="en-US"/>
          </a:p>
        </p:txBody>
      </p:sp>
    </p:spTree>
    <p:extLst>
      <p:ext uri="{BB962C8B-B14F-4D97-AF65-F5344CB8AC3E}">
        <p14:creationId xmlns:p14="http://schemas.microsoft.com/office/powerpoint/2010/main" val="55440957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What’s next</a:t>
            </a:r>
          </a:p>
        </p:txBody>
      </p:sp>
      <p:sp>
        <p:nvSpPr>
          <p:cNvPr id="8" name="TextBox 7">
            <a:extLst>
              <a:ext uri="{FF2B5EF4-FFF2-40B4-BE49-F238E27FC236}">
                <a16:creationId xmlns:a16="http://schemas.microsoft.com/office/drawing/2014/main" id="{C00A5321-84DB-F845-B583-DD5EBBD6873E}"/>
              </a:ext>
            </a:extLst>
          </p:cNvPr>
          <p:cNvSpPr txBox="1"/>
          <p:nvPr/>
        </p:nvSpPr>
        <p:spPr>
          <a:xfrm>
            <a:off x="236069" y="2322889"/>
            <a:ext cx="12929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XAI model </a:t>
            </a: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pic>
        <p:nvPicPr>
          <p:cNvPr id="12" name="Graphic 11" descr="User">
            <a:extLst>
              <a:ext uri="{FF2B5EF4-FFF2-40B4-BE49-F238E27FC236}">
                <a16:creationId xmlns:a16="http://schemas.microsoft.com/office/drawing/2014/main" id="{B8A7FACA-A1CA-954F-80B8-0BE22C98F5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6750" y="2368715"/>
            <a:ext cx="914400" cy="914400"/>
          </a:xfrm>
          <a:prstGeom prst="rect">
            <a:avLst/>
          </a:prstGeom>
        </p:spPr>
      </p:pic>
      <p:pic>
        <p:nvPicPr>
          <p:cNvPr id="14" name="Graphic 13" descr="Gears">
            <a:extLst>
              <a:ext uri="{FF2B5EF4-FFF2-40B4-BE49-F238E27FC236}">
                <a16:creationId xmlns:a16="http://schemas.microsoft.com/office/drawing/2014/main" id="{5077F4A7-FD44-F842-B7FA-E18032C765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90588" y="1953071"/>
            <a:ext cx="914400" cy="914400"/>
          </a:xfrm>
          <a:prstGeom prst="rect">
            <a:avLst/>
          </a:prstGeom>
        </p:spPr>
      </p:pic>
      <p:sp>
        <p:nvSpPr>
          <p:cNvPr id="15" name="Right Arrow 14">
            <a:extLst>
              <a:ext uri="{FF2B5EF4-FFF2-40B4-BE49-F238E27FC236}">
                <a16:creationId xmlns:a16="http://schemas.microsoft.com/office/drawing/2014/main" id="{B16965BC-659E-6A4B-BBE8-6098F15DE5E4}"/>
              </a:ext>
            </a:extLst>
          </p:cNvPr>
          <p:cNvSpPr/>
          <p:nvPr/>
        </p:nvSpPr>
        <p:spPr>
          <a:xfrm>
            <a:off x="3451700" y="2905107"/>
            <a:ext cx="2419014" cy="383822"/>
          </a:xfrm>
          <a:prstGeom prst="rightArrow">
            <a:avLst/>
          </a:prstGeom>
          <a:solidFill>
            <a:schemeClr val="accent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22" name="Group 21">
            <a:extLst>
              <a:ext uri="{FF2B5EF4-FFF2-40B4-BE49-F238E27FC236}">
                <a16:creationId xmlns:a16="http://schemas.microsoft.com/office/drawing/2014/main" id="{F2FFCADD-5938-6F4D-88AC-3995AA38FD9A}"/>
              </a:ext>
            </a:extLst>
          </p:cNvPr>
          <p:cNvGrpSpPr/>
          <p:nvPr/>
        </p:nvGrpSpPr>
        <p:grpSpPr>
          <a:xfrm>
            <a:off x="1315619" y="2178384"/>
            <a:ext cx="1561123" cy="1453446"/>
            <a:chOff x="889432" y="4041804"/>
            <a:chExt cx="1561123" cy="1453446"/>
          </a:xfrm>
        </p:grpSpPr>
        <p:pic>
          <p:nvPicPr>
            <p:cNvPr id="17" name="Graphic 16" descr="Box">
              <a:extLst>
                <a:ext uri="{FF2B5EF4-FFF2-40B4-BE49-F238E27FC236}">
                  <a16:creationId xmlns:a16="http://schemas.microsoft.com/office/drawing/2014/main" id="{D1DDD3DB-FBC2-ED48-B942-EC09C71D4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36155" y="4569179"/>
              <a:ext cx="914400" cy="914400"/>
            </a:xfrm>
            <a:prstGeom prst="rect">
              <a:avLst/>
            </a:prstGeom>
          </p:spPr>
        </p:pic>
        <p:pic>
          <p:nvPicPr>
            <p:cNvPr id="19" name="Graphic 18" descr="Box">
              <a:extLst>
                <a:ext uri="{FF2B5EF4-FFF2-40B4-BE49-F238E27FC236}">
                  <a16:creationId xmlns:a16="http://schemas.microsoft.com/office/drawing/2014/main" id="{F68ACB8B-7C46-CA43-A394-1FFC54EC9D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2265" y="4041804"/>
              <a:ext cx="914400" cy="914400"/>
            </a:xfrm>
            <a:prstGeom prst="rect">
              <a:avLst/>
            </a:prstGeom>
          </p:spPr>
        </p:pic>
        <p:pic>
          <p:nvPicPr>
            <p:cNvPr id="21" name="Graphic 20" descr="Box">
              <a:extLst>
                <a:ext uri="{FF2B5EF4-FFF2-40B4-BE49-F238E27FC236}">
                  <a16:creationId xmlns:a16="http://schemas.microsoft.com/office/drawing/2014/main" id="{7E0B9704-8D0E-6B4E-B04D-3424FBEC68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9432" y="4580850"/>
              <a:ext cx="914400" cy="914400"/>
            </a:xfrm>
            <a:prstGeom prst="rect">
              <a:avLst/>
            </a:prstGeom>
          </p:spPr>
        </p:pic>
      </p:grpSp>
      <p:sp>
        <p:nvSpPr>
          <p:cNvPr id="23" name="TextBox 22">
            <a:extLst>
              <a:ext uri="{FF2B5EF4-FFF2-40B4-BE49-F238E27FC236}">
                <a16:creationId xmlns:a16="http://schemas.microsoft.com/office/drawing/2014/main" id="{BCD2A2FC-EC9A-5643-AF27-B610A47E4DD6}"/>
              </a:ext>
            </a:extLst>
          </p:cNvPr>
          <p:cNvSpPr txBox="1"/>
          <p:nvPr/>
        </p:nvSpPr>
        <p:spPr>
          <a:xfrm>
            <a:off x="4111254" y="2116325"/>
            <a:ext cx="163602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Mathematical </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justifications</a:t>
            </a: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4" name="TextBox 23">
            <a:extLst>
              <a:ext uri="{FF2B5EF4-FFF2-40B4-BE49-F238E27FC236}">
                <a16:creationId xmlns:a16="http://schemas.microsoft.com/office/drawing/2014/main" id="{6FE7EA16-6909-1F41-9C09-73D6B6686F6E}"/>
              </a:ext>
            </a:extLst>
          </p:cNvPr>
          <p:cNvSpPr txBox="1"/>
          <p:nvPr/>
        </p:nvSpPr>
        <p:spPr>
          <a:xfrm>
            <a:off x="9936750" y="3210117"/>
            <a:ext cx="10429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End user</a:t>
            </a: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6" name="Right Arrow 15">
            <a:extLst>
              <a:ext uri="{FF2B5EF4-FFF2-40B4-BE49-F238E27FC236}">
                <a16:creationId xmlns:a16="http://schemas.microsoft.com/office/drawing/2014/main" id="{CA76CCE4-8ADD-0047-A806-C828284A0711}"/>
              </a:ext>
            </a:extLst>
          </p:cNvPr>
          <p:cNvSpPr/>
          <p:nvPr/>
        </p:nvSpPr>
        <p:spPr>
          <a:xfrm>
            <a:off x="7220054" y="2910306"/>
            <a:ext cx="2419014" cy="383822"/>
          </a:xfrm>
          <a:prstGeom prst="rightArrow">
            <a:avLst/>
          </a:prstGeom>
          <a:solidFill>
            <a:schemeClr val="accent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4" name="Graphic 3" descr="Presentation with org chart">
            <a:extLst>
              <a:ext uri="{FF2B5EF4-FFF2-40B4-BE49-F238E27FC236}">
                <a16:creationId xmlns:a16="http://schemas.microsoft.com/office/drawing/2014/main" id="{4F4B03D2-6669-5045-AFC2-79F6AF186D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91542" y="1992593"/>
            <a:ext cx="914400" cy="914400"/>
          </a:xfrm>
          <a:prstGeom prst="rect">
            <a:avLst/>
          </a:prstGeom>
        </p:spPr>
      </p:pic>
      <p:sp>
        <p:nvSpPr>
          <p:cNvPr id="18" name="TextBox 17">
            <a:extLst>
              <a:ext uri="{FF2B5EF4-FFF2-40B4-BE49-F238E27FC236}">
                <a16:creationId xmlns:a16="http://schemas.microsoft.com/office/drawing/2014/main" id="{363F9BCC-3747-784F-B214-E2B0002EFD3B}"/>
              </a:ext>
            </a:extLst>
          </p:cNvPr>
          <p:cNvSpPr txBox="1"/>
          <p:nvPr/>
        </p:nvSpPr>
        <p:spPr>
          <a:xfrm>
            <a:off x="8018327" y="2130266"/>
            <a:ext cx="150457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Visualizing</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IBM Plex Sans" panose="020B0503050203000203" pitchFamily="34" charset="0"/>
                <a:sym typeface="Calibri"/>
              </a:rPr>
              <a:t>justifications</a:t>
            </a:r>
          </a:p>
        </p:txBody>
      </p:sp>
      <p:sp>
        <p:nvSpPr>
          <p:cNvPr id="5" name="Rectangle 4">
            <a:extLst>
              <a:ext uri="{FF2B5EF4-FFF2-40B4-BE49-F238E27FC236}">
                <a16:creationId xmlns:a16="http://schemas.microsoft.com/office/drawing/2014/main" id="{8F95355F-DCE6-DF44-82C0-0E4A13B84F78}"/>
              </a:ext>
            </a:extLst>
          </p:cNvPr>
          <p:cNvSpPr/>
          <p:nvPr/>
        </p:nvSpPr>
        <p:spPr>
          <a:xfrm>
            <a:off x="3451700" y="3402009"/>
            <a:ext cx="2419014" cy="646329"/>
          </a:xfrm>
          <a:prstGeom prst="rect">
            <a:avLst/>
          </a:prstGeom>
          <a:solidFill>
            <a:schemeClr val="accent3">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1. Explanation</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Generation</a:t>
            </a:r>
          </a:p>
        </p:txBody>
      </p:sp>
      <p:sp>
        <p:nvSpPr>
          <p:cNvPr id="20" name="Rectangle 19">
            <a:extLst>
              <a:ext uri="{FF2B5EF4-FFF2-40B4-BE49-F238E27FC236}">
                <a16:creationId xmlns:a16="http://schemas.microsoft.com/office/drawing/2014/main" id="{E1F258BB-4CAB-9F46-938D-3BC8F9630CB8}"/>
              </a:ext>
            </a:extLst>
          </p:cNvPr>
          <p:cNvSpPr/>
          <p:nvPr/>
        </p:nvSpPr>
        <p:spPr>
          <a:xfrm>
            <a:off x="7220054" y="3422640"/>
            <a:ext cx="2419014" cy="646329"/>
          </a:xfrm>
          <a:prstGeom prst="rect">
            <a:avLst/>
          </a:prstGeom>
          <a:solidFill>
            <a:schemeClr val="accent3">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2</a:t>
            </a:r>
            <a:r>
              <a:rPr kumimoji="0" lang="en-US" sz="1800" b="1" i="0" u="none" strike="noStrike" cap="none" spc="0" normalizeH="0" baseline="0" dirty="0">
                <a:ln>
                  <a:noFill/>
                </a:ln>
                <a:solidFill>
                  <a:srgbClr val="000000"/>
                </a:solidFill>
                <a:effectLst/>
                <a:uFillTx/>
                <a:latin typeface="+mn-lt"/>
                <a:ea typeface="+mn-ea"/>
                <a:cs typeface="+mn-cs"/>
                <a:sym typeface="Calibri"/>
              </a:rPr>
              <a:t>. Explanation</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Presentation</a:t>
            </a:r>
          </a:p>
        </p:txBody>
      </p:sp>
      <p:pic>
        <p:nvPicPr>
          <p:cNvPr id="1026" name="Picture 2" descr="Designer Icon of Glyph style - Available in SVG, PNG, EPS, AI &amp; Icon fonts">
            <a:extLst>
              <a:ext uri="{FF2B5EF4-FFF2-40B4-BE49-F238E27FC236}">
                <a16:creationId xmlns:a16="http://schemas.microsoft.com/office/drawing/2014/main" id="{793C2FB8-FA34-944D-894F-53DC86B78B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60130" y="4401889"/>
            <a:ext cx="783897" cy="7838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ftware Developer PNG - Software Developer Themes. - CleanPNG / KissPNG">
            <a:extLst>
              <a:ext uri="{FF2B5EF4-FFF2-40B4-BE49-F238E27FC236}">
                <a16:creationId xmlns:a16="http://schemas.microsoft.com/office/drawing/2014/main" id="{8977D1BD-1B96-5549-9128-B079D0FA2F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0798" y="4387948"/>
            <a:ext cx="783897" cy="783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3847636-D773-D34C-8DCF-F805FD1043B2}"/>
              </a:ext>
            </a:extLst>
          </p:cNvPr>
          <p:cNvSpPr txBox="1"/>
          <p:nvPr/>
        </p:nvSpPr>
        <p:spPr>
          <a:xfrm>
            <a:off x="8058403" y="4658837"/>
            <a:ext cx="14645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cs typeface="CordiaUPC" panose="020B0304020202020204" pitchFamily="34" charset="-34"/>
                <a:sym typeface="Calibri"/>
              </a:rPr>
              <a:t>UX engineers</a:t>
            </a:r>
          </a:p>
        </p:txBody>
      </p:sp>
      <p:sp>
        <p:nvSpPr>
          <p:cNvPr id="25" name="TextBox 24">
            <a:extLst>
              <a:ext uri="{FF2B5EF4-FFF2-40B4-BE49-F238E27FC236}">
                <a16:creationId xmlns:a16="http://schemas.microsoft.com/office/drawing/2014/main" id="{284D9B90-FFBB-AF45-873B-4BE3272FC679}"/>
              </a:ext>
            </a:extLst>
          </p:cNvPr>
          <p:cNvSpPr txBox="1"/>
          <p:nvPr/>
        </p:nvSpPr>
        <p:spPr>
          <a:xfrm>
            <a:off x="4322852" y="4595231"/>
            <a:ext cx="14067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cs typeface="CordiaUPC" panose="020B0304020202020204" pitchFamily="34" charset="-34"/>
                <a:sym typeface="Calibri"/>
              </a:rPr>
              <a:t>AI engineers</a:t>
            </a:r>
          </a:p>
        </p:txBody>
      </p:sp>
      <p:sp>
        <p:nvSpPr>
          <p:cNvPr id="2" name="Frame 1">
            <a:extLst>
              <a:ext uri="{FF2B5EF4-FFF2-40B4-BE49-F238E27FC236}">
                <a16:creationId xmlns:a16="http://schemas.microsoft.com/office/drawing/2014/main" id="{4158B5D4-DAAF-CA4F-972A-65EB49645C4A}"/>
              </a:ext>
            </a:extLst>
          </p:cNvPr>
          <p:cNvSpPr/>
          <p:nvPr/>
        </p:nvSpPr>
        <p:spPr>
          <a:xfrm>
            <a:off x="2897412" y="1321904"/>
            <a:ext cx="3664384" cy="4214192"/>
          </a:xfrm>
          <a:prstGeom prst="frame">
            <a:avLst>
              <a:gd name="adj1" fmla="val 737"/>
            </a:avLst>
          </a:prstGeom>
          <a:solidFill>
            <a:srgbClr val="C00000"/>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03A51CEB-7FF9-F84A-B079-B0B8798812AA}"/>
              </a:ext>
            </a:extLst>
          </p:cNvPr>
          <p:cNvSpPr txBox="1"/>
          <p:nvPr/>
        </p:nvSpPr>
        <p:spPr>
          <a:xfrm>
            <a:off x="3303253" y="5699591"/>
            <a:ext cx="285270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err="1">
                <a:ln>
                  <a:noFill/>
                </a:ln>
                <a:solidFill>
                  <a:srgbClr val="C00000"/>
                </a:solidFill>
                <a:effectLst/>
                <a:uFillTx/>
                <a:latin typeface="IBM Plex Sans" panose="020B0503050203000203" pitchFamily="34" charset="0"/>
                <a:sym typeface="Calibri"/>
              </a:rPr>
              <a:t>Explainability</a:t>
            </a:r>
            <a:r>
              <a:rPr kumimoji="0" lang="en-US" sz="1800" b="1" i="0" u="none" strike="noStrike" cap="none" spc="0" normalizeH="0" baseline="0" dirty="0">
                <a:ln>
                  <a:noFill/>
                </a:ln>
                <a:solidFill>
                  <a:srgbClr val="C00000"/>
                </a:solidFill>
                <a:effectLst/>
                <a:uFillTx/>
                <a:latin typeface="IBM Plex Sans" panose="020B0503050203000203" pitchFamily="34" charset="0"/>
                <a:sym typeface="Calibri"/>
              </a:rPr>
              <a:t> techniques</a:t>
            </a:r>
          </a:p>
        </p:txBody>
      </p:sp>
      <p:sp>
        <p:nvSpPr>
          <p:cNvPr id="7" name="Slide Number Placeholder 6">
            <a:extLst>
              <a:ext uri="{FF2B5EF4-FFF2-40B4-BE49-F238E27FC236}">
                <a16:creationId xmlns:a16="http://schemas.microsoft.com/office/drawing/2014/main" id="{5AE78DCC-0A0D-424C-88D1-A492E4125D29}"/>
              </a:ext>
            </a:extLst>
          </p:cNvPr>
          <p:cNvSpPr>
            <a:spLocks noGrp="1"/>
          </p:cNvSpPr>
          <p:nvPr>
            <p:ph type="sldNum" sz="quarter" idx="2"/>
          </p:nvPr>
        </p:nvSpPr>
        <p:spPr/>
        <p:txBody>
          <a:bodyPr/>
          <a:lstStyle/>
          <a:p>
            <a:fld id="{86CB4B4D-7CA3-9044-876B-883B54F8677D}" type="slidenum">
              <a:rPr lang="en-US" smtClean="0"/>
              <a:t>53</a:t>
            </a:fld>
            <a:endParaRPr lang="en-US"/>
          </a:p>
        </p:txBody>
      </p:sp>
    </p:spTree>
    <p:extLst>
      <p:ext uri="{BB962C8B-B14F-4D97-AF65-F5344CB8AC3E}">
        <p14:creationId xmlns:p14="http://schemas.microsoft.com/office/powerpoint/2010/main" val="366413601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What is </a:t>
            </a:r>
            <a:r>
              <a:rPr lang="en-US" dirty="0" err="1"/>
              <a:t>Explainability</a:t>
            </a:r>
            <a:r>
              <a:rPr lang="en-US" dirty="0"/>
              <a:t> </a:t>
            </a:r>
          </a:p>
        </p:txBody>
      </p:sp>
      <p:sp>
        <p:nvSpPr>
          <p:cNvPr id="7" name="Text Placeholder 8">
            <a:extLst>
              <a:ext uri="{FF2B5EF4-FFF2-40B4-BE49-F238E27FC236}">
                <a16:creationId xmlns:a16="http://schemas.microsoft.com/office/drawing/2014/main" id="{C19754B5-485F-F943-8CF6-14A4B2D7C4DD}"/>
              </a:ext>
            </a:extLst>
          </p:cNvPr>
          <p:cNvSpPr>
            <a:spLocks noGrp="1"/>
          </p:cNvSpPr>
          <p:nvPr>
            <p:ph type="body" idx="1"/>
          </p:nvPr>
        </p:nvSpPr>
        <p:spPr>
          <a:xfrm>
            <a:off x="609520" y="1181100"/>
            <a:ext cx="10972166" cy="5067300"/>
          </a:xfrm>
        </p:spPr>
        <p:txBody>
          <a:bodyPr>
            <a:normAutofit/>
          </a:bodyPr>
          <a:lstStyle/>
          <a:p>
            <a:r>
              <a:rPr lang="en-US" dirty="0">
                <a:solidFill>
                  <a:schemeClr val="tx1"/>
                </a:solidFill>
              </a:rPr>
              <a:t>The techniques used to generate raw explanations</a:t>
            </a:r>
          </a:p>
          <a:p>
            <a:pPr lvl="1"/>
            <a:r>
              <a:rPr lang="en-US" dirty="0">
                <a:solidFill>
                  <a:schemeClr val="tx1"/>
                </a:solidFill>
              </a:rPr>
              <a:t>Ideally, created by AI engineers</a:t>
            </a:r>
          </a:p>
          <a:p>
            <a:endParaRPr lang="en-US" dirty="0">
              <a:solidFill>
                <a:schemeClr val="tx1"/>
              </a:solidFill>
            </a:endParaRPr>
          </a:p>
          <a:p>
            <a:r>
              <a:rPr lang="en-US" dirty="0">
                <a:solidFill>
                  <a:schemeClr val="tx1"/>
                </a:solidFill>
              </a:rPr>
              <a:t>Representative techniques:</a:t>
            </a:r>
          </a:p>
          <a:p>
            <a:pPr lvl="1"/>
            <a:r>
              <a:rPr lang="en-US" dirty="0">
                <a:solidFill>
                  <a:schemeClr val="tx1"/>
                </a:solidFill>
              </a:rPr>
              <a:t>Feature importance</a:t>
            </a:r>
          </a:p>
          <a:p>
            <a:pPr lvl="1"/>
            <a:r>
              <a:rPr lang="en-US" dirty="0">
                <a:solidFill>
                  <a:schemeClr val="tx1"/>
                </a:solidFill>
              </a:rPr>
              <a:t>Surrogate model</a:t>
            </a:r>
          </a:p>
          <a:p>
            <a:pPr lvl="1"/>
            <a:r>
              <a:rPr lang="en-US" dirty="0">
                <a:solidFill>
                  <a:schemeClr val="tx1"/>
                </a:solidFill>
              </a:rPr>
              <a:t>Example-driven</a:t>
            </a:r>
          </a:p>
          <a:p>
            <a:pPr lvl="1"/>
            <a:r>
              <a:rPr lang="en-US" dirty="0">
                <a:solidFill>
                  <a:schemeClr val="tx1"/>
                </a:solidFill>
              </a:rPr>
              <a:t>Provenance-based</a:t>
            </a:r>
          </a:p>
          <a:p>
            <a:pPr lvl="1"/>
            <a:r>
              <a:rPr lang="en-US" dirty="0">
                <a:solidFill>
                  <a:schemeClr val="tx1"/>
                </a:solidFill>
              </a:rPr>
              <a:t>Declarative induction</a:t>
            </a:r>
          </a:p>
          <a:p>
            <a:pPr lvl="1"/>
            <a:endParaRPr lang="en-US" dirty="0">
              <a:solidFill>
                <a:schemeClr val="tx1"/>
              </a:solidFill>
            </a:endParaRPr>
          </a:p>
          <a:p>
            <a:r>
              <a:rPr lang="en-US" dirty="0">
                <a:solidFill>
                  <a:schemeClr val="tx1"/>
                </a:solidFill>
              </a:rPr>
              <a:t>Common operations to enable </a:t>
            </a:r>
            <a:r>
              <a:rPr lang="en-US" dirty="0" err="1">
                <a:solidFill>
                  <a:schemeClr val="tx1"/>
                </a:solidFill>
              </a:rPr>
              <a:t>explainability</a:t>
            </a:r>
            <a:endParaRPr lang="en-US" dirty="0">
              <a:solidFill>
                <a:schemeClr val="tx1"/>
              </a:solidFill>
            </a:endParaRPr>
          </a:p>
          <a:p>
            <a:pPr lvl="1"/>
            <a:r>
              <a:rPr lang="en-US" dirty="0">
                <a:solidFill>
                  <a:schemeClr val="tx1"/>
                </a:solidFill>
              </a:rPr>
              <a:t>First-derivative saliency</a:t>
            </a:r>
          </a:p>
          <a:p>
            <a:pPr lvl="1"/>
            <a:r>
              <a:rPr lang="en-US" dirty="0">
                <a:solidFill>
                  <a:schemeClr val="tx1"/>
                </a:solidFill>
              </a:rPr>
              <a:t>Layer-wise Relevance Propagation</a:t>
            </a:r>
          </a:p>
          <a:p>
            <a:pPr lvl="1"/>
            <a:r>
              <a:rPr lang="en-US" dirty="0">
                <a:solidFill>
                  <a:schemeClr val="tx1"/>
                </a:solidFill>
              </a:rPr>
              <a:t>Attention</a:t>
            </a:r>
          </a:p>
          <a:p>
            <a:pPr lvl="1"/>
            <a:r>
              <a:rPr lang="en-US" dirty="0">
                <a:solidFill>
                  <a:schemeClr val="tx1"/>
                </a:solidFill>
              </a:rPr>
              <a:t>LSTM gating signal</a:t>
            </a:r>
          </a:p>
          <a:p>
            <a:pPr lvl="1"/>
            <a:r>
              <a:rPr lang="en-US" dirty="0" err="1">
                <a:solidFill>
                  <a:schemeClr val="tx1"/>
                </a:solidFill>
              </a:rPr>
              <a:t>Explainability</a:t>
            </a:r>
            <a:r>
              <a:rPr lang="en-US" dirty="0">
                <a:solidFill>
                  <a:schemeClr val="tx1"/>
                </a:solidFill>
              </a:rPr>
              <a:t>-aware architecture design</a:t>
            </a:r>
          </a:p>
          <a:p>
            <a:pPr lvl="1"/>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Slide Number Placeholder 3">
            <a:extLst>
              <a:ext uri="{FF2B5EF4-FFF2-40B4-BE49-F238E27FC236}">
                <a16:creationId xmlns:a16="http://schemas.microsoft.com/office/drawing/2014/main" id="{D5DD7CCA-8115-4C48-9616-27A9CEB973DF}"/>
              </a:ext>
            </a:extLst>
          </p:cNvPr>
          <p:cNvSpPr>
            <a:spLocks noGrp="1"/>
          </p:cNvSpPr>
          <p:nvPr>
            <p:ph type="sldNum" sz="quarter" idx="2"/>
          </p:nvPr>
        </p:nvSpPr>
        <p:spPr/>
        <p:txBody>
          <a:bodyPr/>
          <a:lstStyle/>
          <a:p>
            <a:fld id="{86CB4B4D-7CA3-9044-876B-883B54F8677D}" type="slidenum">
              <a:rPr lang="en-US" smtClean="0"/>
              <a:t>54</a:t>
            </a:fld>
            <a:endParaRPr lang="en-US"/>
          </a:p>
        </p:txBody>
      </p:sp>
    </p:spTree>
    <p:extLst>
      <p:ext uri="{BB962C8B-B14F-4D97-AF65-F5344CB8AC3E}">
        <p14:creationId xmlns:p14="http://schemas.microsoft.com/office/powerpoint/2010/main" val="89027014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err="1"/>
              <a:t>Explainability</a:t>
            </a:r>
            <a:r>
              <a:rPr lang="en-US" dirty="0"/>
              <a:t> - Feature Importance</a:t>
            </a:r>
          </a:p>
        </p:txBody>
      </p:sp>
      <p:sp>
        <p:nvSpPr>
          <p:cNvPr id="6" name="TextBox 5">
            <a:extLst>
              <a:ext uri="{FF2B5EF4-FFF2-40B4-BE49-F238E27FC236}">
                <a16:creationId xmlns:a16="http://schemas.microsoft.com/office/drawing/2014/main" id="{ECEC7B06-5B02-9744-98EF-09CBB423CA78}"/>
              </a:ext>
            </a:extLst>
          </p:cNvPr>
          <p:cNvSpPr txBox="1"/>
          <p:nvPr/>
        </p:nvSpPr>
        <p:spPr>
          <a:xfrm>
            <a:off x="2022068" y="1057070"/>
            <a:ext cx="6409766" cy="54864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400" dirty="0">
                <a:solidFill>
                  <a:srgbClr val="000000"/>
                </a:solidFill>
                <a:latin typeface="IBM Plex Sans" panose="020B0503050203000203" pitchFamily="34" charset="0"/>
                <a:sym typeface="Calibri"/>
              </a:rPr>
              <a:t>The main idea of </a:t>
            </a:r>
            <a:r>
              <a:rPr lang="en-US" sz="1400" b="1" dirty="0">
                <a:solidFill>
                  <a:srgbClr val="7030A0"/>
                </a:solidFill>
                <a:latin typeface="IBM Plex Sans" panose="020B0503050203000203" pitchFamily="34" charset="0"/>
                <a:sym typeface="Calibri"/>
              </a:rPr>
              <a:t>Feature Importance </a:t>
            </a:r>
            <a:r>
              <a:rPr lang="en-US" sz="1400" dirty="0">
                <a:latin typeface="IBM Plex Sans" panose="020B0503050203000203" pitchFamily="34" charset="0"/>
              </a:rPr>
              <a:t>is to derive explanation by investigating </a:t>
            </a:r>
          </a:p>
          <a:p>
            <a:pPr hangingPunct="0"/>
            <a:r>
              <a:rPr lang="en-US" sz="1400" dirty="0">
                <a:latin typeface="IBM Plex Sans" panose="020B0503050203000203" pitchFamily="34" charset="0"/>
              </a:rPr>
              <a:t>the importance scores of different features used to output the final prediction.</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7" name="Rectangle 6">
            <a:extLst>
              <a:ext uri="{FF2B5EF4-FFF2-40B4-BE49-F238E27FC236}">
                <a16:creationId xmlns:a16="http://schemas.microsoft.com/office/drawing/2014/main" id="{8FF79562-E257-E749-BC3C-E273742F0B32}"/>
              </a:ext>
            </a:extLst>
          </p:cNvPr>
          <p:cNvSpPr/>
          <p:nvPr/>
        </p:nvSpPr>
        <p:spPr>
          <a:xfrm>
            <a:off x="609519" y="2445488"/>
            <a:ext cx="8294254" cy="1136073"/>
          </a:xfrm>
          <a:prstGeom prst="rect">
            <a:avLst/>
          </a:prstGeom>
          <a:solidFill>
            <a:schemeClr val="bg1">
              <a:lumMod val="9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117D3DCD-207B-EC49-A772-F7CEB6834BC7}"/>
              </a:ext>
            </a:extLst>
          </p:cNvPr>
          <p:cNvSpPr txBox="1"/>
          <p:nvPr/>
        </p:nvSpPr>
        <p:spPr>
          <a:xfrm>
            <a:off x="609519" y="2004291"/>
            <a:ext cx="389946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600" dirty="0">
                <a:latin typeface="IBM Plex Sans" panose="020B0503050203000203" pitchFamily="34" charset="0"/>
              </a:rPr>
              <a:t>Can be built on different types of features</a:t>
            </a:r>
            <a:endParaRPr kumimoji="0" lang="en-US" sz="160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1" name="TextBox 10">
            <a:extLst>
              <a:ext uri="{FF2B5EF4-FFF2-40B4-BE49-F238E27FC236}">
                <a16:creationId xmlns:a16="http://schemas.microsoft.com/office/drawing/2014/main" id="{4B0E9D1D-3D79-6A4F-B656-99AAE4268997}"/>
              </a:ext>
            </a:extLst>
          </p:cNvPr>
          <p:cNvSpPr txBox="1"/>
          <p:nvPr/>
        </p:nvSpPr>
        <p:spPr>
          <a:xfrm>
            <a:off x="766618" y="2508984"/>
            <a:ext cx="410464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0000"/>
                </a:solidFill>
                <a:latin typeface="IBM Plex Sans" panose="020B0503050203000203" pitchFamily="34" charset="0"/>
                <a:sym typeface="Calibri"/>
              </a:rPr>
              <a:t>Manual features from feature engineering</a:t>
            </a:r>
            <a:endParaRPr kumimoji="0" lang="en-US" sz="16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2" name="TextBox 11">
            <a:extLst>
              <a:ext uri="{FF2B5EF4-FFF2-40B4-BE49-F238E27FC236}">
                <a16:creationId xmlns:a16="http://schemas.microsoft.com/office/drawing/2014/main" id="{845ABB7D-5F6F-4746-8C27-4EB544E6796E}"/>
              </a:ext>
            </a:extLst>
          </p:cNvPr>
          <p:cNvSpPr txBox="1"/>
          <p:nvPr/>
        </p:nvSpPr>
        <p:spPr>
          <a:xfrm>
            <a:off x="1022239" y="2952756"/>
            <a:ext cx="201112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400" dirty="0">
                <a:latin typeface="IBM Plex Sans" panose="020B0503050203000203" pitchFamily="34" charset="0"/>
                <a:hlinkClick r:id="rId3"/>
              </a:rPr>
              <a:t>[Voskarideset al., 2015]</a:t>
            </a:r>
            <a:endParaRPr kumimoji="0" lang="en-US" sz="140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4" name="Rectangle 13">
            <a:extLst>
              <a:ext uri="{FF2B5EF4-FFF2-40B4-BE49-F238E27FC236}">
                <a16:creationId xmlns:a16="http://schemas.microsoft.com/office/drawing/2014/main" id="{10331C17-C8C3-B346-96B3-96D83291F07F}"/>
              </a:ext>
            </a:extLst>
          </p:cNvPr>
          <p:cNvSpPr/>
          <p:nvPr/>
        </p:nvSpPr>
        <p:spPr>
          <a:xfrm>
            <a:off x="609519" y="3856057"/>
            <a:ext cx="8294254" cy="1136073"/>
          </a:xfrm>
          <a:prstGeom prst="rect">
            <a:avLst/>
          </a:prstGeom>
          <a:solidFill>
            <a:schemeClr val="accent1">
              <a:lumMod val="20000"/>
              <a:lumOff val="8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083D7B32-5DF0-5944-B56D-025C023A9684}"/>
              </a:ext>
            </a:extLst>
          </p:cNvPr>
          <p:cNvSpPr txBox="1"/>
          <p:nvPr/>
        </p:nvSpPr>
        <p:spPr>
          <a:xfrm>
            <a:off x="766618" y="3878797"/>
            <a:ext cx="516102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0000"/>
                </a:solidFill>
                <a:latin typeface="IBM Plex Sans" panose="020B0503050203000203" pitchFamily="34" charset="0"/>
                <a:sym typeface="Calibri"/>
              </a:rPr>
              <a:t>Lexical features including words/tokens and N-gram</a:t>
            </a:r>
            <a:endParaRPr kumimoji="0" lang="en-US" sz="16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6" name="TextBox 15">
            <a:extLst>
              <a:ext uri="{FF2B5EF4-FFF2-40B4-BE49-F238E27FC236}">
                <a16:creationId xmlns:a16="http://schemas.microsoft.com/office/drawing/2014/main" id="{01902450-9314-FB48-AB05-2BBEC1C777D4}"/>
              </a:ext>
            </a:extLst>
          </p:cNvPr>
          <p:cNvSpPr txBox="1"/>
          <p:nvPr/>
        </p:nvSpPr>
        <p:spPr>
          <a:xfrm>
            <a:off x="1022239" y="4296000"/>
            <a:ext cx="188192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400" dirty="0">
                <a:hlinkClick r:id="rId4"/>
              </a:rPr>
              <a:t>[Godin et al., 2018]</a:t>
            </a:r>
            <a:endParaRPr lang="en-US" sz="1400" dirty="0"/>
          </a:p>
          <a:p>
            <a:pPr hangingPunct="0"/>
            <a:r>
              <a:rPr lang="en-US" sz="1400" dirty="0">
                <a:hlinkClick r:id="rId5"/>
              </a:rPr>
              <a:t>[Mullenbachet al., 2018]</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ectangle 17">
            <a:extLst>
              <a:ext uri="{FF2B5EF4-FFF2-40B4-BE49-F238E27FC236}">
                <a16:creationId xmlns:a16="http://schemas.microsoft.com/office/drawing/2014/main" id="{A45183E9-4FBD-5648-BD81-358DD9CE9C6E}"/>
              </a:ext>
            </a:extLst>
          </p:cNvPr>
          <p:cNvSpPr/>
          <p:nvPr/>
        </p:nvSpPr>
        <p:spPr>
          <a:xfrm>
            <a:off x="609519" y="5266626"/>
            <a:ext cx="8294254" cy="1136073"/>
          </a:xfrm>
          <a:prstGeom prst="rect">
            <a:avLst/>
          </a:prstGeom>
          <a:solidFill>
            <a:schemeClr val="accent6">
              <a:lumMod val="20000"/>
              <a:lumOff val="8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a:extLst>
              <a:ext uri="{FF2B5EF4-FFF2-40B4-BE49-F238E27FC236}">
                <a16:creationId xmlns:a16="http://schemas.microsoft.com/office/drawing/2014/main" id="{6876CF3E-DC03-5446-97C3-C53ED46544E3}"/>
              </a:ext>
            </a:extLst>
          </p:cNvPr>
          <p:cNvSpPr txBox="1"/>
          <p:nvPr/>
        </p:nvSpPr>
        <p:spPr>
          <a:xfrm>
            <a:off x="766618" y="5277163"/>
            <a:ext cx="377923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000000"/>
                </a:solidFill>
                <a:latin typeface="IBM Plex Sans" panose="020B0503050203000203" pitchFamily="34" charset="0"/>
                <a:sym typeface="Calibri"/>
              </a:rPr>
              <a:t>Latent features learned by neural nets</a:t>
            </a:r>
            <a:endParaRPr kumimoji="0" lang="en-US" sz="16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0" name="TextBox 19">
            <a:extLst>
              <a:ext uri="{FF2B5EF4-FFF2-40B4-BE49-F238E27FC236}">
                <a16:creationId xmlns:a16="http://schemas.microsoft.com/office/drawing/2014/main" id="{C1651B5F-A504-5C4F-A407-15A989177F54}"/>
              </a:ext>
            </a:extLst>
          </p:cNvPr>
          <p:cNvSpPr txBox="1"/>
          <p:nvPr/>
        </p:nvSpPr>
        <p:spPr>
          <a:xfrm>
            <a:off x="1022239" y="5574399"/>
            <a:ext cx="191558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400" dirty="0">
                <a:latin typeface="Arial" panose="020B0604020202020204" pitchFamily="34" charset="0"/>
                <a:hlinkClick r:id="rId6"/>
              </a:rPr>
              <a:t>[</a:t>
            </a:r>
            <a:r>
              <a:rPr lang="en-US" sz="1400" dirty="0" err="1">
                <a:latin typeface="Arial" panose="020B0604020202020204" pitchFamily="34" charset="0"/>
                <a:hlinkClick r:id="rId6"/>
              </a:rPr>
              <a:t>Xie</a:t>
            </a:r>
            <a:r>
              <a:rPr lang="en-US" sz="1400" dirty="0">
                <a:latin typeface="Arial" panose="020B0604020202020204" pitchFamily="34" charset="0"/>
                <a:hlinkClick r:id="rId6"/>
              </a:rPr>
              <a:t> et al., 2017]</a:t>
            </a:r>
            <a:endParaRPr lang="en-US" sz="1400" dirty="0">
              <a:latin typeface="Arial" panose="020B0604020202020204" pitchFamily="34" charset="0"/>
            </a:endParaRPr>
          </a:p>
          <a:p>
            <a:pPr hangingPunct="0"/>
            <a:r>
              <a:rPr kumimoji="0" lang="en-US" sz="1400" b="0" i="0" u="none" strike="noStrike" cap="none" spc="0" normalizeH="0" baseline="0" dirty="0">
                <a:ln>
                  <a:noFill/>
                </a:ln>
                <a:solidFill>
                  <a:srgbClr val="000000"/>
                </a:solidFill>
                <a:effectLst/>
                <a:uFillTx/>
                <a:latin typeface="Arial" panose="020B0604020202020204" pitchFamily="34" charset="0"/>
                <a:sym typeface="Calibri"/>
                <a:hlinkClick r:id="rId7"/>
              </a:rPr>
              <a:t>[Bahdanau</a:t>
            </a:r>
            <a:r>
              <a:rPr lang="en-US" sz="1400" dirty="0">
                <a:solidFill>
                  <a:srgbClr val="000000"/>
                </a:solidFill>
                <a:sym typeface="Calibri"/>
                <a:hlinkClick r:id="rId7"/>
              </a:rPr>
              <a:t> et al., 2015]</a:t>
            </a:r>
            <a:endParaRPr lang="en-US" sz="1400" dirty="0">
              <a:solidFill>
                <a:srgbClr val="000000"/>
              </a:solidFill>
              <a:sym typeface="Calibri"/>
            </a:endParaRPr>
          </a:p>
          <a:p>
            <a:pPr hangingPunct="0"/>
            <a:r>
              <a:rPr kumimoji="0" lang="en-US" sz="1400" b="0" i="0" u="none" strike="noStrike" cap="none" spc="0" normalizeH="0" baseline="0" dirty="0">
                <a:ln>
                  <a:noFill/>
                </a:ln>
                <a:solidFill>
                  <a:srgbClr val="000000"/>
                </a:solidFill>
                <a:effectLst/>
                <a:uFillTx/>
                <a:latin typeface="Arial" panose="020B0604020202020204" pitchFamily="34" charset="0"/>
                <a:ea typeface="+mn-ea"/>
                <a:cs typeface="+mn-cs"/>
                <a:sym typeface="Calibri"/>
                <a:hlinkClick r:id="rId8"/>
              </a:rPr>
              <a:t>[Li et al., 2015]</a:t>
            </a:r>
            <a:endParaRPr kumimoji="0" lang="en-US" sz="1400" b="0" i="0" u="none" strike="noStrike" cap="none" spc="0" normalizeH="0" baseline="0" dirty="0">
              <a:ln>
                <a:noFill/>
              </a:ln>
              <a:solidFill>
                <a:srgbClr val="000000"/>
              </a:solidFill>
              <a:effectLst/>
              <a:uFillTx/>
              <a:latin typeface="Arial" panose="020B0604020202020204" pitchFamily="34" charset="0"/>
              <a:ea typeface="+mn-ea"/>
              <a:cs typeface="+mn-cs"/>
              <a:sym typeface="Calibri"/>
            </a:endParaRPr>
          </a:p>
        </p:txBody>
      </p:sp>
      <p:grpSp>
        <p:nvGrpSpPr>
          <p:cNvPr id="24" name="Group 23">
            <a:extLst>
              <a:ext uri="{FF2B5EF4-FFF2-40B4-BE49-F238E27FC236}">
                <a16:creationId xmlns:a16="http://schemas.microsoft.com/office/drawing/2014/main" id="{A41B4A3C-0322-834C-A204-53D9C1D5427D}"/>
              </a:ext>
            </a:extLst>
          </p:cNvPr>
          <p:cNvGrpSpPr/>
          <p:nvPr/>
        </p:nvGrpSpPr>
        <p:grpSpPr>
          <a:xfrm>
            <a:off x="868217" y="1060136"/>
            <a:ext cx="1153852" cy="548640"/>
            <a:chOff x="868217" y="1060136"/>
            <a:chExt cx="1153852" cy="548640"/>
          </a:xfrm>
        </p:grpSpPr>
        <p:sp>
          <p:nvSpPr>
            <p:cNvPr id="22" name="Rectangle 21">
              <a:extLst>
                <a:ext uri="{FF2B5EF4-FFF2-40B4-BE49-F238E27FC236}">
                  <a16:creationId xmlns:a16="http://schemas.microsoft.com/office/drawing/2014/main" id="{67FF2F64-C822-664E-ABED-0AC8C76CD654}"/>
                </a:ext>
              </a:extLst>
            </p:cNvPr>
            <p:cNvSpPr/>
            <p:nvPr/>
          </p:nvSpPr>
          <p:spPr>
            <a:xfrm>
              <a:off x="868217" y="1060136"/>
              <a:ext cx="1153852" cy="548640"/>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3" name="Rectangle 22">
              <a:extLst>
                <a:ext uri="{FF2B5EF4-FFF2-40B4-BE49-F238E27FC236}">
                  <a16:creationId xmlns:a16="http://schemas.microsoft.com/office/drawing/2014/main" id="{E0DA9151-DC95-6F48-B36C-6CF200BDEDB9}"/>
                </a:ext>
              </a:extLst>
            </p:cNvPr>
            <p:cNvSpPr/>
            <p:nvPr/>
          </p:nvSpPr>
          <p:spPr>
            <a:xfrm>
              <a:off x="868218" y="1163644"/>
              <a:ext cx="1153849" cy="307777"/>
            </a:xfrm>
            <a:prstGeom prst="rect">
              <a:avLst/>
            </a:prstGeom>
          </p:spPr>
          <p:txBody>
            <a:bodyPr wrap="square">
              <a:spAutoFit/>
            </a:bodyPr>
            <a:lstStyle/>
            <a:p>
              <a:pPr algn="ctr" hangingPunct="0"/>
              <a:r>
                <a:rPr lang="en-US" sz="1400" b="1" dirty="0">
                  <a:solidFill>
                    <a:schemeClr val="bg1"/>
                  </a:solidFill>
                  <a:latin typeface="IBM Plex Sans" panose="020B0503050203000203" pitchFamily="34" charset="0"/>
                  <a:sym typeface="Calibri"/>
                </a:rPr>
                <a:t>Definition</a:t>
              </a:r>
            </a:p>
          </p:txBody>
        </p:sp>
      </p:grpSp>
      <p:pic>
        <p:nvPicPr>
          <p:cNvPr id="27" name="Graphic 26" descr="Refresh">
            <a:extLst>
              <a:ext uri="{FF2B5EF4-FFF2-40B4-BE49-F238E27FC236}">
                <a16:creationId xmlns:a16="http://schemas.microsoft.com/office/drawing/2014/main" id="{F5467F5E-9543-2040-9B42-0A663B6A67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1034999">
            <a:off x="8843668" y="4367131"/>
            <a:ext cx="1484487" cy="1484487"/>
          </a:xfrm>
          <a:prstGeom prst="rect">
            <a:avLst/>
          </a:prstGeom>
        </p:spPr>
      </p:pic>
      <p:pic>
        <p:nvPicPr>
          <p:cNvPr id="28" name="Graphic 27" descr="Refresh">
            <a:extLst>
              <a:ext uri="{FF2B5EF4-FFF2-40B4-BE49-F238E27FC236}">
                <a16:creationId xmlns:a16="http://schemas.microsoft.com/office/drawing/2014/main" id="{7EEDE74D-76F3-0A48-8AC7-4CC34628FE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254308" flipH="1">
            <a:off x="8840016" y="4367130"/>
            <a:ext cx="1491791" cy="1484487"/>
          </a:xfrm>
          <a:prstGeom prst="rect">
            <a:avLst/>
          </a:prstGeom>
        </p:spPr>
      </p:pic>
      <p:sp>
        <p:nvSpPr>
          <p:cNvPr id="29" name="TextBox 28">
            <a:extLst>
              <a:ext uri="{FF2B5EF4-FFF2-40B4-BE49-F238E27FC236}">
                <a16:creationId xmlns:a16="http://schemas.microsoft.com/office/drawing/2014/main" id="{8BC86655-EFF0-F740-95EF-D3BA28A13694}"/>
              </a:ext>
            </a:extLst>
          </p:cNvPr>
          <p:cNvSpPr txBox="1"/>
          <p:nvPr/>
        </p:nvSpPr>
        <p:spPr>
          <a:xfrm>
            <a:off x="10237323" y="4786208"/>
            <a:ext cx="153824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Usually used </a:t>
            </a:r>
          </a:p>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IBM Plex Sans" panose="020B0503050203000203" pitchFamily="34" charset="0"/>
                <a:sym typeface="Calibri"/>
              </a:rPr>
              <a:t>in parallel</a:t>
            </a:r>
          </a:p>
        </p:txBody>
      </p:sp>
      <p:sp>
        <p:nvSpPr>
          <p:cNvPr id="25" name="TextBox 24">
            <a:extLst>
              <a:ext uri="{FF2B5EF4-FFF2-40B4-BE49-F238E27FC236}">
                <a16:creationId xmlns:a16="http://schemas.microsoft.com/office/drawing/2014/main" id="{88DE6B2D-05C1-1941-B8A4-9C4A783A9081}"/>
              </a:ext>
            </a:extLst>
          </p:cNvPr>
          <p:cNvSpPr txBox="1"/>
          <p:nvPr/>
        </p:nvSpPr>
        <p:spPr>
          <a:xfrm>
            <a:off x="2972580" y="5574399"/>
            <a:ext cx="182889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hlinkClick r:id="rId11"/>
              </a:rPr>
              <a:t>[</a:t>
            </a:r>
            <a:r>
              <a:rPr kumimoji="0" lang="en-US" sz="1600" b="0" i="0" u="none" strike="noStrike" cap="none" spc="0" normalizeH="0" baseline="0" dirty="0" err="1">
                <a:ln>
                  <a:noFill/>
                </a:ln>
                <a:solidFill>
                  <a:srgbClr val="000000"/>
                </a:solidFill>
                <a:effectLst/>
                <a:uFillTx/>
                <a:latin typeface="+mn-lt"/>
                <a:ea typeface="+mn-ea"/>
                <a:cs typeface="+mn-cs"/>
                <a:sym typeface="Calibri"/>
                <a:hlinkClick r:id="rId11"/>
              </a:rPr>
              <a:t>Ghaeini</a:t>
            </a:r>
            <a:r>
              <a:rPr kumimoji="0" lang="en-US" sz="1600" b="0" i="0" u="none" strike="noStrike" cap="none" spc="0" normalizeH="0" baseline="0" dirty="0">
                <a:ln>
                  <a:noFill/>
                </a:ln>
                <a:solidFill>
                  <a:srgbClr val="000000"/>
                </a:solidFill>
                <a:effectLst/>
                <a:uFillTx/>
                <a:latin typeface="+mn-lt"/>
                <a:ea typeface="+mn-ea"/>
                <a:cs typeface="+mn-cs"/>
                <a:sym typeface="Calibri"/>
                <a:hlinkClick r:id="rId11"/>
              </a:rPr>
              <a:t> et al., 2018]</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4" name="Slide Number Placeholder 3">
            <a:extLst>
              <a:ext uri="{FF2B5EF4-FFF2-40B4-BE49-F238E27FC236}">
                <a16:creationId xmlns:a16="http://schemas.microsoft.com/office/drawing/2014/main" id="{07A59CCF-2164-EA40-A13E-F953F2AD40C7}"/>
              </a:ext>
            </a:extLst>
          </p:cNvPr>
          <p:cNvSpPr>
            <a:spLocks noGrp="1"/>
          </p:cNvSpPr>
          <p:nvPr>
            <p:ph type="sldNum" sz="quarter" idx="2"/>
          </p:nvPr>
        </p:nvSpPr>
        <p:spPr/>
        <p:txBody>
          <a:bodyPr/>
          <a:lstStyle/>
          <a:p>
            <a:fld id="{86CB4B4D-7CA3-9044-876B-883B54F8677D}" type="slidenum">
              <a:rPr lang="en-US" smtClean="0"/>
              <a:t>55</a:t>
            </a:fld>
            <a:endParaRPr lang="en-US"/>
          </a:p>
        </p:txBody>
      </p:sp>
    </p:spTree>
    <p:extLst>
      <p:ext uri="{BB962C8B-B14F-4D97-AF65-F5344CB8AC3E}">
        <p14:creationId xmlns:p14="http://schemas.microsoft.com/office/powerpoint/2010/main" val="273610579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fontScale="90000"/>
          </a:bodyPr>
          <a:lstStyle/>
          <a:p>
            <a:r>
              <a:rPr lang="en-US" sz="2400" dirty="0"/>
              <a:t>Feature Importance – Machine Translation</a:t>
            </a:r>
            <a:r>
              <a:rPr lang="en-US" sz="2000" dirty="0"/>
              <a:t> </a:t>
            </a:r>
            <a:r>
              <a:rPr lang="en-US" sz="2000" b="0" dirty="0">
                <a:solidFill>
                  <a:srgbClr val="000000"/>
                </a:solidFill>
                <a:latin typeface="Arial" panose="020B0604020202020204" pitchFamily="34" charset="0"/>
                <a:sym typeface="Calibri"/>
                <a:hlinkClick r:id="rId3"/>
              </a:rPr>
              <a:t>[Bahdanau</a:t>
            </a:r>
            <a:r>
              <a:rPr lang="en-US" sz="2000" b="0" dirty="0">
                <a:solidFill>
                  <a:srgbClr val="000000"/>
                </a:solidFill>
                <a:sym typeface="Calibri"/>
                <a:hlinkClick r:id="rId3"/>
              </a:rPr>
              <a:t> et al., 2015]</a:t>
            </a:r>
            <a:br>
              <a:rPr lang="en-US" sz="2000" dirty="0">
                <a:solidFill>
                  <a:srgbClr val="000000"/>
                </a:solidFill>
                <a:sym typeface="Calibri"/>
              </a:rPr>
            </a:br>
            <a:endParaRPr lang="en-US" sz="2400" dirty="0"/>
          </a:p>
        </p:txBody>
      </p:sp>
      <p:sp>
        <p:nvSpPr>
          <p:cNvPr id="4" name="TextBox 3">
            <a:extLst>
              <a:ext uri="{FF2B5EF4-FFF2-40B4-BE49-F238E27FC236}">
                <a16:creationId xmlns:a16="http://schemas.microsoft.com/office/drawing/2014/main" id="{8C922AAA-5E92-994C-9051-8476824CC742}"/>
              </a:ext>
            </a:extLst>
          </p:cNvPr>
          <p:cNvSpPr txBox="1"/>
          <p:nvPr/>
        </p:nvSpPr>
        <p:spPr>
          <a:xfrm>
            <a:off x="5198036" y="6314301"/>
            <a:ext cx="708693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200" dirty="0"/>
              <a:t>[NEURAL MACHINE TRANSLATION BY JOINTLY LEARNING TO ALIGN AND TRANSLATE. </a:t>
            </a:r>
            <a:r>
              <a:rPr lang="en-US" sz="1200" dirty="0" err="1"/>
              <a:t>Bahdanau</a:t>
            </a:r>
            <a:r>
              <a:rPr lang="en-US" sz="1200" dirty="0"/>
              <a:t> et al., ICRL 2015]</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4EE48AE1-F948-BC45-86E0-F75F232F26D7}"/>
              </a:ext>
            </a:extLst>
          </p:cNvPr>
          <p:cNvSpPr txBox="1"/>
          <p:nvPr/>
        </p:nvSpPr>
        <p:spPr>
          <a:xfrm>
            <a:off x="609519" y="969817"/>
            <a:ext cx="110344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A well-known example of feature importance is the Attention Mechanism first </a:t>
            </a:r>
            <a:r>
              <a:rPr lang="en-US" dirty="0">
                <a:solidFill>
                  <a:srgbClr val="000000"/>
                </a:solidFill>
                <a:latin typeface="IBM Plex Sans" panose="020B0503050203000203" pitchFamily="34" charset="0"/>
                <a:sym typeface="Calibri"/>
              </a:rPr>
              <a:t>used in machine translation</a:t>
            </a:r>
            <a:endParaRPr kumimoji="0" lang="en-US" sz="18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1" name="TextBox 20">
            <a:extLst>
              <a:ext uri="{FF2B5EF4-FFF2-40B4-BE49-F238E27FC236}">
                <a16:creationId xmlns:a16="http://schemas.microsoft.com/office/drawing/2014/main" id="{4FA0AFCC-5DBA-1E40-9AD1-818055914034}"/>
              </a:ext>
            </a:extLst>
          </p:cNvPr>
          <p:cNvSpPr txBox="1"/>
          <p:nvPr/>
        </p:nvSpPr>
        <p:spPr>
          <a:xfrm>
            <a:off x="8020026" y="6060387"/>
            <a:ext cx="417197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050" b="0" i="0" u="none" strike="noStrike" cap="none" spc="0" normalizeH="0" baseline="0" dirty="0">
                <a:ln>
                  <a:noFill/>
                </a:ln>
                <a:solidFill>
                  <a:srgbClr val="000000"/>
                </a:solidFill>
                <a:effectLst/>
                <a:uFillTx/>
                <a:latin typeface="+mn-lt"/>
                <a:ea typeface="+mn-ea"/>
                <a:cs typeface="+mn-cs"/>
                <a:sym typeface="Calibri"/>
              </a:rPr>
              <a:t>Image courtesy: </a:t>
            </a:r>
            <a:r>
              <a:rPr lang="en-US" sz="1050" dirty="0">
                <a:hlinkClick r:id="rId4"/>
              </a:rPr>
              <a:t>https://smerity.com/articles/2016/google_nmt_arch.html</a:t>
            </a:r>
            <a:r>
              <a:rPr lang="en-US" sz="1050" dirty="0"/>
              <a:t> </a:t>
            </a:r>
            <a:endParaRPr kumimoji="0" lang="en-US" sz="1050" b="0" i="0" u="none" strike="noStrike" cap="none" spc="0" normalizeH="0" baseline="0" dirty="0">
              <a:ln>
                <a:noFill/>
              </a:ln>
              <a:solidFill>
                <a:srgbClr val="000000"/>
              </a:solidFill>
              <a:effectLst/>
              <a:uFillTx/>
              <a:latin typeface="+mn-lt"/>
              <a:ea typeface="+mn-ea"/>
              <a:cs typeface="+mn-cs"/>
              <a:sym typeface="Calibri"/>
            </a:endParaRPr>
          </a:p>
        </p:txBody>
      </p:sp>
      <p:pic>
        <p:nvPicPr>
          <p:cNvPr id="3078" name="Picture 6" descr="Image for post">
            <a:extLst>
              <a:ext uri="{FF2B5EF4-FFF2-40B4-BE49-F238E27FC236}">
                <a16:creationId xmlns:a16="http://schemas.microsoft.com/office/drawing/2014/main" id="{B3607322-21EC-D94D-B01A-521583F3E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267" y="2357907"/>
            <a:ext cx="6891759" cy="25186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3FFFFB8-0111-094F-B561-F44F49F8005B}"/>
              </a:ext>
            </a:extLst>
          </p:cNvPr>
          <p:cNvSpPr txBox="1"/>
          <p:nvPr/>
        </p:nvSpPr>
        <p:spPr>
          <a:xfrm>
            <a:off x="1128267" y="1938913"/>
            <a:ext cx="68377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1">
                    <a:lumMod val="75000"/>
                    <a:lumOff val="25000"/>
                  </a:schemeClr>
                </a:solidFill>
                <a:effectLst/>
                <a:uFillTx/>
                <a:latin typeface="IBM Plex Sans" panose="020B0503050203000203" pitchFamily="34" charset="0"/>
                <a:sym typeface="Calibri"/>
              </a:rPr>
              <a:t>Traditional </a:t>
            </a:r>
            <a:r>
              <a:rPr kumimoji="0" lang="en-US" sz="1800" b="1" i="0" u="none" strike="noStrike" cap="none" spc="0" normalizeH="0" baseline="0" dirty="0">
                <a:ln>
                  <a:noFill/>
                </a:ln>
                <a:solidFill>
                  <a:schemeClr val="tx1">
                    <a:lumMod val="75000"/>
                    <a:lumOff val="25000"/>
                  </a:schemeClr>
                </a:solidFill>
                <a:effectLst/>
                <a:uFillTx/>
                <a:latin typeface="IBM Plex Sans" panose="020B0503050203000203" pitchFamily="34" charset="0"/>
                <a:sym typeface="Calibri"/>
              </a:rPr>
              <a:t>encoder-decoder</a:t>
            </a:r>
            <a:r>
              <a:rPr kumimoji="0" lang="en-US" sz="1800" b="0" i="0" u="none" strike="noStrike" cap="none" spc="0" normalizeH="0" baseline="0" dirty="0">
                <a:ln>
                  <a:noFill/>
                </a:ln>
                <a:solidFill>
                  <a:schemeClr val="tx1">
                    <a:lumMod val="75000"/>
                    <a:lumOff val="25000"/>
                  </a:schemeClr>
                </a:solidFill>
                <a:effectLst/>
                <a:uFillTx/>
                <a:latin typeface="IBM Plex Sans" panose="020B0503050203000203" pitchFamily="34" charset="0"/>
                <a:sym typeface="Calibri"/>
              </a:rPr>
              <a:t> architecture for machine translation</a:t>
            </a:r>
          </a:p>
        </p:txBody>
      </p:sp>
      <p:sp>
        <p:nvSpPr>
          <p:cNvPr id="24" name="TextBox 23">
            <a:extLst>
              <a:ext uri="{FF2B5EF4-FFF2-40B4-BE49-F238E27FC236}">
                <a16:creationId xmlns:a16="http://schemas.microsoft.com/office/drawing/2014/main" id="{76C1F79A-227F-764F-8FB2-06CC292C9B9E}"/>
              </a:ext>
            </a:extLst>
          </p:cNvPr>
          <p:cNvSpPr txBox="1"/>
          <p:nvPr/>
        </p:nvSpPr>
        <p:spPr>
          <a:xfrm>
            <a:off x="3483350" y="5356302"/>
            <a:ext cx="261225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C00000"/>
                </a:solidFill>
                <a:effectLst/>
                <a:uFillTx/>
                <a:latin typeface="IBM Plex Sans" panose="020B0503050203000203" pitchFamily="34" charset="0"/>
                <a:sym typeface="Calibri"/>
              </a:rPr>
              <a:t>Only the last hidden state </a:t>
            </a:r>
          </a:p>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C00000"/>
                </a:solidFill>
                <a:effectLst/>
                <a:uFillTx/>
                <a:latin typeface="IBM Plex Sans" panose="020B0503050203000203" pitchFamily="34" charset="0"/>
                <a:sym typeface="Calibri"/>
              </a:rPr>
              <a:t>from encoder is used</a:t>
            </a:r>
          </a:p>
        </p:txBody>
      </p:sp>
      <p:cxnSp>
        <p:nvCxnSpPr>
          <p:cNvPr id="26" name="Straight Arrow Connector 25">
            <a:extLst>
              <a:ext uri="{FF2B5EF4-FFF2-40B4-BE49-F238E27FC236}">
                <a16:creationId xmlns:a16="http://schemas.microsoft.com/office/drawing/2014/main" id="{82BABC75-989D-B34D-86EA-115AB8B2C763}"/>
              </a:ext>
            </a:extLst>
          </p:cNvPr>
          <p:cNvCxnSpPr/>
          <p:nvPr/>
        </p:nvCxnSpPr>
        <p:spPr>
          <a:xfrm flipH="1" flipV="1">
            <a:off x="4664364" y="3860800"/>
            <a:ext cx="138545" cy="144223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 name="Slide Number Placeholder 4">
            <a:extLst>
              <a:ext uri="{FF2B5EF4-FFF2-40B4-BE49-F238E27FC236}">
                <a16:creationId xmlns:a16="http://schemas.microsoft.com/office/drawing/2014/main" id="{C741373C-CA7E-5047-9C0B-D04478D271F9}"/>
              </a:ext>
            </a:extLst>
          </p:cNvPr>
          <p:cNvSpPr>
            <a:spLocks noGrp="1"/>
          </p:cNvSpPr>
          <p:nvPr>
            <p:ph type="sldNum" sz="quarter" idx="2"/>
          </p:nvPr>
        </p:nvSpPr>
        <p:spPr/>
        <p:txBody>
          <a:bodyPr/>
          <a:lstStyle/>
          <a:p>
            <a:fld id="{86CB4B4D-7CA3-9044-876B-883B54F8677D}" type="slidenum">
              <a:rPr lang="en-US" smtClean="0"/>
              <a:t>56</a:t>
            </a:fld>
            <a:endParaRPr lang="en-US"/>
          </a:p>
        </p:txBody>
      </p:sp>
    </p:spTree>
    <p:extLst>
      <p:ext uri="{BB962C8B-B14F-4D97-AF65-F5344CB8AC3E}">
        <p14:creationId xmlns:p14="http://schemas.microsoft.com/office/powerpoint/2010/main" val="148687478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a:bodyPr>
          <a:lstStyle/>
          <a:p>
            <a:r>
              <a:rPr lang="en-US" sz="2400" dirty="0"/>
              <a:t>Feature Importance – Machine Translation as An Example</a:t>
            </a:r>
          </a:p>
        </p:txBody>
      </p:sp>
      <p:sp>
        <p:nvSpPr>
          <p:cNvPr id="4" name="TextBox 3">
            <a:extLst>
              <a:ext uri="{FF2B5EF4-FFF2-40B4-BE49-F238E27FC236}">
                <a16:creationId xmlns:a16="http://schemas.microsoft.com/office/drawing/2014/main" id="{8C922AAA-5E92-994C-9051-8476824CC742}"/>
              </a:ext>
            </a:extLst>
          </p:cNvPr>
          <p:cNvSpPr txBox="1"/>
          <p:nvPr/>
        </p:nvSpPr>
        <p:spPr>
          <a:xfrm>
            <a:off x="5198036" y="6314301"/>
            <a:ext cx="708693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200" dirty="0"/>
              <a:t>[NEURAL MACHINE TRANSLATION BY JOINTLY LEARNING TO ALIGN AND TRANSLATE. </a:t>
            </a:r>
            <a:r>
              <a:rPr lang="en-US" sz="1200" dirty="0" err="1"/>
              <a:t>Bahdanau</a:t>
            </a:r>
            <a:r>
              <a:rPr lang="en-US" sz="1200" dirty="0"/>
              <a:t> et al., ICRL 2015]</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pic>
        <p:nvPicPr>
          <p:cNvPr id="3076" name="Picture 4" descr="Image for post">
            <a:extLst>
              <a:ext uri="{FF2B5EF4-FFF2-40B4-BE49-F238E27FC236}">
                <a16:creationId xmlns:a16="http://schemas.microsoft.com/office/drawing/2014/main" id="{67D5A3D9-2BE5-274D-8DFA-C597F63C0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813" y="2971371"/>
            <a:ext cx="7564993" cy="281201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FA0AFCC-5DBA-1E40-9AD1-818055914034}"/>
              </a:ext>
            </a:extLst>
          </p:cNvPr>
          <p:cNvSpPr txBox="1"/>
          <p:nvPr/>
        </p:nvSpPr>
        <p:spPr>
          <a:xfrm>
            <a:off x="8020026" y="6060387"/>
            <a:ext cx="417197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050" b="0" i="0" u="none" strike="noStrike" cap="none" spc="0" normalizeH="0" baseline="0" dirty="0">
                <a:ln>
                  <a:noFill/>
                </a:ln>
                <a:solidFill>
                  <a:srgbClr val="000000"/>
                </a:solidFill>
                <a:effectLst/>
                <a:uFillTx/>
                <a:latin typeface="+mn-lt"/>
                <a:ea typeface="+mn-ea"/>
                <a:cs typeface="+mn-cs"/>
                <a:sym typeface="Calibri"/>
              </a:rPr>
              <a:t>Image courtesy: </a:t>
            </a:r>
            <a:r>
              <a:rPr lang="en-US" sz="1050" dirty="0">
                <a:hlinkClick r:id="rId4"/>
              </a:rPr>
              <a:t>https://smerity.com/articles/2016/google_nmt_arch.html</a:t>
            </a:r>
            <a:r>
              <a:rPr lang="en-US" sz="1050" dirty="0"/>
              <a:t> </a:t>
            </a:r>
            <a:endParaRPr kumimoji="0" lang="en-US" sz="1050" b="0" i="0" u="none" strike="noStrike" cap="none" spc="0" normalizeH="0" baseline="0" dirty="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C25D9509-9B7A-7B44-890C-B0E8E8FE6247}"/>
              </a:ext>
            </a:extLst>
          </p:cNvPr>
          <p:cNvSpPr txBox="1"/>
          <p:nvPr/>
        </p:nvSpPr>
        <p:spPr>
          <a:xfrm>
            <a:off x="609519" y="1369111"/>
            <a:ext cx="738118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Attention mechanism </a:t>
            </a:r>
            <a:r>
              <a:rPr lang="en-US" dirty="0">
                <a:solidFill>
                  <a:srgbClr val="000000"/>
                </a:solidFill>
                <a:latin typeface="IBM Plex Sans" panose="020B0503050203000203" pitchFamily="34" charset="0"/>
                <a:sym typeface="Calibri"/>
              </a:rPr>
              <a:t>uses the latent features learned by the encoder</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a </a:t>
            </a:r>
            <a:r>
              <a:rPr kumimoji="0" lang="en-US" sz="1800" b="0" i="0" u="none" strike="noStrike" cap="none" spc="0" normalizeH="0" baseline="0" dirty="0">
                <a:ln>
                  <a:noFill/>
                </a:ln>
                <a:solidFill>
                  <a:srgbClr val="C00000"/>
                </a:solidFill>
                <a:effectLst/>
                <a:uFillTx/>
                <a:latin typeface="IBM Plex Sans" panose="020B0503050203000203" pitchFamily="34" charset="0"/>
                <a:sym typeface="Calibri"/>
              </a:rPr>
              <a:t>weighted combination </a:t>
            </a: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of the latent features</a:t>
            </a:r>
          </a:p>
        </p:txBody>
      </p:sp>
      <p:cxnSp>
        <p:nvCxnSpPr>
          <p:cNvPr id="7" name="Straight Arrow Connector 6">
            <a:extLst>
              <a:ext uri="{FF2B5EF4-FFF2-40B4-BE49-F238E27FC236}">
                <a16:creationId xmlns:a16="http://schemas.microsoft.com/office/drawing/2014/main" id="{D986F0D9-65FB-CD45-818E-A30AFB717284}"/>
              </a:ext>
            </a:extLst>
          </p:cNvPr>
          <p:cNvCxnSpPr>
            <a:cxnSpLocks/>
          </p:cNvCxnSpPr>
          <p:nvPr/>
        </p:nvCxnSpPr>
        <p:spPr>
          <a:xfrm>
            <a:off x="2558473" y="2170545"/>
            <a:ext cx="581891" cy="1616364"/>
          </a:xfrm>
          <a:prstGeom prst="straightConnector1">
            <a:avLst/>
          </a:prstGeom>
          <a:ln>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B55FCDAD-C539-5543-89E6-80D809ED92D5}"/>
              </a:ext>
            </a:extLst>
          </p:cNvPr>
          <p:cNvCxnSpPr>
            <a:cxnSpLocks/>
          </p:cNvCxnSpPr>
          <p:nvPr/>
        </p:nvCxnSpPr>
        <p:spPr>
          <a:xfrm>
            <a:off x="2558473" y="2170545"/>
            <a:ext cx="1034472" cy="1771469"/>
          </a:xfrm>
          <a:prstGeom prst="straightConnector1">
            <a:avLst/>
          </a:prstGeom>
          <a:ln>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0CEB612-E90C-2A44-8CC6-F6E5CBA8A131}"/>
              </a:ext>
            </a:extLst>
          </p:cNvPr>
          <p:cNvCxnSpPr>
            <a:cxnSpLocks/>
          </p:cNvCxnSpPr>
          <p:nvPr/>
        </p:nvCxnSpPr>
        <p:spPr>
          <a:xfrm>
            <a:off x="2558473" y="2205498"/>
            <a:ext cx="1403927" cy="1736516"/>
          </a:xfrm>
          <a:prstGeom prst="straightConnector1">
            <a:avLst/>
          </a:prstGeom>
          <a:ln>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A9806ED-9C08-204D-A83E-EC2DFE03DAAB}"/>
              </a:ext>
            </a:extLst>
          </p:cNvPr>
          <p:cNvCxnSpPr>
            <a:cxnSpLocks/>
          </p:cNvCxnSpPr>
          <p:nvPr/>
        </p:nvCxnSpPr>
        <p:spPr>
          <a:xfrm>
            <a:off x="2558473" y="2170545"/>
            <a:ext cx="1533236" cy="1616364"/>
          </a:xfrm>
          <a:prstGeom prst="straightConnector1">
            <a:avLst/>
          </a:prstGeom>
          <a:ln>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2C84C54-CE0B-5643-8E56-247F3357BC74}"/>
              </a:ext>
            </a:extLst>
          </p:cNvPr>
          <p:cNvCxnSpPr>
            <a:cxnSpLocks/>
          </p:cNvCxnSpPr>
          <p:nvPr/>
        </p:nvCxnSpPr>
        <p:spPr>
          <a:xfrm>
            <a:off x="2558473" y="2170545"/>
            <a:ext cx="2013527" cy="1616364"/>
          </a:xfrm>
          <a:prstGeom prst="straightConnector1">
            <a:avLst/>
          </a:prstGeom>
          <a:ln>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sp>
        <p:nvSpPr>
          <p:cNvPr id="24" name="Right Arrow 23">
            <a:extLst>
              <a:ext uri="{FF2B5EF4-FFF2-40B4-BE49-F238E27FC236}">
                <a16:creationId xmlns:a16="http://schemas.microsoft.com/office/drawing/2014/main" id="{57924297-4FAE-A84C-B53E-E0595E476E15}"/>
              </a:ext>
            </a:extLst>
          </p:cNvPr>
          <p:cNvSpPr/>
          <p:nvPr/>
        </p:nvSpPr>
        <p:spPr>
          <a:xfrm>
            <a:off x="3814618" y="2466109"/>
            <a:ext cx="3962400" cy="221673"/>
          </a:xfrm>
          <a:prstGeom prst="rightArrow">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TextBox 24">
            <a:extLst>
              <a:ext uri="{FF2B5EF4-FFF2-40B4-BE49-F238E27FC236}">
                <a16:creationId xmlns:a16="http://schemas.microsoft.com/office/drawing/2014/main" id="{42DB504B-8BA8-CD45-9184-87F04BBD17D4}"/>
              </a:ext>
            </a:extLst>
          </p:cNvPr>
          <p:cNvSpPr txBox="1"/>
          <p:nvPr/>
        </p:nvSpPr>
        <p:spPr>
          <a:xfrm>
            <a:off x="7962605" y="1991720"/>
            <a:ext cx="4053904"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C00000"/>
                </a:solidFill>
                <a:latin typeface="IBM Plex Sans" panose="020B0503050203000203" pitchFamily="34" charset="0"/>
                <a:sym typeface="Calibri"/>
              </a:rPr>
              <a:t>Weights become the </a:t>
            </a:r>
            <a:r>
              <a:rPr lang="en-US" sz="1600" b="1" dirty="0">
                <a:solidFill>
                  <a:srgbClr val="C00000"/>
                </a:solidFill>
                <a:latin typeface="IBM Plex Sans" panose="020B0503050203000203" pitchFamily="34" charset="0"/>
                <a:sym typeface="Calibri"/>
              </a:rPr>
              <a:t>importance scores</a:t>
            </a:r>
          </a:p>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0"/>
                <a:sym typeface="Calibri"/>
              </a:rPr>
              <a:t>of these latent features (also corresponds</a:t>
            </a:r>
          </a:p>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C00000"/>
                </a:solidFill>
                <a:latin typeface="IBM Plex Sans" panose="020B0503050203000203" pitchFamily="34" charset="0"/>
                <a:sym typeface="Calibri"/>
              </a:rPr>
              <a:t>to the lexical features) for the decoded </a:t>
            </a:r>
          </a:p>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0"/>
                <a:sym typeface="Calibri"/>
              </a:rPr>
              <a:t>word/token.</a:t>
            </a:r>
          </a:p>
        </p:txBody>
      </p:sp>
      <p:sp>
        <p:nvSpPr>
          <p:cNvPr id="27" name="Rectangle 26">
            <a:extLst>
              <a:ext uri="{FF2B5EF4-FFF2-40B4-BE49-F238E27FC236}">
                <a16:creationId xmlns:a16="http://schemas.microsoft.com/office/drawing/2014/main" id="{FD488431-256C-904C-939D-4DE1DE8B2CA2}"/>
              </a:ext>
            </a:extLst>
          </p:cNvPr>
          <p:cNvSpPr/>
          <p:nvPr/>
        </p:nvSpPr>
        <p:spPr>
          <a:xfrm>
            <a:off x="114677" y="6221967"/>
            <a:ext cx="4418091" cy="461663"/>
          </a:xfrm>
          <a:prstGeom prst="rect">
            <a:avLst/>
          </a:prstGeom>
          <a:solidFill>
            <a:schemeClr val="accent5">
              <a:lumMod val="20000"/>
              <a:lumOff val="8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1200" dirty="0">
                <a:solidFill>
                  <a:srgbClr val="000000"/>
                </a:solidFill>
                <a:sym typeface="Calibri"/>
              </a:rPr>
              <a:t>    </a:t>
            </a:r>
            <a:r>
              <a:rPr kumimoji="0" lang="en-US" sz="1200" b="0" i="0" u="none" strike="noStrike" cap="none" spc="0" normalizeH="0" baseline="0" dirty="0">
                <a:ln>
                  <a:noFill/>
                </a:ln>
                <a:solidFill>
                  <a:srgbClr val="000000"/>
                </a:solidFill>
                <a:effectLst/>
                <a:uFillTx/>
                <a:latin typeface="+mn-lt"/>
                <a:ea typeface="+mn-ea"/>
                <a:cs typeface="+mn-cs"/>
                <a:sym typeface="Calibri"/>
              </a:rPr>
              <a:t>Similar approach in </a:t>
            </a:r>
            <a:r>
              <a:rPr lang="en-US" sz="1200" dirty="0">
                <a:hlinkClick r:id="rId5"/>
              </a:rPr>
              <a:t>[Mullenbachet al., 2018]</a:t>
            </a:r>
            <a:endParaRPr lang="en-US" sz="1200"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28" name="TextBox 27">
            <a:extLst>
              <a:ext uri="{FF2B5EF4-FFF2-40B4-BE49-F238E27FC236}">
                <a16:creationId xmlns:a16="http://schemas.microsoft.com/office/drawing/2014/main" id="{77F9DFCC-4FCA-5241-B710-B0FC95D5AD72}"/>
              </a:ext>
            </a:extLst>
          </p:cNvPr>
          <p:cNvSpPr txBox="1"/>
          <p:nvPr/>
        </p:nvSpPr>
        <p:spPr>
          <a:xfrm>
            <a:off x="9080625" y="907449"/>
            <a:ext cx="25978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highlight>
                  <a:srgbClr val="FFFF00"/>
                </a:highlight>
                <a:uFillTx/>
                <a:latin typeface="IBM Plex Sans" panose="020B0503050203000203" pitchFamily="34" charset="0"/>
                <a:sym typeface="Calibri"/>
              </a:rPr>
              <a:t>Local &amp; Self-explaining</a:t>
            </a:r>
          </a:p>
        </p:txBody>
      </p:sp>
      <p:pic>
        <p:nvPicPr>
          <p:cNvPr id="17" name="Picture 16">
            <a:extLst>
              <a:ext uri="{FF2B5EF4-FFF2-40B4-BE49-F238E27FC236}">
                <a16:creationId xmlns:a16="http://schemas.microsoft.com/office/drawing/2014/main" id="{19BFF8F3-FB7E-C342-951D-964E295CE274}"/>
              </a:ext>
            </a:extLst>
          </p:cNvPr>
          <p:cNvPicPr>
            <a:picLocks noChangeAspect="1"/>
          </p:cNvPicPr>
          <p:nvPr/>
        </p:nvPicPr>
        <p:blipFill>
          <a:blip r:embed="rId6"/>
          <a:stretch>
            <a:fillRect/>
          </a:stretch>
        </p:blipFill>
        <p:spPr>
          <a:xfrm>
            <a:off x="9989557" y="2948705"/>
            <a:ext cx="1910898" cy="1996345"/>
          </a:xfrm>
          <a:prstGeom prst="rect">
            <a:avLst/>
          </a:prstGeom>
          <a:ln>
            <a:solidFill>
              <a:schemeClr val="accent1"/>
            </a:solidFill>
          </a:ln>
        </p:spPr>
      </p:pic>
      <p:sp>
        <p:nvSpPr>
          <p:cNvPr id="6" name="TextBox 5">
            <a:extLst>
              <a:ext uri="{FF2B5EF4-FFF2-40B4-BE49-F238E27FC236}">
                <a16:creationId xmlns:a16="http://schemas.microsoft.com/office/drawing/2014/main" id="{EC5B7ED5-6481-A745-94B3-9BBDF73B221F}"/>
              </a:ext>
            </a:extLst>
          </p:cNvPr>
          <p:cNvSpPr txBox="1"/>
          <p:nvPr/>
        </p:nvSpPr>
        <p:spPr>
          <a:xfrm>
            <a:off x="9928861" y="4969434"/>
            <a:ext cx="155132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Input-output alignment</a:t>
            </a:r>
          </a:p>
        </p:txBody>
      </p:sp>
      <p:sp>
        <p:nvSpPr>
          <p:cNvPr id="8" name="Slide Number Placeholder 7">
            <a:extLst>
              <a:ext uri="{FF2B5EF4-FFF2-40B4-BE49-F238E27FC236}">
                <a16:creationId xmlns:a16="http://schemas.microsoft.com/office/drawing/2014/main" id="{FE524D89-AE80-0D49-A3CD-E1A0DC7357B1}"/>
              </a:ext>
            </a:extLst>
          </p:cNvPr>
          <p:cNvSpPr>
            <a:spLocks noGrp="1"/>
          </p:cNvSpPr>
          <p:nvPr>
            <p:ph type="sldNum" sz="quarter" idx="2"/>
          </p:nvPr>
        </p:nvSpPr>
        <p:spPr/>
        <p:txBody>
          <a:bodyPr/>
          <a:lstStyle/>
          <a:p>
            <a:fld id="{86CB4B4D-7CA3-9044-876B-883B54F8677D}" type="slidenum">
              <a:rPr lang="en-US" smtClean="0"/>
              <a:t>57</a:t>
            </a:fld>
            <a:endParaRPr lang="en-US"/>
          </a:p>
        </p:txBody>
      </p:sp>
    </p:spTree>
    <p:extLst>
      <p:ext uri="{BB962C8B-B14F-4D97-AF65-F5344CB8AC3E}">
        <p14:creationId xmlns:p14="http://schemas.microsoft.com/office/powerpoint/2010/main" val="52111193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fontScale="90000"/>
          </a:bodyPr>
          <a:lstStyle/>
          <a:p>
            <a:r>
              <a:rPr lang="en-US" sz="2400" dirty="0"/>
              <a:t>Feature Importance – token-level explanations </a:t>
            </a:r>
            <a:r>
              <a:rPr lang="en-US" sz="2000" b="0" dirty="0">
                <a:hlinkClick r:id="rId3"/>
              </a:rPr>
              <a:t>[Thorne et al]</a:t>
            </a:r>
            <a:br>
              <a:rPr lang="en-US" sz="2000" b="0" dirty="0"/>
            </a:br>
            <a:r>
              <a:rPr lang="en-US" sz="2400" dirty="0"/>
              <a:t> </a:t>
            </a:r>
          </a:p>
        </p:txBody>
      </p:sp>
      <p:sp>
        <p:nvSpPr>
          <p:cNvPr id="5" name="TextBox 4">
            <a:extLst>
              <a:ext uri="{FF2B5EF4-FFF2-40B4-BE49-F238E27FC236}">
                <a16:creationId xmlns:a16="http://schemas.microsoft.com/office/drawing/2014/main" id="{F737EEE9-2BAE-4E43-805E-252AEA68220A}"/>
              </a:ext>
            </a:extLst>
          </p:cNvPr>
          <p:cNvSpPr txBox="1"/>
          <p:nvPr/>
        </p:nvSpPr>
        <p:spPr>
          <a:xfrm>
            <a:off x="609519" y="979266"/>
            <a:ext cx="63403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Another example that uses attention to enable feature importance</a:t>
            </a:r>
          </a:p>
        </p:txBody>
      </p:sp>
      <p:sp>
        <p:nvSpPr>
          <p:cNvPr id="4" name="TextBox 3">
            <a:extLst>
              <a:ext uri="{FF2B5EF4-FFF2-40B4-BE49-F238E27FC236}">
                <a16:creationId xmlns:a16="http://schemas.microsoft.com/office/drawing/2014/main" id="{931B590D-A0FB-E642-9FCD-2F49D2824646}"/>
              </a:ext>
            </a:extLst>
          </p:cNvPr>
          <p:cNvSpPr txBox="1"/>
          <p:nvPr/>
        </p:nvSpPr>
        <p:spPr>
          <a:xfrm>
            <a:off x="609519" y="1391295"/>
            <a:ext cx="1143178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NLP Task</a:t>
            </a:r>
            <a:r>
              <a:rPr kumimoji="0" lang="en-US" sz="1800" b="0" i="0" u="none" strike="noStrike" cap="none" spc="0" normalizeH="0" baseline="0" dirty="0">
                <a:ln>
                  <a:noFill/>
                </a:ln>
                <a:solidFill>
                  <a:srgbClr val="000000"/>
                </a:solidFill>
                <a:effectLst/>
                <a:uFillTx/>
                <a:latin typeface="+mn-lt"/>
                <a:ea typeface="+mn-ea"/>
                <a:cs typeface="+mn-cs"/>
                <a:sym typeface="Calibri"/>
              </a:rPr>
              <a:t>:  Natural Language Inference (determining whether a “hypothesis” is true (entailment), false (contradiction), or </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underdetermined (neutral) given a “premise”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C2C7BAF5-C843-9F46-A310-1B3D90AA19FD}"/>
              </a:ext>
            </a:extLst>
          </p:cNvPr>
          <p:cNvSpPr txBox="1"/>
          <p:nvPr/>
        </p:nvSpPr>
        <p:spPr>
          <a:xfrm>
            <a:off x="609519" y="2392777"/>
            <a:ext cx="47800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Premise</a:t>
            </a:r>
            <a:r>
              <a:rPr kumimoji="0" lang="en-US" sz="1800" b="0" i="0" u="none" strike="noStrike" cap="none" spc="0" normalizeH="0" baseline="0" dirty="0">
                <a:ln>
                  <a:noFill/>
                </a:ln>
                <a:solidFill>
                  <a:srgbClr val="000000"/>
                </a:solidFill>
                <a:effectLst/>
                <a:uFillTx/>
                <a:latin typeface="+mn-lt"/>
                <a:ea typeface="+mn-ea"/>
                <a:cs typeface="+mn-cs"/>
                <a:sym typeface="Calibri"/>
              </a:rPr>
              <a:t>: Children Smiling and Waving at a camera</a:t>
            </a:r>
          </a:p>
        </p:txBody>
      </p:sp>
      <p:sp>
        <p:nvSpPr>
          <p:cNvPr id="7" name="Rectangle 6">
            <a:extLst>
              <a:ext uri="{FF2B5EF4-FFF2-40B4-BE49-F238E27FC236}">
                <a16:creationId xmlns:a16="http://schemas.microsoft.com/office/drawing/2014/main" id="{B6F19079-BB75-224D-94F8-404DEDDF8DA4}"/>
              </a:ext>
            </a:extLst>
          </p:cNvPr>
          <p:cNvSpPr/>
          <p:nvPr/>
        </p:nvSpPr>
        <p:spPr>
          <a:xfrm>
            <a:off x="609519" y="4575403"/>
            <a:ext cx="3410293" cy="369332"/>
          </a:xfrm>
          <a:prstGeom prst="rect">
            <a:avLst/>
          </a:prstGeom>
        </p:spPr>
        <p:txBody>
          <a:bodyPr wrap="none">
            <a:spAutoFit/>
          </a:bodyPr>
          <a:lstStyle/>
          <a:p>
            <a:pPr hangingPunct="0"/>
            <a:r>
              <a:rPr lang="en-US" b="1" dirty="0">
                <a:solidFill>
                  <a:srgbClr val="000000"/>
                </a:solidFill>
                <a:sym typeface="Calibri"/>
              </a:rPr>
              <a:t>Hypothesis</a:t>
            </a:r>
            <a:r>
              <a:rPr lang="en-US" dirty="0">
                <a:solidFill>
                  <a:srgbClr val="000000"/>
                </a:solidFill>
                <a:sym typeface="Calibri"/>
              </a:rPr>
              <a:t>: The kids are frowning </a:t>
            </a:r>
          </a:p>
        </p:txBody>
      </p:sp>
      <p:sp>
        <p:nvSpPr>
          <p:cNvPr id="8" name="TextBox 7">
            <a:extLst>
              <a:ext uri="{FF2B5EF4-FFF2-40B4-BE49-F238E27FC236}">
                <a16:creationId xmlns:a16="http://schemas.microsoft.com/office/drawing/2014/main" id="{5B30A944-25D9-7E42-B6B7-F9D6C5304A7D}"/>
              </a:ext>
            </a:extLst>
          </p:cNvPr>
          <p:cNvSpPr txBox="1"/>
          <p:nvPr/>
        </p:nvSpPr>
        <p:spPr>
          <a:xfrm>
            <a:off x="1345275" y="3570788"/>
            <a:ext cx="1376624" cy="369330"/>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GloVe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08F314C3-70D7-FC4A-BDDE-EC3C7C62A533}"/>
              </a:ext>
            </a:extLst>
          </p:cNvPr>
          <p:cNvSpPr txBox="1"/>
          <p:nvPr/>
        </p:nvSpPr>
        <p:spPr>
          <a:xfrm>
            <a:off x="3125508" y="3570788"/>
            <a:ext cx="1376624" cy="369330"/>
          </a:xfrm>
          <a:prstGeom prst="rect">
            <a:avLst/>
          </a:prstGeom>
          <a:solidFill>
            <a:schemeClr val="accent5">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LSTM</a:t>
            </a:r>
          </a:p>
        </p:txBody>
      </p:sp>
      <p:graphicFrame>
        <p:nvGraphicFramePr>
          <p:cNvPr id="10" name="Table 10">
            <a:extLst>
              <a:ext uri="{FF2B5EF4-FFF2-40B4-BE49-F238E27FC236}">
                <a16:creationId xmlns:a16="http://schemas.microsoft.com/office/drawing/2014/main" id="{C19F0D0B-E723-6F4F-A1BF-242C4FAD52EB}"/>
              </a:ext>
            </a:extLst>
          </p:cNvPr>
          <p:cNvGraphicFramePr>
            <a:graphicFrameLocks noGrp="1"/>
          </p:cNvGraphicFramePr>
          <p:nvPr/>
        </p:nvGraphicFramePr>
        <p:xfrm>
          <a:off x="5164671" y="2822497"/>
          <a:ext cx="1656865" cy="204952"/>
        </p:xfrm>
        <a:graphic>
          <a:graphicData uri="http://schemas.openxmlformats.org/drawingml/2006/table">
            <a:tbl>
              <a:tblPr firstRow="1" bandRow="1">
                <a:tableStyleId>{5940675A-B579-460E-94D1-54222C63F5DA}</a:tableStyleId>
              </a:tblPr>
              <a:tblGrid>
                <a:gridCol w="236695">
                  <a:extLst>
                    <a:ext uri="{9D8B030D-6E8A-4147-A177-3AD203B41FA5}">
                      <a16:colId xmlns:a16="http://schemas.microsoft.com/office/drawing/2014/main" val="3601178616"/>
                    </a:ext>
                  </a:extLst>
                </a:gridCol>
                <a:gridCol w="236695">
                  <a:extLst>
                    <a:ext uri="{9D8B030D-6E8A-4147-A177-3AD203B41FA5}">
                      <a16:colId xmlns:a16="http://schemas.microsoft.com/office/drawing/2014/main" val="4045036799"/>
                    </a:ext>
                  </a:extLst>
                </a:gridCol>
                <a:gridCol w="236695">
                  <a:extLst>
                    <a:ext uri="{9D8B030D-6E8A-4147-A177-3AD203B41FA5}">
                      <a16:colId xmlns:a16="http://schemas.microsoft.com/office/drawing/2014/main" val="2537372987"/>
                    </a:ext>
                  </a:extLst>
                </a:gridCol>
                <a:gridCol w="236695">
                  <a:extLst>
                    <a:ext uri="{9D8B030D-6E8A-4147-A177-3AD203B41FA5}">
                      <a16:colId xmlns:a16="http://schemas.microsoft.com/office/drawing/2014/main" val="468519747"/>
                    </a:ext>
                  </a:extLst>
                </a:gridCol>
                <a:gridCol w="236695">
                  <a:extLst>
                    <a:ext uri="{9D8B030D-6E8A-4147-A177-3AD203B41FA5}">
                      <a16:colId xmlns:a16="http://schemas.microsoft.com/office/drawing/2014/main" val="3184733828"/>
                    </a:ext>
                  </a:extLst>
                </a:gridCol>
                <a:gridCol w="236695">
                  <a:extLst>
                    <a:ext uri="{9D8B030D-6E8A-4147-A177-3AD203B41FA5}">
                      <a16:colId xmlns:a16="http://schemas.microsoft.com/office/drawing/2014/main" val="3191987555"/>
                    </a:ext>
                  </a:extLst>
                </a:gridCol>
                <a:gridCol w="236695">
                  <a:extLst>
                    <a:ext uri="{9D8B030D-6E8A-4147-A177-3AD203B41FA5}">
                      <a16:colId xmlns:a16="http://schemas.microsoft.com/office/drawing/2014/main" val="4196950357"/>
                    </a:ext>
                  </a:extLst>
                </a:gridCol>
              </a:tblGrid>
              <a:tr h="204952">
                <a:tc>
                  <a:txBody>
                    <a:bodyPr/>
                    <a:lstStyle/>
                    <a:p>
                      <a:endParaRPr lang="en-US" dirty="0"/>
                    </a:p>
                  </a:txBody>
                  <a:tcPr>
                    <a:solidFill>
                      <a:schemeClr val="tx1">
                        <a:lumMod val="50000"/>
                        <a:lumOff val="50000"/>
                      </a:schemeClr>
                    </a:solidFill>
                  </a:tcPr>
                </a:tc>
                <a:tc>
                  <a:txBody>
                    <a:bodyPr/>
                    <a:lstStyle/>
                    <a:p>
                      <a:endParaRPr lang="en-US" dirty="0"/>
                    </a:p>
                  </a:txBody>
                  <a:tcPr>
                    <a:solidFill>
                      <a:schemeClr val="tx1">
                        <a:lumMod val="50000"/>
                        <a:lumOff val="50000"/>
                      </a:schemeClr>
                    </a:solidFill>
                  </a:tcPr>
                </a:tc>
                <a:tc>
                  <a:txBody>
                    <a:bodyPr/>
                    <a:lstStyle/>
                    <a:p>
                      <a:endParaRPr lang="en-US" dirty="0"/>
                    </a:p>
                  </a:txBody>
                  <a:tcPr>
                    <a:solidFill>
                      <a:schemeClr val="tx1">
                        <a:lumMod val="50000"/>
                        <a:lumOff val="50000"/>
                      </a:schemeClr>
                    </a:solidFill>
                  </a:tcPr>
                </a:tc>
                <a:tc>
                  <a:txBody>
                    <a:bodyPr/>
                    <a:lstStyle/>
                    <a:p>
                      <a:endParaRPr lang="en-US" dirty="0"/>
                    </a:p>
                  </a:txBody>
                  <a:tcPr>
                    <a:solidFill>
                      <a:schemeClr val="tx1">
                        <a:lumMod val="50000"/>
                        <a:lumOff val="50000"/>
                      </a:schemeClr>
                    </a:solidFill>
                  </a:tcPr>
                </a:tc>
                <a:tc>
                  <a:txBody>
                    <a:bodyPr/>
                    <a:lstStyle/>
                    <a:p>
                      <a:endParaRPr lang="en-US"/>
                    </a:p>
                  </a:txBody>
                  <a:tcPr>
                    <a:solidFill>
                      <a:schemeClr val="tx1">
                        <a:lumMod val="50000"/>
                        <a:lumOff val="50000"/>
                      </a:schemeClr>
                    </a:solidFill>
                  </a:tcPr>
                </a:tc>
                <a:tc>
                  <a:txBody>
                    <a:bodyPr/>
                    <a:lstStyle/>
                    <a:p>
                      <a:endParaRPr lang="en-US"/>
                    </a:p>
                  </a:txBody>
                  <a:tcPr>
                    <a:solidFill>
                      <a:schemeClr val="tx1">
                        <a:lumMod val="50000"/>
                        <a:lumOff val="50000"/>
                      </a:schemeClr>
                    </a:solidFill>
                  </a:tcPr>
                </a:tc>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3227708280"/>
                  </a:ext>
                </a:extLst>
              </a:tr>
            </a:tbl>
          </a:graphicData>
        </a:graphic>
      </p:graphicFrame>
      <p:graphicFrame>
        <p:nvGraphicFramePr>
          <p:cNvPr id="12" name="Table 12">
            <a:extLst>
              <a:ext uri="{FF2B5EF4-FFF2-40B4-BE49-F238E27FC236}">
                <a16:creationId xmlns:a16="http://schemas.microsoft.com/office/drawing/2014/main" id="{4B27C3FF-1A66-574A-B5F0-C7DFED721ACA}"/>
              </a:ext>
            </a:extLst>
          </p:cNvPr>
          <p:cNvGraphicFramePr>
            <a:graphicFrameLocks noGrp="1"/>
          </p:cNvGraphicFramePr>
          <p:nvPr/>
        </p:nvGraphicFramePr>
        <p:xfrm>
          <a:off x="5888964" y="4342629"/>
          <a:ext cx="208280" cy="79248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295796441"/>
                    </a:ext>
                  </a:extLst>
                </a:gridCol>
              </a:tblGrid>
              <a:tr h="191298">
                <a:tc>
                  <a:txBody>
                    <a:bodyPr/>
                    <a:lstStyle/>
                    <a:p>
                      <a:endParaRPr lang="en-US"/>
                    </a:p>
                  </a:txBody>
                  <a:tcPr>
                    <a:solidFill>
                      <a:schemeClr val="accent1">
                        <a:lumMod val="60000"/>
                        <a:lumOff val="40000"/>
                      </a:schemeClr>
                    </a:solidFill>
                  </a:tcPr>
                </a:tc>
                <a:extLst>
                  <a:ext uri="{0D108BD9-81ED-4DB2-BD59-A6C34878D82A}">
                    <a16:rowId xmlns:a16="http://schemas.microsoft.com/office/drawing/2014/main" val="1337978918"/>
                  </a:ext>
                </a:extLst>
              </a:tr>
              <a:tr h="191298">
                <a:tc>
                  <a:txBody>
                    <a:bodyPr/>
                    <a:lstStyle/>
                    <a:p>
                      <a:endParaRPr lang="en-US"/>
                    </a:p>
                  </a:txBody>
                  <a:tcPr>
                    <a:solidFill>
                      <a:schemeClr val="accent1">
                        <a:lumMod val="60000"/>
                        <a:lumOff val="40000"/>
                      </a:schemeClr>
                    </a:solidFill>
                  </a:tcPr>
                </a:tc>
                <a:extLst>
                  <a:ext uri="{0D108BD9-81ED-4DB2-BD59-A6C34878D82A}">
                    <a16:rowId xmlns:a16="http://schemas.microsoft.com/office/drawing/2014/main" val="3314464792"/>
                  </a:ext>
                </a:extLst>
              </a:tr>
              <a:tr h="191298">
                <a:tc>
                  <a:txBody>
                    <a:bodyPr/>
                    <a:lstStyle/>
                    <a:p>
                      <a:endParaRPr lang="en-US"/>
                    </a:p>
                  </a:txBody>
                  <a:tcPr>
                    <a:solidFill>
                      <a:schemeClr val="accent1">
                        <a:lumMod val="60000"/>
                        <a:lumOff val="40000"/>
                      </a:schemeClr>
                    </a:solidFill>
                  </a:tcPr>
                </a:tc>
                <a:extLst>
                  <a:ext uri="{0D108BD9-81ED-4DB2-BD59-A6C34878D82A}">
                    <a16:rowId xmlns:a16="http://schemas.microsoft.com/office/drawing/2014/main" val="2378949649"/>
                  </a:ext>
                </a:extLst>
              </a:tr>
              <a:tr h="191298">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886974580"/>
                  </a:ext>
                </a:extLst>
              </a:tr>
            </a:tbl>
          </a:graphicData>
        </a:graphic>
      </p:graphicFrame>
      <p:cxnSp>
        <p:nvCxnSpPr>
          <p:cNvPr id="14" name="Straight Arrow Connector 13">
            <a:extLst>
              <a:ext uri="{FF2B5EF4-FFF2-40B4-BE49-F238E27FC236}">
                <a16:creationId xmlns:a16="http://schemas.microsoft.com/office/drawing/2014/main" id="{433FE5DC-E33A-EC44-8BE1-3C681907155C}"/>
              </a:ext>
            </a:extLst>
          </p:cNvPr>
          <p:cNvCxnSpPr/>
          <p:nvPr/>
        </p:nvCxnSpPr>
        <p:spPr>
          <a:xfrm>
            <a:off x="2118999" y="2793441"/>
            <a:ext cx="0" cy="777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0AC1F03-6A76-9144-9113-3DE53472F0B6}"/>
              </a:ext>
            </a:extLst>
          </p:cNvPr>
          <p:cNvCxnSpPr>
            <a:cxnSpLocks/>
          </p:cNvCxnSpPr>
          <p:nvPr/>
        </p:nvCxnSpPr>
        <p:spPr>
          <a:xfrm>
            <a:off x="2721899" y="3665018"/>
            <a:ext cx="4036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0E725A-6BB9-7549-812C-160B4186B687}"/>
              </a:ext>
            </a:extLst>
          </p:cNvPr>
          <p:cNvCxnSpPr>
            <a:cxnSpLocks/>
          </p:cNvCxnSpPr>
          <p:nvPr/>
        </p:nvCxnSpPr>
        <p:spPr>
          <a:xfrm flipV="1">
            <a:off x="2118999" y="3940118"/>
            <a:ext cx="0" cy="7987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83A02629-1EEE-4E42-BA79-0C2515A2C9EC}"/>
              </a:ext>
            </a:extLst>
          </p:cNvPr>
          <p:cNvCxnSpPr>
            <a:cxnSpLocks/>
          </p:cNvCxnSpPr>
          <p:nvPr/>
        </p:nvCxnSpPr>
        <p:spPr>
          <a:xfrm>
            <a:off x="2721899" y="3795645"/>
            <a:ext cx="40360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Elbow Connector 23">
            <a:extLst>
              <a:ext uri="{FF2B5EF4-FFF2-40B4-BE49-F238E27FC236}">
                <a16:creationId xmlns:a16="http://schemas.microsoft.com/office/drawing/2014/main" id="{58F50216-0EF7-0B44-8E86-48A4E010D53F}"/>
              </a:ext>
            </a:extLst>
          </p:cNvPr>
          <p:cNvCxnSpPr>
            <a:cxnSpLocks/>
          </p:cNvCxnSpPr>
          <p:nvPr/>
        </p:nvCxnSpPr>
        <p:spPr>
          <a:xfrm flipV="1">
            <a:off x="4502132" y="2912615"/>
            <a:ext cx="662539" cy="74036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5" name="Elbow Connector 24">
            <a:extLst>
              <a:ext uri="{FF2B5EF4-FFF2-40B4-BE49-F238E27FC236}">
                <a16:creationId xmlns:a16="http://schemas.microsoft.com/office/drawing/2014/main" id="{1AA08F76-73E7-314C-9A63-2379562C480E}"/>
              </a:ext>
            </a:extLst>
          </p:cNvPr>
          <p:cNvCxnSpPr>
            <a:cxnSpLocks/>
            <a:endCxn id="12" idx="1"/>
          </p:cNvCxnSpPr>
          <p:nvPr/>
        </p:nvCxnSpPr>
        <p:spPr>
          <a:xfrm>
            <a:off x="4502132" y="3795645"/>
            <a:ext cx="1386832" cy="943224"/>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D0AF427-4DE1-6A46-A566-68BCFE7B9D79}"/>
                  </a:ext>
                </a:extLst>
              </p:cNvPr>
              <p:cNvSpPr txBox="1"/>
              <p:nvPr/>
            </p:nvSpPr>
            <p:spPr>
              <a:xfrm>
                <a:off x="6838151" y="2736933"/>
                <a:ext cx="3948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h</m:t>
                          </m:r>
                        </m:e>
                        <m:sup>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𝑝</m:t>
                          </m:r>
                        </m:sup>
                      </m:sSup>
                    </m:oMath>
                  </m:oMathPara>
                </a14:m>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7" name="TextBox 26">
                <a:extLst>
                  <a:ext uri="{FF2B5EF4-FFF2-40B4-BE49-F238E27FC236}">
                    <a16:creationId xmlns:a16="http://schemas.microsoft.com/office/drawing/2014/main" id="{4D0AF427-4DE1-6A46-A566-68BCFE7B9D79}"/>
                  </a:ext>
                </a:extLst>
              </p:cNvPr>
              <p:cNvSpPr txBox="1">
                <a:spLocks noRot="1" noChangeAspect="1" noMove="1" noResize="1" noEditPoints="1" noAdjustHandles="1" noChangeArrowheads="1" noChangeShapeType="1" noTextEdit="1"/>
              </p:cNvSpPr>
              <p:nvPr/>
            </p:nvSpPr>
            <p:spPr>
              <a:xfrm>
                <a:off x="6838151" y="2736933"/>
                <a:ext cx="394850" cy="369330"/>
              </a:xfrm>
              <a:prstGeom prst="rect">
                <a:avLst/>
              </a:prstGeom>
              <a:blipFill>
                <a:blip r:embed="rId4"/>
                <a:stretch>
                  <a:fillRect l="-312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B1A8E82-3A57-7845-9B51-75A013B82F70}"/>
                  </a:ext>
                </a:extLst>
              </p:cNvPr>
              <p:cNvSpPr txBox="1"/>
              <p:nvPr/>
            </p:nvSpPr>
            <p:spPr>
              <a:xfrm>
                <a:off x="6063008" y="4554204"/>
                <a:ext cx="395491" cy="374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h</m:t>
                          </m:r>
                        </m:e>
                        <m:sup>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h</m:t>
                          </m:r>
                        </m:sup>
                      </m:sSup>
                    </m:oMath>
                  </m:oMathPara>
                </a14:m>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28" name="TextBox 27">
                <a:extLst>
                  <a:ext uri="{FF2B5EF4-FFF2-40B4-BE49-F238E27FC236}">
                    <a16:creationId xmlns:a16="http://schemas.microsoft.com/office/drawing/2014/main" id="{5B1A8E82-3A57-7845-9B51-75A013B82F70}"/>
                  </a:ext>
                </a:extLst>
              </p:cNvPr>
              <p:cNvSpPr txBox="1">
                <a:spLocks noRot="1" noChangeAspect="1" noMove="1" noResize="1" noEditPoints="1" noAdjustHandles="1" noChangeArrowheads="1" noChangeShapeType="1" noTextEdit="1"/>
              </p:cNvSpPr>
              <p:nvPr/>
            </p:nvSpPr>
            <p:spPr>
              <a:xfrm>
                <a:off x="6063008" y="4554204"/>
                <a:ext cx="395491" cy="374268"/>
              </a:xfrm>
              <a:prstGeom prst="rect">
                <a:avLst/>
              </a:prstGeom>
              <a:blipFill>
                <a:blip r:embed="rId5"/>
                <a:stretch>
                  <a:fillRect l="-3125"/>
                </a:stretch>
              </a:blipFill>
              <a:ln w="12700" cap="flat">
                <a:noFill/>
                <a:miter lim="400000"/>
              </a:ln>
              <a:effectLst/>
            </p:spPr>
            <p:txBody>
              <a:bodyPr/>
              <a:lstStyle/>
              <a:p>
                <a:r>
                  <a:rPr lang="en-US">
                    <a:noFill/>
                  </a:rPr>
                  <a:t> </a:t>
                </a:r>
              </a:p>
            </p:txBody>
          </p:sp>
        </mc:Fallback>
      </mc:AlternateContent>
      <p:sp>
        <p:nvSpPr>
          <p:cNvPr id="29" name="TextBox 28">
            <a:extLst>
              <a:ext uri="{FF2B5EF4-FFF2-40B4-BE49-F238E27FC236}">
                <a16:creationId xmlns:a16="http://schemas.microsoft.com/office/drawing/2014/main" id="{A4FC3A04-C4A7-1F46-B096-552E3C8B58A9}"/>
              </a:ext>
            </a:extLst>
          </p:cNvPr>
          <p:cNvSpPr txBox="1"/>
          <p:nvPr/>
        </p:nvSpPr>
        <p:spPr>
          <a:xfrm>
            <a:off x="6371284" y="3547133"/>
            <a:ext cx="1376624" cy="369330"/>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Attention</a:t>
            </a:r>
          </a:p>
        </p:txBody>
      </p:sp>
      <p:cxnSp>
        <p:nvCxnSpPr>
          <p:cNvPr id="30" name="Elbow Connector 29">
            <a:extLst>
              <a:ext uri="{FF2B5EF4-FFF2-40B4-BE49-F238E27FC236}">
                <a16:creationId xmlns:a16="http://schemas.microsoft.com/office/drawing/2014/main" id="{10DDE015-E910-4445-9DA2-3A78543A0D23}"/>
              </a:ext>
            </a:extLst>
          </p:cNvPr>
          <p:cNvCxnSpPr>
            <a:cxnSpLocks/>
            <a:stCxn id="10" idx="2"/>
            <a:endCxn id="29" idx="0"/>
          </p:cNvCxnSpPr>
          <p:nvPr/>
        </p:nvCxnSpPr>
        <p:spPr>
          <a:xfrm rot="16200000" flipH="1">
            <a:off x="6266507" y="2754044"/>
            <a:ext cx="519684" cy="106649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3" name="Elbow Connector 32">
            <a:extLst>
              <a:ext uri="{FF2B5EF4-FFF2-40B4-BE49-F238E27FC236}">
                <a16:creationId xmlns:a16="http://schemas.microsoft.com/office/drawing/2014/main" id="{CA2914FA-4251-FF42-BA41-3F7F5E82CD14}"/>
              </a:ext>
            </a:extLst>
          </p:cNvPr>
          <p:cNvCxnSpPr>
            <a:cxnSpLocks/>
            <a:stCxn id="12" idx="0"/>
            <a:endCxn id="29" idx="2"/>
          </p:cNvCxnSpPr>
          <p:nvPr/>
        </p:nvCxnSpPr>
        <p:spPr>
          <a:xfrm rot="5400000" flipH="1" flipV="1">
            <a:off x="6313267" y="3596300"/>
            <a:ext cx="426166" cy="1066492"/>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graphicFrame>
        <p:nvGraphicFramePr>
          <p:cNvPr id="38" name="Table 38">
            <a:extLst>
              <a:ext uri="{FF2B5EF4-FFF2-40B4-BE49-F238E27FC236}">
                <a16:creationId xmlns:a16="http://schemas.microsoft.com/office/drawing/2014/main" id="{434599D1-0F84-1447-B6F8-6F14551EF40A}"/>
              </a:ext>
            </a:extLst>
          </p:cNvPr>
          <p:cNvGraphicFramePr>
            <a:graphicFrameLocks noGrp="1"/>
          </p:cNvGraphicFramePr>
          <p:nvPr/>
        </p:nvGraphicFramePr>
        <p:xfrm>
          <a:off x="8622926" y="3154845"/>
          <a:ext cx="2218041" cy="1155500"/>
        </p:xfrm>
        <a:graphic>
          <a:graphicData uri="http://schemas.openxmlformats.org/drawingml/2006/table">
            <a:tbl>
              <a:tblPr firstRow="1" bandRow="1">
                <a:tableStyleId>{5940675A-B579-460E-94D1-54222C63F5DA}</a:tableStyleId>
              </a:tblPr>
              <a:tblGrid>
                <a:gridCol w="316863">
                  <a:extLst>
                    <a:ext uri="{9D8B030D-6E8A-4147-A177-3AD203B41FA5}">
                      <a16:colId xmlns:a16="http://schemas.microsoft.com/office/drawing/2014/main" val="2738336378"/>
                    </a:ext>
                  </a:extLst>
                </a:gridCol>
                <a:gridCol w="316863">
                  <a:extLst>
                    <a:ext uri="{9D8B030D-6E8A-4147-A177-3AD203B41FA5}">
                      <a16:colId xmlns:a16="http://schemas.microsoft.com/office/drawing/2014/main" val="1382734840"/>
                    </a:ext>
                  </a:extLst>
                </a:gridCol>
                <a:gridCol w="316863">
                  <a:extLst>
                    <a:ext uri="{9D8B030D-6E8A-4147-A177-3AD203B41FA5}">
                      <a16:colId xmlns:a16="http://schemas.microsoft.com/office/drawing/2014/main" val="991033033"/>
                    </a:ext>
                  </a:extLst>
                </a:gridCol>
                <a:gridCol w="316863">
                  <a:extLst>
                    <a:ext uri="{9D8B030D-6E8A-4147-A177-3AD203B41FA5}">
                      <a16:colId xmlns:a16="http://schemas.microsoft.com/office/drawing/2014/main" val="555088540"/>
                    </a:ext>
                  </a:extLst>
                </a:gridCol>
                <a:gridCol w="316863">
                  <a:extLst>
                    <a:ext uri="{9D8B030D-6E8A-4147-A177-3AD203B41FA5}">
                      <a16:colId xmlns:a16="http://schemas.microsoft.com/office/drawing/2014/main" val="2470540362"/>
                    </a:ext>
                  </a:extLst>
                </a:gridCol>
                <a:gridCol w="316863">
                  <a:extLst>
                    <a:ext uri="{9D8B030D-6E8A-4147-A177-3AD203B41FA5}">
                      <a16:colId xmlns:a16="http://schemas.microsoft.com/office/drawing/2014/main" val="3469806016"/>
                    </a:ext>
                  </a:extLst>
                </a:gridCol>
                <a:gridCol w="316863">
                  <a:extLst>
                    <a:ext uri="{9D8B030D-6E8A-4147-A177-3AD203B41FA5}">
                      <a16:colId xmlns:a16="http://schemas.microsoft.com/office/drawing/2014/main" val="2394642932"/>
                    </a:ext>
                  </a:extLst>
                </a:gridCol>
              </a:tblGrid>
              <a:tr h="288875">
                <a:tc>
                  <a:txBody>
                    <a:bodyPr/>
                    <a:lstStyle/>
                    <a:p>
                      <a:endParaRPr lang="en-US"/>
                    </a:p>
                  </a:txBody>
                  <a:tcPr>
                    <a:solidFill>
                      <a:schemeClr val="bg1">
                        <a:lumMod val="95000"/>
                      </a:schemeClr>
                    </a:solidFill>
                  </a:tcPr>
                </a:tc>
                <a:tc>
                  <a:txBody>
                    <a:bodyPr/>
                    <a:lstStyle/>
                    <a:p>
                      <a:endParaRPr lang="en-US" dirty="0"/>
                    </a:p>
                  </a:txBody>
                  <a:tcPr>
                    <a:solidFill>
                      <a:schemeClr val="tx1">
                        <a:lumMod val="50000"/>
                        <a:lumOff val="50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3180003418"/>
                  </a:ext>
                </a:extLst>
              </a:tr>
              <a:tr h="288875">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2125581893"/>
                  </a:ext>
                </a:extLst>
              </a:tr>
              <a:tr h="288875">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3680126634"/>
                  </a:ext>
                </a:extLst>
              </a:tr>
              <a:tr h="288875">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2821897260"/>
                  </a:ext>
                </a:extLst>
              </a:tr>
            </a:tbl>
          </a:graphicData>
        </a:graphic>
      </p:graphicFrame>
      <p:sp>
        <p:nvSpPr>
          <p:cNvPr id="39" name="TextBox 38">
            <a:extLst>
              <a:ext uri="{FF2B5EF4-FFF2-40B4-BE49-F238E27FC236}">
                <a16:creationId xmlns:a16="http://schemas.microsoft.com/office/drawing/2014/main" id="{D02324FD-33AD-854E-BA34-27ACF64DE403}"/>
              </a:ext>
            </a:extLst>
          </p:cNvPr>
          <p:cNvSpPr txBox="1"/>
          <p:nvPr/>
        </p:nvSpPr>
        <p:spPr>
          <a:xfrm rot="18724874">
            <a:off x="8512511" y="2709060"/>
            <a:ext cx="59682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children</a:t>
            </a:r>
          </a:p>
        </p:txBody>
      </p:sp>
      <p:sp>
        <p:nvSpPr>
          <p:cNvPr id="40" name="TextBox 39">
            <a:extLst>
              <a:ext uri="{FF2B5EF4-FFF2-40B4-BE49-F238E27FC236}">
                <a16:creationId xmlns:a16="http://schemas.microsoft.com/office/drawing/2014/main" id="{60983E0D-2FFA-F047-8560-D6AAC99A8EEC}"/>
              </a:ext>
            </a:extLst>
          </p:cNvPr>
          <p:cNvSpPr txBox="1"/>
          <p:nvPr/>
        </p:nvSpPr>
        <p:spPr>
          <a:xfrm rot="18724874">
            <a:off x="8932297" y="2698453"/>
            <a:ext cx="54437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Smiling</a:t>
            </a:r>
          </a:p>
        </p:txBody>
      </p:sp>
      <p:sp>
        <p:nvSpPr>
          <p:cNvPr id="41" name="TextBox 40">
            <a:extLst>
              <a:ext uri="{FF2B5EF4-FFF2-40B4-BE49-F238E27FC236}">
                <a16:creationId xmlns:a16="http://schemas.microsoft.com/office/drawing/2014/main" id="{C5685F76-309E-D34D-86BD-ADC995B53EC8}"/>
              </a:ext>
            </a:extLst>
          </p:cNvPr>
          <p:cNvSpPr txBox="1"/>
          <p:nvPr/>
        </p:nvSpPr>
        <p:spPr>
          <a:xfrm rot="18724874">
            <a:off x="9366166" y="2701163"/>
            <a:ext cx="32636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and</a:t>
            </a:r>
          </a:p>
        </p:txBody>
      </p:sp>
      <p:sp>
        <p:nvSpPr>
          <p:cNvPr id="42" name="TextBox 41">
            <a:extLst>
              <a:ext uri="{FF2B5EF4-FFF2-40B4-BE49-F238E27FC236}">
                <a16:creationId xmlns:a16="http://schemas.microsoft.com/office/drawing/2014/main" id="{32275375-7913-064E-8058-1F531410C813}"/>
              </a:ext>
            </a:extLst>
          </p:cNvPr>
          <p:cNvSpPr txBox="1"/>
          <p:nvPr/>
        </p:nvSpPr>
        <p:spPr>
          <a:xfrm rot="18724874">
            <a:off x="9548093" y="2721261"/>
            <a:ext cx="55091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Waving</a:t>
            </a:r>
          </a:p>
        </p:txBody>
      </p:sp>
      <p:sp>
        <p:nvSpPr>
          <p:cNvPr id="43" name="TextBox 42">
            <a:extLst>
              <a:ext uri="{FF2B5EF4-FFF2-40B4-BE49-F238E27FC236}">
                <a16:creationId xmlns:a16="http://schemas.microsoft.com/office/drawing/2014/main" id="{BAFA1467-D318-4145-88EF-E5EFCFE1CCDC}"/>
              </a:ext>
            </a:extLst>
          </p:cNvPr>
          <p:cNvSpPr txBox="1"/>
          <p:nvPr/>
        </p:nvSpPr>
        <p:spPr>
          <a:xfrm rot="18724874">
            <a:off x="10044439" y="2698454"/>
            <a:ext cx="21595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at</a:t>
            </a:r>
          </a:p>
        </p:txBody>
      </p:sp>
      <p:sp>
        <p:nvSpPr>
          <p:cNvPr id="44" name="TextBox 43">
            <a:extLst>
              <a:ext uri="{FF2B5EF4-FFF2-40B4-BE49-F238E27FC236}">
                <a16:creationId xmlns:a16="http://schemas.microsoft.com/office/drawing/2014/main" id="{284B47D3-2DAE-C94B-A56B-A91B8363C2C9}"/>
              </a:ext>
            </a:extLst>
          </p:cNvPr>
          <p:cNvSpPr txBox="1"/>
          <p:nvPr/>
        </p:nvSpPr>
        <p:spPr>
          <a:xfrm rot="18724874">
            <a:off x="10310932" y="2780875"/>
            <a:ext cx="16606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a</a:t>
            </a:r>
          </a:p>
        </p:txBody>
      </p:sp>
      <p:sp>
        <p:nvSpPr>
          <p:cNvPr id="45" name="TextBox 44">
            <a:extLst>
              <a:ext uri="{FF2B5EF4-FFF2-40B4-BE49-F238E27FC236}">
                <a16:creationId xmlns:a16="http://schemas.microsoft.com/office/drawing/2014/main" id="{FDA3461D-1CAC-1D4B-B4F1-1F61429B39DE}"/>
              </a:ext>
            </a:extLst>
          </p:cNvPr>
          <p:cNvSpPr txBox="1"/>
          <p:nvPr/>
        </p:nvSpPr>
        <p:spPr>
          <a:xfrm rot="18724874">
            <a:off x="10494745" y="2670885"/>
            <a:ext cx="55438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camera</a:t>
            </a:r>
          </a:p>
        </p:txBody>
      </p:sp>
      <p:sp>
        <p:nvSpPr>
          <p:cNvPr id="47" name="TextBox 46">
            <a:extLst>
              <a:ext uri="{FF2B5EF4-FFF2-40B4-BE49-F238E27FC236}">
                <a16:creationId xmlns:a16="http://schemas.microsoft.com/office/drawing/2014/main" id="{CB8FE592-2C86-0543-B57F-F33EC4EC05C9}"/>
              </a:ext>
            </a:extLst>
          </p:cNvPr>
          <p:cNvSpPr txBox="1"/>
          <p:nvPr/>
        </p:nvSpPr>
        <p:spPr>
          <a:xfrm>
            <a:off x="8240765" y="4033348"/>
            <a:ext cx="32476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The</a:t>
            </a:r>
          </a:p>
        </p:txBody>
      </p:sp>
      <p:sp>
        <p:nvSpPr>
          <p:cNvPr id="48" name="TextBox 47">
            <a:extLst>
              <a:ext uri="{FF2B5EF4-FFF2-40B4-BE49-F238E27FC236}">
                <a16:creationId xmlns:a16="http://schemas.microsoft.com/office/drawing/2014/main" id="{5591113E-8F9E-504A-A2D1-A590D484640D}"/>
              </a:ext>
            </a:extLst>
          </p:cNvPr>
          <p:cNvSpPr txBox="1"/>
          <p:nvPr/>
        </p:nvSpPr>
        <p:spPr>
          <a:xfrm>
            <a:off x="8266209" y="3745706"/>
            <a:ext cx="27827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kid</a:t>
            </a:r>
          </a:p>
        </p:txBody>
      </p:sp>
      <p:sp>
        <p:nvSpPr>
          <p:cNvPr id="49" name="TextBox 48">
            <a:extLst>
              <a:ext uri="{FF2B5EF4-FFF2-40B4-BE49-F238E27FC236}">
                <a16:creationId xmlns:a16="http://schemas.microsoft.com/office/drawing/2014/main" id="{E09131B1-F699-6445-B3FE-C5573C38A9F5}"/>
              </a:ext>
            </a:extLst>
          </p:cNvPr>
          <p:cNvSpPr txBox="1"/>
          <p:nvPr/>
        </p:nvSpPr>
        <p:spPr>
          <a:xfrm>
            <a:off x="8240765" y="3440789"/>
            <a:ext cx="29386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are</a:t>
            </a:r>
          </a:p>
        </p:txBody>
      </p:sp>
      <p:sp>
        <p:nvSpPr>
          <p:cNvPr id="50" name="TextBox 49">
            <a:extLst>
              <a:ext uri="{FF2B5EF4-FFF2-40B4-BE49-F238E27FC236}">
                <a16:creationId xmlns:a16="http://schemas.microsoft.com/office/drawing/2014/main" id="{7E7CCE0B-F64B-6242-A257-76D81DE50F1C}"/>
              </a:ext>
            </a:extLst>
          </p:cNvPr>
          <p:cNvSpPr txBox="1"/>
          <p:nvPr/>
        </p:nvSpPr>
        <p:spPr>
          <a:xfrm>
            <a:off x="7974224" y="3182298"/>
            <a:ext cx="64870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frowning</a:t>
            </a:r>
          </a:p>
        </p:txBody>
      </p:sp>
      <p:cxnSp>
        <p:nvCxnSpPr>
          <p:cNvPr id="52" name="Straight Arrow Connector 51">
            <a:extLst>
              <a:ext uri="{FF2B5EF4-FFF2-40B4-BE49-F238E27FC236}">
                <a16:creationId xmlns:a16="http://schemas.microsoft.com/office/drawing/2014/main" id="{41A47926-6EEA-6F49-8D75-F286B49719DE}"/>
              </a:ext>
            </a:extLst>
          </p:cNvPr>
          <p:cNvCxnSpPr/>
          <p:nvPr/>
        </p:nvCxnSpPr>
        <p:spPr>
          <a:xfrm>
            <a:off x="7747908" y="3717786"/>
            <a:ext cx="361112"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54" name="Picture 53" descr="Text&#10;&#10;Description automatically generated">
            <a:extLst>
              <a:ext uri="{FF2B5EF4-FFF2-40B4-BE49-F238E27FC236}">
                <a16:creationId xmlns:a16="http://schemas.microsoft.com/office/drawing/2014/main" id="{4DFA8ABB-C5CA-3B44-8197-CA1D4BB04A15}"/>
              </a:ext>
            </a:extLst>
          </p:cNvPr>
          <p:cNvPicPr>
            <a:picLocks noChangeAspect="1"/>
          </p:cNvPicPr>
          <p:nvPr/>
        </p:nvPicPr>
        <p:blipFill>
          <a:blip r:embed="rId6"/>
          <a:stretch>
            <a:fillRect/>
          </a:stretch>
        </p:blipFill>
        <p:spPr>
          <a:xfrm>
            <a:off x="7366159" y="5135109"/>
            <a:ext cx="4247074" cy="11582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5" name="Straight Arrow Connector 54">
            <a:extLst>
              <a:ext uri="{FF2B5EF4-FFF2-40B4-BE49-F238E27FC236}">
                <a16:creationId xmlns:a16="http://schemas.microsoft.com/office/drawing/2014/main" id="{6681091F-4017-0F43-9BA6-957E34014B45}"/>
              </a:ext>
            </a:extLst>
          </p:cNvPr>
          <p:cNvCxnSpPr>
            <a:cxnSpLocks/>
            <a:stCxn id="38" idx="2"/>
          </p:cNvCxnSpPr>
          <p:nvPr/>
        </p:nvCxnSpPr>
        <p:spPr>
          <a:xfrm>
            <a:off x="9731946" y="4310345"/>
            <a:ext cx="9562" cy="63439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DD8EF08E-CBCA-034C-B3DD-AF1DFF62DFCC}"/>
              </a:ext>
            </a:extLst>
          </p:cNvPr>
          <p:cNvSpPr txBox="1"/>
          <p:nvPr/>
        </p:nvSpPr>
        <p:spPr>
          <a:xfrm>
            <a:off x="7955028" y="1967321"/>
            <a:ext cx="3737047" cy="52321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Calibri"/>
              </a:rPr>
              <a:t>MULTIPLE INSTANCE LEARNING </a:t>
            </a:r>
            <a:r>
              <a:rPr kumimoji="0" lang="en-US" sz="1400" i="0" u="none" strike="noStrike" cap="none" spc="0" normalizeH="0" baseline="0" dirty="0">
                <a:ln>
                  <a:noFill/>
                </a:ln>
                <a:solidFill>
                  <a:srgbClr val="000000"/>
                </a:solidFill>
                <a:effectLst/>
                <a:uFillTx/>
                <a:latin typeface="+mn-lt"/>
                <a:ea typeface="+mn-ea"/>
                <a:cs typeface="+mn-cs"/>
                <a:sym typeface="Calibri"/>
              </a:rPr>
              <a:t>to </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get appropriate </a:t>
            </a:r>
            <a:r>
              <a:rPr lang="en-US" sz="1400" dirty="0" err="1">
                <a:solidFill>
                  <a:srgbClr val="000000"/>
                </a:solidFill>
                <a:sym typeface="Calibri"/>
              </a:rPr>
              <a:t>thresholdings</a:t>
            </a:r>
            <a:r>
              <a:rPr lang="en-US" sz="1400" dirty="0">
                <a:solidFill>
                  <a:srgbClr val="000000"/>
                </a:solidFill>
                <a:sym typeface="Calibri"/>
              </a:rPr>
              <a:t> for attention matrix</a:t>
            </a:r>
            <a:endParaRPr kumimoji="0" lang="en-US" sz="1400" i="0" u="none" strike="noStrike" cap="none" spc="0" normalizeH="0" baseline="0" dirty="0">
              <a:ln>
                <a:noFill/>
              </a:ln>
              <a:solidFill>
                <a:srgbClr val="000000"/>
              </a:solidFill>
              <a:effectLst/>
              <a:uFillTx/>
              <a:latin typeface="+mn-lt"/>
              <a:ea typeface="+mn-ea"/>
              <a:cs typeface="+mn-cs"/>
              <a:sym typeface="Calibri"/>
            </a:endParaRPr>
          </a:p>
        </p:txBody>
      </p:sp>
      <p:sp>
        <p:nvSpPr>
          <p:cNvPr id="11" name="Slide Number Placeholder 10">
            <a:extLst>
              <a:ext uri="{FF2B5EF4-FFF2-40B4-BE49-F238E27FC236}">
                <a16:creationId xmlns:a16="http://schemas.microsoft.com/office/drawing/2014/main" id="{02A563F5-58CB-574D-9C93-1A742B3D75E6}"/>
              </a:ext>
            </a:extLst>
          </p:cNvPr>
          <p:cNvSpPr>
            <a:spLocks noGrp="1"/>
          </p:cNvSpPr>
          <p:nvPr>
            <p:ph type="sldNum" sz="quarter" idx="2"/>
          </p:nvPr>
        </p:nvSpPr>
        <p:spPr/>
        <p:txBody>
          <a:bodyPr/>
          <a:lstStyle/>
          <a:p>
            <a:fld id="{86CB4B4D-7CA3-9044-876B-883B54F8677D}" type="slidenum">
              <a:rPr lang="en-US" smtClean="0"/>
              <a:t>58</a:t>
            </a:fld>
            <a:endParaRPr lang="en-US"/>
          </a:p>
        </p:txBody>
      </p:sp>
    </p:spTree>
    <p:extLst>
      <p:ext uri="{BB962C8B-B14F-4D97-AF65-F5344CB8AC3E}">
        <p14:creationId xmlns:p14="http://schemas.microsoft.com/office/powerpoint/2010/main" val="312908365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err="1"/>
              <a:t>Explainability</a:t>
            </a:r>
            <a:r>
              <a:rPr lang="en-US" dirty="0"/>
              <a:t> – Surrogate Model</a:t>
            </a:r>
          </a:p>
        </p:txBody>
      </p:sp>
      <p:sp>
        <p:nvSpPr>
          <p:cNvPr id="5" name="TextBox 4">
            <a:extLst>
              <a:ext uri="{FF2B5EF4-FFF2-40B4-BE49-F238E27FC236}">
                <a16:creationId xmlns:a16="http://schemas.microsoft.com/office/drawing/2014/main" id="{2E2EFBB2-5698-8D43-ABA6-9E177304CD86}"/>
              </a:ext>
            </a:extLst>
          </p:cNvPr>
          <p:cNvSpPr txBox="1"/>
          <p:nvPr/>
        </p:nvSpPr>
        <p:spPr>
          <a:xfrm>
            <a:off x="1763370" y="1066306"/>
            <a:ext cx="4490971" cy="54864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400" dirty="0">
                <a:solidFill>
                  <a:srgbClr val="000000"/>
                </a:solidFill>
                <a:latin typeface="IBM Plex Sans" panose="020B0503050203000203" pitchFamily="34" charset="0"/>
                <a:sym typeface="Calibri"/>
              </a:rPr>
              <a:t> Model predictions are explained by learning a second, </a:t>
            </a:r>
          </a:p>
          <a:p>
            <a:pPr hangingPunct="0"/>
            <a:r>
              <a:rPr lang="en-US" sz="1400" dirty="0">
                <a:solidFill>
                  <a:srgbClr val="000000"/>
                </a:solidFill>
                <a:latin typeface="IBM Plex Sans" panose="020B0503050203000203" pitchFamily="34" charset="0"/>
                <a:sym typeface="Calibri"/>
              </a:rPr>
              <a:t> usually more explainable model, </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as a proxy.</a:t>
            </a:r>
          </a:p>
        </p:txBody>
      </p:sp>
      <p:grpSp>
        <p:nvGrpSpPr>
          <p:cNvPr id="6" name="Group 5">
            <a:extLst>
              <a:ext uri="{FF2B5EF4-FFF2-40B4-BE49-F238E27FC236}">
                <a16:creationId xmlns:a16="http://schemas.microsoft.com/office/drawing/2014/main" id="{ACFD5DF5-F5BC-2A49-893F-B2402563BF4D}"/>
              </a:ext>
            </a:extLst>
          </p:cNvPr>
          <p:cNvGrpSpPr/>
          <p:nvPr/>
        </p:nvGrpSpPr>
        <p:grpSpPr>
          <a:xfrm>
            <a:off x="609519" y="1069372"/>
            <a:ext cx="1153852" cy="548640"/>
            <a:chOff x="868217" y="1060136"/>
            <a:chExt cx="1153852" cy="548640"/>
          </a:xfrm>
        </p:grpSpPr>
        <p:sp>
          <p:nvSpPr>
            <p:cNvPr id="7" name="Rectangle 6">
              <a:extLst>
                <a:ext uri="{FF2B5EF4-FFF2-40B4-BE49-F238E27FC236}">
                  <a16:creationId xmlns:a16="http://schemas.microsoft.com/office/drawing/2014/main" id="{1F00D351-F99C-8A4E-8A3E-C55AA4535775}"/>
                </a:ext>
              </a:extLst>
            </p:cNvPr>
            <p:cNvSpPr/>
            <p:nvPr/>
          </p:nvSpPr>
          <p:spPr>
            <a:xfrm>
              <a:off x="868217" y="1060136"/>
              <a:ext cx="1153852" cy="548640"/>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a:extLst>
                <a:ext uri="{FF2B5EF4-FFF2-40B4-BE49-F238E27FC236}">
                  <a16:creationId xmlns:a16="http://schemas.microsoft.com/office/drawing/2014/main" id="{6674EC31-39D5-DA48-9467-A7558315F558}"/>
                </a:ext>
              </a:extLst>
            </p:cNvPr>
            <p:cNvSpPr/>
            <p:nvPr/>
          </p:nvSpPr>
          <p:spPr>
            <a:xfrm>
              <a:off x="868218" y="1163644"/>
              <a:ext cx="1153849" cy="307777"/>
            </a:xfrm>
            <a:prstGeom prst="rect">
              <a:avLst/>
            </a:prstGeom>
          </p:spPr>
          <p:txBody>
            <a:bodyPr wrap="square">
              <a:spAutoFit/>
            </a:bodyPr>
            <a:lstStyle/>
            <a:p>
              <a:pPr algn="ctr" hangingPunct="0"/>
              <a:r>
                <a:rPr lang="en-US" sz="1400" b="1" dirty="0">
                  <a:solidFill>
                    <a:schemeClr val="bg1"/>
                  </a:solidFill>
                  <a:latin typeface="IBM Plex Sans" panose="020B0503050203000203" pitchFamily="34" charset="0"/>
                  <a:sym typeface="Calibri"/>
                </a:rPr>
                <a:t>Definition</a:t>
              </a:r>
            </a:p>
          </p:txBody>
        </p:sp>
      </p:grpSp>
      <p:pic>
        <p:nvPicPr>
          <p:cNvPr id="10" name="Graphic 9" descr="Box">
            <a:extLst>
              <a:ext uri="{FF2B5EF4-FFF2-40B4-BE49-F238E27FC236}">
                <a16:creationId xmlns:a16="http://schemas.microsoft.com/office/drawing/2014/main" id="{A0DF7ADF-D251-A54B-B9CB-EA4913D707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0573" y="2367674"/>
            <a:ext cx="1216881" cy="1216881"/>
          </a:xfrm>
          <a:prstGeom prst="rect">
            <a:avLst/>
          </a:prstGeom>
        </p:spPr>
      </p:pic>
      <p:sp>
        <p:nvSpPr>
          <p:cNvPr id="4" name="TextBox 3">
            <a:extLst>
              <a:ext uri="{FF2B5EF4-FFF2-40B4-BE49-F238E27FC236}">
                <a16:creationId xmlns:a16="http://schemas.microsoft.com/office/drawing/2014/main" id="{C753B1DD-DF04-2D49-9F9E-226E1ED21BC8}"/>
              </a:ext>
            </a:extLst>
          </p:cNvPr>
          <p:cNvSpPr txBox="1"/>
          <p:nvPr/>
        </p:nvSpPr>
        <p:spPr>
          <a:xfrm>
            <a:off x="3073246" y="3432034"/>
            <a:ext cx="235096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IBM Plex Sans" panose="020B0503050203000203" pitchFamily="34" charset="0"/>
                <a:sym typeface="Calibri"/>
              </a:rPr>
              <a:t>A black-box model</a:t>
            </a:r>
          </a:p>
          <a:p>
            <a:pPr marL="0" marR="0" indent="0" algn="ctr" defTabSz="914400" rtl="0" fontAlgn="auto" latinLnBrk="0" hangingPunct="0">
              <a:lnSpc>
                <a:spcPct val="100000"/>
              </a:lnSpc>
              <a:spcBef>
                <a:spcPts val="0"/>
              </a:spcBef>
              <a:spcAft>
                <a:spcPts val="0"/>
              </a:spcAft>
              <a:buClrTx/>
              <a:buSzTx/>
              <a:buFontTx/>
              <a:buNone/>
              <a:tabLst/>
            </a:pPr>
            <a:r>
              <a:rPr lang="en-US" sz="1400" b="1" dirty="0">
                <a:solidFill>
                  <a:srgbClr val="000000"/>
                </a:solidFill>
                <a:latin typeface="IBM Plex Sans" panose="020B0503050203000203" pitchFamily="34" charset="0"/>
                <a:sym typeface="Calibri"/>
              </a:rPr>
              <a:t>or a hard-to-explain model</a:t>
            </a:r>
            <a:endParaRPr kumimoji="0" lang="en-US" sz="1400" b="1" i="0" u="none" strike="noStrike" cap="none" spc="0" normalizeH="0" baseline="0" dirty="0">
              <a:ln>
                <a:noFill/>
              </a:ln>
              <a:solidFill>
                <a:srgbClr val="000000"/>
              </a:solidFill>
              <a:effectLst/>
              <a:uFillTx/>
              <a:latin typeface="IBM Plex Sans" panose="020B0503050203000203" pitchFamily="34" charset="0"/>
              <a:sym typeface="Calibri"/>
            </a:endParaRPr>
          </a:p>
        </p:txBody>
      </p:sp>
      <p:pic>
        <p:nvPicPr>
          <p:cNvPr id="12" name="Graphic 11" descr="Customer review">
            <a:extLst>
              <a:ext uri="{FF2B5EF4-FFF2-40B4-BE49-F238E27FC236}">
                <a16:creationId xmlns:a16="http://schemas.microsoft.com/office/drawing/2014/main" id="{658CBB8C-E93D-B24D-9B49-847A41D347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82817" y="5143024"/>
            <a:ext cx="828056" cy="828056"/>
          </a:xfrm>
          <a:prstGeom prst="rect">
            <a:avLst/>
          </a:prstGeom>
        </p:spPr>
      </p:pic>
      <p:pic>
        <p:nvPicPr>
          <p:cNvPr id="14" name="Graphic 13" descr="Questions">
            <a:extLst>
              <a:ext uri="{FF2B5EF4-FFF2-40B4-BE49-F238E27FC236}">
                <a16:creationId xmlns:a16="http://schemas.microsoft.com/office/drawing/2014/main" id="{95A7F306-7AB3-A34C-9DD5-7F968CB130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8633" y="2974834"/>
            <a:ext cx="914400" cy="914400"/>
          </a:xfrm>
          <a:prstGeom prst="rect">
            <a:avLst/>
          </a:prstGeom>
        </p:spPr>
      </p:pic>
      <p:pic>
        <p:nvPicPr>
          <p:cNvPr id="16" name="Graphic 15" descr="Cylinder">
            <a:extLst>
              <a:ext uri="{FF2B5EF4-FFF2-40B4-BE49-F238E27FC236}">
                <a16:creationId xmlns:a16="http://schemas.microsoft.com/office/drawing/2014/main" id="{C0FBD08A-7DDD-C240-A2C4-A891AFA421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8567" y="2518915"/>
            <a:ext cx="914400" cy="914400"/>
          </a:xfrm>
          <a:prstGeom prst="rect">
            <a:avLst/>
          </a:prstGeom>
        </p:spPr>
      </p:pic>
      <p:pic>
        <p:nvPicPr>
          <p:cNvPr id="18" name="Graphic 17" descr="Server">
            <a:extLst>
              <a:ext uri="{FF2B5EF4-FFF2-40B4-BE49-F238E27FC236}">
                <a16:creationId xmlns:a16="http://schemas.microsoft.com/office/drawing/2014/main" id="{63D0F084-1377-284C-AAE6-4EB3DCA323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05237" y="2611049"/>
            <a:ext cx="763083" cy="763083"/>
          </a:xfrm>
          <a:prstGeom prst="rect">
            <a:avLst/>
          </a:prstGeom>
        </p:spPr>
      </p:pic>
      <p:pic>
        <p:nvPicPr>
          <p:cNvPr id="20" name="Graphic 19" descr="Server">
            <a:extLst>
              <a:ext uri="{FF2B5EF4-FFF2-40B4-BE49-F238E27FC236}">
                <a16:creationId xmlns:a16="http://schemas.microsoft.com/office/drawing/2014/main" id="{C37458BB-37BB-5441-977B-8A085FD0831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07776" y="4678448"/>
            <a:ext cx="828057" cy="828057"/>
          </a:xfrm>
          <a:prstGeom prst="rect">
            <a:avLst/>
          </a:prstGeom>
        </p:spPr>
      </p:pic>
      <p:sp>
        <p:nvSpPr>
          <p:cNvPr id="21" name="TextBox 20">
            <a:extLst>
              <a:ext uri="{FF2B5EF4-FFF2-40B4-BE49-F238E27FC236}">
                <a16:creationId xmlns:a16="http://schemas.microsoft.com/office/drawing/2014/main" id="{DB6B3DA1-4DE3-514F-906C-49188E34FB18}"/>
              </a:ext>
            </a:extLst>
          </p:cNvPr>
          <p:cNvSpPr txBox="1"/>
          <p:nvPr/>
        </p:nvSpPr>
        <p:spPr>
          <a:xfrm>
            <a:off x="1528567" y="2297643"/>
            <a:ext cx="93711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Input data</a:t>
            </a:r>
          </a:p>
        </p:txBody>
      </p:sp>
      <p:cxnSp>
        <p:nvCxnSpPr>
          <p:cNvPr id="23" name="Straight Arrow Connector 22">
            <a:extLst>
              <a:ext uri="{FF2B5EF4-FFF2-40B4-BE49-F238E27FC236}">
                <a16:creationId xmlns:a16="http://schemas.microsoft.com/office/drawing/2014/main" id="{8D75E131-7878-BF44-ACF9-6099AD61C3C3}"/>
              </a:ext>
            </a:extLst>
          </p:cNvPr>
          <p:cNvCxnSpPr>
            <a:cxnSpLocks/>
            <a:stCxn id="16" idx="3"/>
            <a:endCxn id="10" idx="1"/>
          </p:cNvCxnSpPr>
          <p:nvPr/>
        </p:nvCxnSpPr>
        <p:spPr>
          <a:xfrm>
            <a:off x="2442967" y="2976115"/>
            <a:ext cx="11276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649C4EB-708D-0744-B563-8BF481BED367}"/>
              </a:ext>
            </a:extLst>
          </p:cNvPr>
          <p:cNvCxnSpPr>
            <a:cxnSpLocks/>
          </p:cNvCxnSpPr>
          <p:nvPr/>
        </p:nvCxnSpPr>
        <p:spPr>
          <a:xfrm>
            <a:off x="4921098" y="2998803"/>
            <a:ext cx="11841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BFA7355-B620-3E48-9A79-3B1CBFDDE3B0}"/>
              </a:ext>
            </a:extLst>
          </p:cNvPr>
          <p:cNvSpPr txBox="1"/>
          <p:nvPr/>
        </p:nvSpPr>
        <p:spPr>
          <a:xfrm>
            <a:off x="6105237" y="2341922"/>
            <a:ext cx="254652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highlight>
                  <a:srgbClr val="C0C0C0"/>
                </a:highlight>
                <a:uFillTx/>
                <a:latin typeface="IBM Plex Sans" panose="020B0503050203000203" pitchFamily="34" charset="0"/>
                <a:sym typeface="Calibri"/>
              </a:rPr>
              <a:t>Predictions without explanations or</a:t>
            </a:r>
          </a:p>
          <a:p>
            <a:pPr marL="0" marR="0" indent="0" algn="ctr" defTabSz="914400" rtl="0" fontAlgn="auto" latinLnBrk="0" hangingPunct="0">
              <a:lnSpc>
                <a:spcPct val="100000"/>
              </a:lnSpc>
              <a:spcBef>
                <a:spcPts val="0"/>
              </a:spcBef>
              <a:spcAft>
                <a:spcPts val="0"/>
              </a:spcAft>
              <a:buClrTx/>
              <a:buSzTx/>
              <a:buFontTx/>
              <a:buNone/>
              <a:tabLst/>
            </a:pPr>
            <a:r>
              <a:rPr lang="en-US" sz="1200" dirty="0">
                <a:solidFill>
                  <a:srgbClr val="000000"/>
                </a:solidFill>
                <a:highlight>
                  <a:srgbClr val="C0C0C0"/>
                </a:highlight>
                <a:latin typeface="IBM Plex Sans" panose="020B0503050203000203" pitchFamily="34" charset="0"/>
                <a:sym typeface="Calibri"/>
              </a:rPr>
              <a:t>hard to explain.</a:t>
            </a:r>
            <a:endParaRPr kumimoji="0" lang="en-US" sz="1200" b="0" i="0" u="none" strike="noStrike" cap="none" spc="0" normalizeH="0" baseline="0" dirty="0">
              <a:ln>
                <a:noFill/>
              </a:ln>
              <a:solidFill>
                <a:srgbClr val="000000"/>
              </a:solidFill>
              <a:effectLst/>
              <a:highlight>
                <a:srgbClr val="C0C0C0"/>
              </a:highlight>
              <a:uFillTx/>
              <a:latin typeface="IBM Plex Sans" panose="020B0503050203000203" pitchFamily="34" charset="0"/>
              <a:sym typeface="Calibri"/>
            </a:endParaRPr>
          </a:p>
        </p:txBody>
      </p:sp>
      <p:pic>
        <p:nvPicPr>
          <p:cNvPr id="28" name="Graphic 27" descr="Box">
            <a:extLst>
              <a:ext uri="{FF2B5EF4-FFF2-40B4-BE49-F238E27FC236}">
                <a16:creationId xmlns:a16="http://schemas.microsoft.com/office/drawing/2014/main" id="{4A1E858D-34BC-CB4A-BD2D-CDEBFE824F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21109" y="4559852"/>
            <a:ext cx="1166345" cy="1166345"/>
          </a:xfrm>
          <a:prstGeom prst="rect">
            <a:avLst/>
          </a:prstGeom>
        </p:spPr>
      </p:pic>
      <p:sp>
        <p:nvSpPr>
          <p:cNvPr id="32" name="TextBox 31">
            <a:extLst>
              <a:ext uri="{FF2B5EF4-FFF2-40B4-BE49-F238E27FC236}">
                <a16:creationId xmlns:a16="http://schemas.microsoft.com/office/drawing/2014/main" id="{4C2E45E4-F26F-7B4A-98A0-BD88749687E2}"/>
              </a:ext>
            </a:extLst>
          </p:cNvPr>
          <p:cNvSpPr txBox="1"/>
          <p:nvPr/>
        </p:nvSpPr>
        <p:spPr>
          <a:xfrm>
            <a:off x="2536243" y="5625100"/>
            <a:ext cx="342497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IBM Plex Sans" panose="020B0503050203000203" pitchFamily="34" charset="0"/>
                <a:sym typeface="Calibri"/>
              </a:rPr>
              <a:t>An interpretable model</a:t>
            </a:r>
          </a:p>
          <a:p>
            <a:pPr marL="0" marR="0" indent="0" algn="ctr" defTabSz="914400" rtl="0" fontAlgn="auto" latinLnBrk="0" hangingPunct="0">
              <a:lnSpc>
                <a:spcPct val="100000"/>
              </a:lnSpc>
              <a:spcBef>
                <a:spcPts val="0"/>
              </a:spcBef>
              <a:spcAft>
                <a:spcPts val="0"/>
              </a:spcAft>
              <a:buClrTx/>
              <a:buSzTx/>
              <a:buFontTx/>
              <a:buNone/>
              <a:tabLst/>
            </a:pPr>
            <a:r>
              <a:rPr lang="en-US" sz="1400" b="1" dirty="0">
                <a:solidFill>
                  <a:srgbClr val="000000"/>
                </a:solidFill>
                <a:latin typeface="IBM Plex Sans" panose="020B0503050203000203" pitchFamily="34" charset="0"/>
                <a:sym typeface="Calibri"/>
              </a:rPr>
              <a:t>that </a:t>
            </a:r>
            <a:r>
              <a:rPr lang="en-US" sz="1400" b="1" dirty="0">
                <a:solidFill>
                  <a:srgbClr val="C00000"/>
                </a:solidFill>
                <a:latin typeface="IBM Plex Sans" panose="020B0503050203000203" pitchFamily="34" charset="0"/>
                <a:sym typeface="Calibri"/>
              </a:rPr>
              <a:t>approximates</a:t>
            </a:r>
            <a:r>
              <a:rPr lang="en-US" sz="1400" b="1" dirty="0">
                <a:solidFill>
                  <a:srgbClr val="000000"/>
                </a:solidFill>
                <a:latin typeface="IBM Plex Sans" panose="020B0503050203000203" pitchFamily="34" charset="0"/>
                <a:sym typeface="Calibri"/>
              </a:rPr>
              <a:t> the black-box model</a:t>
            </a:r>
            <a:endParaRPr kumimoji="0" lang="en-US" sz="1400" b="1"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34" name="Elbow Connector 33">
            <a:extLst>
              <a:ext uri="{FF2B5EF4-FFF2-40B4-BE49-F238E27FC236}">
                <a16:creationId xmlns:a16="http://schemas.microsoft.com/office/drawing/2014/main" id="{D0A4E527-A21C-9545-A1B2-51F62C644B30}"/>
              </a:ext>
            </a:extLst>
          </p:cNvPr>
          <p:cNvCxnSpPr>
            <a:stCxn id="16" idx="2"/>
            <a:endCxn id="28" idx="1"/>
          </p:cNvCxnSpPr>
          <p:nvPr/>
        </p:nvCxnSpPr>
        <p:spPr>
          <a:xfrm rot="16200000" flipH="1">
            <a:off x="1948583" y="3470499"/>
            <a:ext cx="1709710" cy="1635342"/>
          </a:xfrm>
          <a:prstGeom prst="bentConnector2">
            <a:avLst/>
          </a:prstGeom>
          <a:ln>
            <a:prstDash val="lgDashDot"/>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4476F9D6-40DC-9F42-8F22-43AD00BC153D}"/>
              </a:ext>
            </a:extLst>
          </p:cNvPr>
          <p:cNvCxnSpPr>
            <a:stCxn id="18" idx="2"/>
            <a:endCxn id="28" idx="0"/>
          </p:cNvCxnSpPr>
          <p:nvPr/>
        </p:nvCxnSpPr>
        <p:spPr>
          <a:xfrm rot="5400000">
            <a:off x="4752671" y="2825744"/>
            <a:ext cx="1185720" cy="2282497"/>
          </a:xfrm>
          <a:prstGeom prst="bentConnector3">
            <a:avLst>
              <a:gd name="adj1" fmla="val 69474"/>
            </a:avLst>
          </a:prstGeom>
          <a:ln>
            <a:prstDash val="lgDashDot"/>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D8455B5-4E28-5E46-930B-BC31E7859D6F}"/>
              </a:ext>
            </a:extLst>
          </p:cNvPr>
          <p:cNvCxnSpPr>
            <a:cxnSpLocks/>
          </p:cNvCxnSpPr>
          <p:nvPr/>
        </p:nvCxnSpPr>
        <p:spPr>
          <a:xfrm>
            <a:off x="4753461" y="5143024"/>
            <a:ext cx="1733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A51FEBF6-ECA8-DD45-8048-8F12BFD4629C}"/>
              </a:ext>
            </a:extLst>
          </p:cNvPr>
          <p:cNvSpPr txBox="1"/>
          <p:nvPr/>
        </p:nvSpPr>
        <p:spPr>
          <a:xfrm>
            <a:off x="7044684" y="4517586"/>
            <a:ext cx="105733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IBM Plex Sans" panose="020B0503050203000203" pitchFamily="34" charset="0"/>
                <a:sym typeface="Calibri"/>
              </a:rPr>
              <a:t>Interpretable </a:t>
            </a:r>
          </a:p>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IBM Plex Sans" panose="020B0503050203000203" pitchFamily="34" charset="0"/>
                <a:sym typeface="Calibri"/>
              </a:rPr>
              <a:t>predictions</a:t>
            </a:r>
          </a:p>
        </p:txBody>
      </p:sp>
      <p:sp>
        <p:nvSpPr>
          <p:cNvPr id="9" name="TextBox 8">
            <a:extLst>
              <a:ext uri="{FF2B5EF4-FFF2-40B4-BE49-F238E27FC236}">
                <a16:creationId xmlns:a16="http://schemas.microsoft.com/office/drawing/2014/main" id="{108EE64B-5D44-2744-B00C-990260E4A08C}"/>
              </a:ext>
            </a:extLst>
          </p:cNvPr>
          <p:cNvSpPr txBox="1"/>
          <p:nvPr/>
        </p:nvSpPr>
        <p:spPr>
          <a:xfrm>
            <a:off x="9143999" y="3757626"/>
            <a:ext cx="138005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600" dirty="0">
                <a:hlinkClick r:id="rId17"/>
              </a:rPr>
              <a:t>[Liu et al. 2018]</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a:extLst>
              <a:ext uri="{FF2B5EF4-FFF2-40B4-BE49-F238E27FC236}">
                <a16:creationId xmlns:a16="http://schemas.microsoft.com/office/drawing/2014/main" id="{985F93C8-8C3A-8D47-90E8-862837F6B81C}"/>
              </a:ext>
            </a:extLst>
          </p:cNvPr>
          <p:cNvSpPr/>
          <p:nvPr/>
        </p:nvSpPr>
        <p:spPr>
          <a:xfrm>
            <a:off x="9099395" y="3422083"/>
            <a:ext cx="1815305" cy="338554"/>
          </a:xfrm>
          <a:prstGeom prst="rect">
            <a:avLst/>
          </a:prstGeom>
        </p:spPr>
        <p:txBody>
          <a:bodyPr wrap="none">
            <a:spAutoFit/>
          </a:bodyPr>
          <a:lstStyle/>
          <a:p>
            <a:r>
              <a:rPr lang="en-US" sz="1600" dirty="0">
                <a:hlinkClick r:id="rId18"/>
              </a:rPr>
              <a:t>[Ribeiro et al. KDD]</a:t>
            </a:r>
            <a:r>
              <a:rPr lang="en-US" sz="1600" dirty="0"/>
              <a:t> </a:t>
            </a:r>
          </a:p>
        </p:txBody>
      </p:sp>
      <p:sp>
        <p:nvSpPr>
          <p:cNvPr id="13" name="TextBox 12">
            <a:extLst>
              <a:ext uri="{FF2B5EF4-FFF2-40B4-BE49-F238E27FC236}">
                <a16:creationId xmlns:a16="http://schemas.microsoft.com/office/drawing/2014/main" id="{C92E32EF-F5A2-F847-850A-68451B96FCBD}"/>
              </a:ext>
            </a:extLst>
          </p:cNvPr>
          <p:cNvSpPr txBox="1"/>
          <p:nvPr/>
        </p:nvSpPr>
        <p:spPr>
          <a:xfrm>
            <a:off x="9143999" y="4093167"/>
            <a:ext cx="242290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600" dirty="0">
                <a:hlinkClick r:id="rId19"/>
              </a:rPr>
              <a:t>[Alvarez-</a:t>
            </a:r>
            <a:r>
              <a:rPr lang="en-US" sz="1600" dirty="0" err="1">
                <a:hlinkClick r:id="rId19"/>
              </a:rPr>
              <a:t>melis</a:t>
            </a:r>
            <a:r>
              <a:rPr lang="en-US" sz="1600" dirty="0">
                <a:hlinkClick r:id="rId19"/>
              </a:rPr>
              <a:t> and </a:t>
            </a:r>
            <a:r>
              <a:rPr lang="en-US" sz="1600" dirty="0" err="1">
                <a:hlinkClick r:id="rId19"/>
              </a:rPr>
              <a:t>Jaakkola</a:t>
            </a:r>
            <a:r>
              <a:rPr lang="en-US" sz="1600" dirty="0">
                <a:hlinkClick r:id="rId19"/>
              </a:rPr>
              <a:t>]</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E9356251-E8BD-7144-A56C-EBEFC6322C84}"/>
              </a:ext>
            </a:extLst>
          </p:cNvPr>
          <p:cNvSpPr txBox="1"/>
          <p:nvPr/>
        </p:nvSpPr>
        <p:spPr>
          <a:xfrm>
            <a:off x="9143999" y="4428708"/>
            <a:ext cx="190327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600" b="0" i="0" u="none" strike="noStrike" cap="none" spc="0" normalizeH="0" baseline="0" dirty="0">
                <a:ln>
                  <a:noFill/>
                </a:ln>
                <a:solidFill>
                  <a:srgbClr val="000000"/>
                </a:solidFill>
                <a:effectLst/>
                <a:uFillTx/>
                <a:sym typeface="Calibri"/>
                <a:hlinkClick r:id="rId20"/>
              </a:rPr>
              <a:t>[</a:t>
            </a:r>
            <a:r>
              <a:rPr lang="en-US" sz="1600" dirty="0" err="1">
                <a:hlinkClick r:id="rId20"/>
              </a:rPr>
              <a:t>Sydorova</a:t>
            </a:r>
            <a:r>
              <a:rPr lang="en-US" sz="1600" dirty="0">
                <a:hlinkClick r:id="rId20"/>
              </a:rPr>
              <a:t> et al, 2019]</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17" name="Slide Number Placeholder 16">
            <a:extLst>
              <a:ext uri="{FF2B5EF4-FFF2-40B4-BE49-F238E27FC236}">
                <a16:creationId xmlns:a16="http://schemas.microsoft.com/office/drawing/2014/main" id="{B4C62908-4F75-7849-B676-F22AE2804258}"/>
              </a:ext>
            </a:extLst>
          </p:cNvPr>
          <p:cNvSpPr>
            <a:spLocks noGrp="1"/>
          </p:cNvSpPr>
          <p:nvPr>
            <p:ph type="sldNum" sz="quarter" idx="2"/>
          </p:nvPr>
        </p:nvSpPr>
        <p:spPr/>
        <p:txBody>
          <a:bodyPr/>
          <a:lstStyle/>
          <a:p>
            <a:fld id="{86CB4B4D-7CA3-9044-876B-883B54F8677D}" type="slidenum">
              <a:rPr lang="en-US" smtClean="0"/>
              <a:t>59</a:t>
            </a:fld>
            <a:endParaRPr lang="en-US"/>
          </a:p>
        </p:txBody>
      </p:sp>
    </p:spTree>
    <p:extLst>
      <p:ext uri="{BB962C8B-B14F-4D97-AF65-F5344CB8AC3E}">
        <p14:creationId xmlns:p14="http://schemas.microsoft.com/office/powerpoint/2010/main" val="21182215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p:txBody>
          <a:bodyPr/>
          <a:lstStyle/>
          <a:p>
            <a:fld id="{B9E1206A-5614-2648-8F03-F73EEBA35E51}" type="slidenum">
              <a:rPr lang="en-US" smtClean="0"/>
              <a:t>6</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AI Life Cycle</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2031602" y="984081"/>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CBFFA337-440F-C94E-8551-7C791FB9246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1604410"/>
      </p:ext>
    </p:extLst>
  </p:cSld>
  <p:clrMapOvr>
    <a:masterClrMapping/>
  </p:clrMapOvr>
  <p:transition spd="med" advTm="1322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Surrogate Model – LIME </a:t>
            </a:r>
            <a:r>
              <a:rPr lang="en-US" sz="2000" b="0" dirty="0">
                <a:solidFill>
                  <a:schemeClr val="tx1"/>
                </a:solidFill>
                <a:hlinkClick r:id="rId3"/>
              </a:rPr>
              <a:t>[Ribeiro et al. KDD]</a:t>
            </a:r>
            <a:r>
              <a:rPr lang="en-US" dirty="0"/>
              <a:t> </a:t>
            </a:r>
          </a:p>
        </p:txBody>
      </p:sp>
      <p:pic>
        <p:nvPicPr>
          <p:cNvPr id="6" name="Picture 5" descr="A picture containing shape&#10;&#10;Description automatically generated">
            <a:extLst>
              <a:ext uri="{FF2B5EF4-FFF2-40B4-BE49-F238E27FC236}">
                <a16:creationId xmlns:a16="http://schemas.microsoft.com/office/drawing/2014/main" id="{211F1125-14D9-1046-88EA-BF0D03C83F7E}"/>
              </a:ext>
            </a:extLst>
          </p:cNvPr>
          <p:cNvPicPr>
            <a:picLocks noChangeAspect="1"/>
          </p:cNvPicPr>
          <p:nvPr/>
        </p:nvPicPr>
        <p:blipFill>
          <a:blip r:embed="rId4"/>
          <a:stretch>
            <a:fillRect/>
          </a:stretch>
        </p:blipFill>
        <p:spPr>
          <a:xfrm>
            <a:off x="1346540" y="3052310"/>
            <a:ext cx="4862313" cy="30268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E02389-B296-AE4B-932B-B3218D309141}"/>
                  </a:ext>
                </a:extLst>
              </p:cNvPr>
              <p:cNvSpPr txBox="1"/>
              <p:nvPr/>
            </p:nvSpPr>
            <p:spPr>
              <a:xfrm>
                <a:off x="6208853" y="2984788"/>
                <a:ext cx="5024771" cy="730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B0F0"/>
                    </a:solidFill>
                    <a:effectLst/>
                    <a:uFillTx/>
                    <a:latin typeface="IBM Plex Sans" panose="020B0503050203000203" pitchFamily="34" charset="0"/>
                    <a:sym typeface="Calibri"/>
                  </a:rPr>
                  <a:t>Blue</a:t>
                </a:r>
                <a:r>
                  <a:rPr kumimoji="0" lang="en-US" sz="1800" i="0" u="none" strike="noStrike" cap="none" spc="0" normalizeH="0" baseline="0" dirty="0">
                    <a:ln>
                      <a:noFill/>
                    </a:ln>
                    <a:solidFill>
                      <a:srgbClr val="000000"/>
                    </a:solidFill>
                    <a:effectLst/>
                    <a:uFillTx/>
                    <a:latin typeface="IBM Plex Sans" panose="020B0503050203000203" pitchFamily="34" charset="0"/>
                    <a:sym typeface="Calibri"/>
                  </a:rPr>
                  <a:t>/</a:t>
                </a:r>
                <a:r>
                  <a:rPr kumimoji="0" lang="en-US" sz="1800" i="0" u="none" strike="noStrike" cap="none" spc="0" normalizeH="0" baseline="0" dirty="0">
                    <a:ln>
                      <a:noFill/>
                    </a:ln>
                    <a:solidFill>
                      <a:schemeClr val="accent2">
                        <a:lumMod val="75000"/>
                      </a:schemeClr>
                    </a:solidFill>
                    <a:effectLst/>
                    <a:uFillTx/>
                    <a:latin typeface="IBM Plex Sans" panose="020B0503050203000203" pitchFamily="34" charset="0"/>
                    <a:sym typeface="Calibri"/>
                  </a:rPr>
                  <a:t>Pink</a:t>
                </a:r>
                <a:r>
                  <a:rPr kumimoji="0" lang="en-US" sz="1800" i="0" u="none" strike="noStrike" cap="none" spc="0" normalizeH="0" baseline="0" dirty="0">
                    <a:ln>
                      <a:noFill/>
                    </a:ln>
                    <a:solidFill>
                      <a:srgbClr val="000000"/>
                    </a:solidFill>
                    <a:effectLst/>
                    <a:uFillTx/>
                    <a:latin typeface="IBM Plex Sans" panose="020B0503050203000203" pitchFamily="34" charset="0"/>
                    <a:sym typeface="Calibri"/>
                  </a:rPr>
                  <a:t> area are the decision boundary of </a:t>
                </a:r>
              </a:p>
              <a:p>
                <a:pPr marL="0" marR="0" indent="0" algn="l"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000000"/>
                    </a:solidFill>
                    <a:effectLst/>
                    <a:uFillTx/>
                    <a:latin typeface="IBM Plex Sans" panose="020B0503050203000203" pitchFamily="34" charset="0"/>
                    <a:sym typeface="Calibri"/>
                  </a:rPr>
                  <a:t>a complex model </a:t>
                </a:r>
                <a14:m>
                  <m:oMath xmlns:m="http://schemas.openxmlformats.org/officeDocument/2006/math">
                    <m:r>
                      <a:rPr kumimoji="0" lang="en-US" sz="2400" b="1" i="1" u="none" strike="noStrike" cap="none" spc="0" normalizeH="0" baseline="0" smtClean="0">
                        <a:ln>
                          <a:noFill/>
                        </a:ln>
                        <a:solidFill>
                          <a:srgbClr val="FF0000"/>
                        </a:solidFill>
                        <a:effectLst/>
                        <a:uFillTx/>
                        <a:latin typeface="Cambria Math" panose="02040503050406030204" pitchFamily="18" charset="0"/>
                        <a:sym typeface="Calibri"/>
                      </a:rPr>
                      <m:t>𝒇</m:t>
                    </m:r>
                  </m:oMath>
                </a14:m>
                <a:r>
                  <a:rPr kumimoji="0" lang="en-US" sz="1800" i="0" u="none" strike="noStrike" cap="none" spc="0" normalizeH="0" baseline="0" dirty="0">
                    <a:ln>
                      <a:noFill/>
                    </a:ln>
                    <a:solidFill>
                      <a:srgbClr val="000000"/>
                    </a:solidFill>
                    <a:effectLst/>
                    <a:uFillTx/>
                    <a:latin typeface="IBM Plex Sans" panose="020B0503050203000203" pitchFamily="34" charset="0"/>
                    <a:sym typeface="Calibri"/>
                  </a:rPr>
                  <a:t>, </a:t>
                </a:r>
                <a:r>
                  <a:rPr lang="en-US" dirty="0">
                    <a:solidFill>
                      <a:srgbClr val="000000"/>
                    </a:solidFill>
                    <a:latin typeface="IBM Plex Sans" panose="020B0503050203000203" pitchFamily="34" charset="0"/>
                    <a:sym typeface="Calibri"/>
                  </a:rPr>
                  <a:t>which is a black-box model</a:t>
                </a:r>
                <a:endParaRPr kumimoji="0" lang="en-US" sz="1800" i="0" u="none" strike="noStrike" cap="none" spc="0" normalizeH="0" baseline="0" dirty="0">
                  <a:ln>
                    <a:noFill/>
                  </a:ln>
                  <a:solidFill>
                    <a:srgbClr val="000000"/>
                  </a:solidFill>
                  <a:effectLst/>
                  <a:uFillTx/>
                  <a:latin typeface="IBM Plex Sans" panose="020B0503050203000203" pitchFamily="34" charset="0"/>
                  <a:sym typeface="Calibri"/>
                </a:endParaRPr>
              </a:p>
            </p:txBody>
          </p:sp>
        </mc:Choice>
        <mc:Fallback xmlns="">
          <p:sp>
            <p:nvSpPr>
              <p:cNvPr id="7" name="TextBox 6">
                <a:extLst>
                  <a:ext uri="{FF2B5EF4-FFF2-40B4-BE49-F238E27FC236}">
                    <a16:creationId xmlns:a16="http://schemas.microsoft.com/office/drawing/2014/main" id="{86E02389-B296-AE4B-932B-B3218D309141}"/>
                  </a:ext>
                </a:extLst>
              </p:cNvPr>
              <p:cNvSpPr txBox="1">
                <a:spLocks noRot="1" noChangeAspect="1" noMove="1" noResize="1" noEditPoints="1" noAdjustHandles="1" noChangeArrowheads="1" noChangeShapeType="1" noTextEdit="1"/>
              </p:cNvSpPr>
              <p:nvPr/>
            </p:nvSpPr>
            <p:spPr>
              <a:xfrm>
                <a:off x="6208853" y="2984788"/>
                <a:ext cx="5024771" cy="730134"/>
              </a:xfrm>
              <a:prstGeom prst="rect">
                <a:avLst/>
              </a:prstGeom>
              <a:blipFill>
                <a:blip r:embed="rId5"/>
                <a:stretch>
                  <a:fillRect l="-2020" t="-5172" r="-1010" b="-12069"/>
                </a:stretch>
              </a:blipFill>
              <a:ln w="12700" cap="flat">
                <a:noFill/>
                <a:miter lim="400000"/>
              </a:ln>
              <a:effectLst/>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553E1C7B-8727-4E4B-B43F-452635458F54}"/>
              </a:ext>
            </a:extLst>
          </p:cNvPr>
          <p:cNvCxnSpPr/>
          <p:nvPr/>
        </p:nvCxnSpPr>
        <p:spPr>
          <a:xfrm flipH="1">
            <a:off x="5839485" y="3307952"/>
            <a:ext cx="369368" cy="7518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56036EE1-0811-F348-858D-A6DEAE30BF3A}"/>
              </a:ext>
            </a:extLst>
          </p:cNvPr>
          <p:cNvCxnSpPr>
            <a:cxnSpLocks/>
          </p:cNvCxnSpPr>
          <p:nvPr/>
        </p:nvCxnSpPr>
        <p:spPr>
          <a:xfrm flipH="1">
            <a:off x="5721790" y="3307952"/>
            <a:ext cx="487063" cy="39068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E1E60F62-3040-0146-B2CE-DF11C341A04A}"/>
              </a:ext>
            </a:extLst>
          </p:cNvPr>
          <p:cNvSpPr txBox="1"/>
          <p:nvPr/>
        </p:nvSpPr>
        <p:spPr>
          <a:xfrm>
            <a:off x="6529180" y="4057822"/>
            <a:ext cx="3787253" cy="40010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CordiaUPC" panose="020B0304020202020204" pitchFamily="34" charset="-34"/>
                <a:cs typeface="CordiaUPC" panose="020B0304020202020204" pitchFamily="34" charset="-34"/>
                <a:sym typeface="Calibri"/>
              </a:rPr>
              <a:t>Cannot be well approximated by a linear function</a:t>
            </a:r>
          </a:p>
        </p:txBody>
      </p:sp>
      <p:cxnSp>
        <p:nvCxnSpPr>
          <p:cNvPr id="16" name="Straight Arrow Connector 15">
            <a:extLst>
              <a:ext uri="{FF2B5EF4-FFF2-40B4-BE49-F238E27FC236}">
                <a16:creationId xmlns:a16="http://schemas.microsoft.com/office/drawing/2014/main" id="{967EC146-38E5-4B4B-B06E-17A082639FB4}"/>
              </a:ext>
            </a:extLst>
          </p:cNvPr>
          <p:cNvCxnSpPr/>
          <p:nvPr/>
        </p:nvCxnSpPr>
        <p:spPr>
          <a:xfrm flipH="1" flipV="1">
            <a:off x="8130012" y="3638783"/>
            <a:ext cx="81481" cy="4190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9F03EF40-CC28-234C-A6D4-3462A70ED767}"/>
              </a:ext>
            </a:extLst>
          </p:cNvPr>
          <p:cNvSpPr txBox="1"/>
          <p:nvPr/>
        </p:nvSpPr>
        <p:spPr>
          <a:xfrm>
            <a:off x="1874067" y="6252746"/>
            <a:ext cx="248080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u="none" strike="noStrike" cap="none" spc="0" normalizeH="0" baseline="0" dirty="0">
                <a:ln>
                  <a:noFill/>
                </a:ln>
                <a:solidFill>
                  <a:srgbClr val="000000"/>
                </a:solidFill>
                <a:effectLst/>
                <a:uFillTx/>
                <a:latin typeface="IBM Plex Sans" panose="020B0503050203000203" pitchFamily="34" charset="0"/>
                <a:sym typeface="Calibri"/>
              </a:rPr>
              <a:t>Instance to be explained</a:t>
            </a:r>
          </a:p>
        </p:txBody>
      </p:sp>
      <p:cxnSp>
        <p:nvCxnSpPr>
          <p:cNvPr id="19" name="Straight Arrow Connector 18">
            <a:extLst>
              <a:ext uri="{FF2B5EF4-FFF2-40B4-BE49-F238E27FC236}">
                <a16:creationId xmlns:a16="http://schemas.microsoft.com/office/drawing/2014/main" id="{DB0BB37F-A9A2-CA40-A938-46C2C156D9D7}"/>
              </a:ext>
            </a:extLst>
          </p:cNvPr>
          <p:cNvCxnSpPr>
            <a:cxnSpLocks/>
            <a:stCxn id="17" idx="0"/>
          </p:cNvCxnSpPr>
          <p:nvPr/>
        </p:nvCxnSpPr>
        <p:spPr>
          <a:xfrm flipH="1" flipV="1">
            <a:off x="2869948" y="4644428"/>
            <a:ext cx="244522" cy="16083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D90D64E-35DD-1A46-A387-F8C416D6355E}"/>
              </a:ext>
            </a:extLst>
          </p:cNvPr>
          <p:cNvSpPr txBox="1"/>
          <p:nvPr/>
        </p:nvSpPr>
        <p:spPr>
          <a:xfrm>
            <a:off x="416934" y="1723154"/>
            <a:ext cx="2129497"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mn-lt"/>
                <a:ea typeface="+mn-ea"/>
                <a:cs typeface="+mn-cs"/>
                <a:sym typeface="Calibri"/>
              </a:rPr>
              <a:t>Sampled instances, weighted by the </a:t>
            </a:r>
          </a:p>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mn-lt"/>
                <a:ea typeface="+mn-ea"/>
                <a:cs typeface="+mn-cs"/>
                <a:sym typeface="Calibri"/>
              </a:rPr>
              <a:t>proximity to the target instance</a:t>
            </a:r>
          </a:p>
        </p:txBody>
      </p:sp>
      <p:sp>
        <p:nvSpPr>
          <p:cNvPr id="24" name="Freeform 23">
            <a:extLst>
              <a:ext uri="{FF2B5EF4-FFF2-40B4-BE49-F238E27FC236}">
                <a16:creationId xmlns:a16="http://schemas.microsoft.com/office/drawing/2014/main" id="{A350985C-46AD-7F47-82E1-ACEB5DBD3103}"/>
              </a:ext>
            </a:extLst>
          </p:cNvPr>
          <p:cNvSpPr/>
          <p:nvPr/>
        </p:nvSpPr>
        <p:spPr>
          <a:xfrm>
            <a:off x="2435382" y="3512745"/>
            <a:ext cx="669957" cy="1484768"/>
          </a:xfrm>
          <a:custGeom>
            <a:avLst/>
            <a:gdLst>
              <a:gd name="connsiteX0" fmla="*/ 307818 w 669957"/>
              <a:gd name="connsiteY0" fmla="*/ 0 h 1484768"/>
              <a:gd name="connsiteX1" fmla="*/ 144856 w 669957"/>
              <a:gd name="connsiteY1" fmla="*/ 334978 h 1484768"/>
              <a:gd name="connsiteX2" fmla="*/ 244444 w 669957"/>
              <a:gd name="connsiteY2" fmla="*/ 615635 h 1484768"/>
              <a:gd name="connsiteX3" fmla="*/ 9054 w 669957"/>
              <a:gd name="connsiteY3" fmla="*/ 995881 h 1484768"/>
              <a:gd name="connsiteX4" fmla="*/ 0 w 669957"/>
              <a:gd name="connsiteY4" fmla="*/ 1222217 h 1484768"/>
              <a:gd name="connsiteX5" fmla="*/ 172016 w 669957"/>
              <a:gd name="connsiteY5" fmla="*/ 1484768 h 1484768"/>
              <a:gd name="connsiteX6" fmla="*/ 389299 w 669957"/>
              <a:gd name="connsiteY6" fmla="*/ 1412340 h 1484768"/>
              <a:gd name="connsiteX7" fmla="*/ 280658 w 669957"/>
              <a:gd name="connsiteY7" fmla="*/ 1068308 h 1484768"/>
              <a:gd name="connsiteX8" fmla="*/ 316871 w 669957"/>
              <a:gd name="connsiteY8" fmla="*/ 878186 h 1484768"/>
              <a:gd name="connsiteX9" fmla="*/ 488887 w 669957"/>
              <a:gd name="connsiteY9" fmla="*/ 841972 h 1484768"/>
              <a:gd name="connsiteX10" fmla="*/ 479834 w 669957"/>
              <a:gd name="connsiteY10" fmla="*/ 325924 h 1484768"/>
              <a:gd name="connsiteX11" fmla="*/ 669957 w 669957"/>
              <a:gd name="connsiteY11" fmla="*/ 162962 h 1484768"/>
              <a:gd name="connsiteX12" fmla="*/ 398353 w 669957"/>
              <a:gd name="connsiteY12" fmla="*/ 36213 h 1484768"/>
              <a:gd name="connsiteX13" fmla="*/ 262551 w 669957"/>
              <a:gd name="connsiteY13" fmla="*/ 36213 h 1484768"/>
              <a:gd name="connsiteX14" fmla="*/ 262551 w 669957"/>
              <a:gd name="connsiteY14" fmla="*/ 36213 h 148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957" h="1484768">
                <a:moveTo>
                  <a:pt x="307818" y="0"/>
                </a:moveTo>
                <a:lnTo>
                  <a:pt x="144856" y="334978"/>
                </a:lnTo>
                <a:lnTo>
                  <a:pt x="244444" y="615635"/>
                </a:lnTo>
                <a:lnTo>
                  <a:pt x="9054" y="995881"/>
                </a:lnTo>
                <a:lnTo>
                  <a:pt x="0" y="1222217"/>
                </a:lnTo>
                <a:lnTo>
                  <a:pt x="172016" y="1484768"/>
                </a:lnTo>
                <a:lnTo>
                  <a:pt x="389299" y="1412340"/>
                </a:lnTo>
                <a:lnTo>
                  <a:pt x="280658" y="1068308"/>
                </a:lnTo>
                <a:lnTo>
                  <a:pt x="316871" y="878186"/>
                </a:lnTo>
                <a:lnTo>
                  <a:pt x="488887" y="841972"/>
                </a:lnTo>
                <a:lnTo>
                  <a:pt x="479834" y="325924"/>
                </a:lnTo>
                <a:lnTo>
                  <a:pt x="669957" y="162962"/>
                </a:lnTo>
                <a:lnTo>
                  <a:pt x="398353" y="36213"/>
                </a:lnTo>
                <a:lnTo>
                  <a:pt x="262551" y="36213"/>
                </a:lnTo>
                <a:lnTo>
                  <a:pt x="262551" y="36213"/>
                </a:lnTo>
              </a:path>
            </a:pathLst>
          </a:custGeom>
          <a:noFill/>
          <a:ln w="25400" cap="flat">
            <a:solidFill>
              <a:schemeClr val="accent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 name="Freeform 3">
            <a:extLst>
              <a:ext uri="{FF2B5EF4-FFF2-40B4-BE49-F238E27FC236}">
                <a16:creationId xmlns:a16="http://schemas.microsoft.com/office/drawing/2014/main" id="{B09C1FCE-6656-8345-9E36-BFED30AACE11}"/>
              </a:ext>
            </a:extLst>
          </p:cNvPr>
          <p:cNvSpPr/>
          <p:nvPr/>
        </p:nvSpPr>
        <p:spPr>
          <a:xfrm>
            <a:off x="2951430" y="3929204"/>
            <a:ext cx="787651" cy="1294646"/>
          </a:xfrm>
          <a:custGeom>
            <a:avLst/>
            <a:gdLst>
              <a:gd name="connsiteX0" fmla="*/ 289711 w 787651"/>
              <a:gd name="connsiteY0" fmla="*/ 0 h 1294646"/>
              <a:gd name="connsiteX1" fmla="*/ 99588 w 787651"/>
              <a:gd name="connsiteY1" fmla="*/ 226337 h 1294646"/>
              <a:gd name="connsiteX2" fmla="*/ 126748 w 787651"/>
              <a:gd name="connsiteY2" fmla="*/ 679010 h 1294646"/>
              <a:gd name="connsiteX3" fmla="*/ 45267 w 787651"/>
              <a:gd name="connsiteY3" fmla="*/ 959667 h 1294646"/>
              <a:gd name="connsiteX4" fmla="*/ 0 w 787651"/>
              <a:gd name="connsiteY4" fmla="*/ 1195057 h 1294646"/>
              <a:gd name="connsiteX5" fmla="*/ 117695 w 787651"/>
              <a:gd name="connsiteY5" fmla="*/ 1294646 h 1294646"/>
              <a:gd name="connsiteX6" fmla="*/ 353085 w 787651"/>
              <a:gd name="connsiteY6" fmla="*/ 1285592 h 1294646"/>
              <a:gd name="connsiteX7" fmla="*/ 588475 w 787651"/>
              <a:gd name="connsiteY7" fmla="*/ 1213164 h 1294646"/>
              <a:gd name="connsiteX8" fmla="*/ 688063 w 787651"/>
              <a:gd name="connsiteY8" fmla="*/ 1122630 h 1294646"/>
              <a:gd name="connsiteX9" fmla="*/ 778598 w 787651"/>
              <a:gd name="connsiteY9" fmla="*/ 986828 h 1294646"/>
              <a:gd name="connsiteX10" fmla="*/ 787651 w 787651"/>
              <a:gd name="connsiteY10" fmla="*/ 778598 h 1294646"/>
              <a:gd name="connsiteX11" fmla="*/ 624689 w 787651"/>
              <a:gd name="connsiteY11" fmla="*/ 896293 h 1294646"/>
              <a:gd name="connsiteX12" fmla="*/ 416459 w 787651"/>
              <a:gd name="connsiteY12" fmla="*/ 1122630 h 1294646"/>
              <a:gd name="connsiteX13" fmla="*/ 280657 w 787651"/>
              <a:gd name="connsiteY13" fmla="*/ 1140737 h 1294646"/>
              <a:gd name="connsiteX14" fmla="*/ 289711 w 787651"/>
              <a:gd name="connsiteY14" fmla="*/ 1032095 h 1294646"/>
              <a:gd name="connsiteX15" fmla="*/ 443620 w 787651"/>
              <a:gd name="connsiteY15" fmla="*/ 434566 h 1294646"/>
              <a:gd name="connsiteX16" fmla="*/ 380245 w 787651"/>
              <a:gd name="connsiteY16" fmla="*/ 108642 h 1294646"/>
              <a:gd name="connsiteX17" fmla="*/ 289711 w 787651"/>
              <a:gd name="connsiteY17" fmla="*/ 0 h 129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7651" h="1294646">
                <a:moveTo>
                  <a:pt x="289711" y="0"/>
                </a:moveTo>
                <a:lnTo>
                  <a:pt x="99588" y="226337"/>
                </a:lnTo>
                <a:lnTo>
                  <a:pt x="126748" y="679010"/>
                </a:lnTo>
                <a:lnTo>
                  <a:pt x="45267" y="959667"/>
                </a:lnTo>
                <a:lnTo>
                  <a:pt x="0" y="1195057"/>
                </a:lnTo>
                <a:lnTo>
                  <a:pt x="117695" y="1294646"/>
                </a:lnTo>
                <a:lnTo>
                  <a:pt x="353085" y="1285592"/>
                </a:lnTo>
                <a:lnTo>
                  <a:pt x="588475" y="1213164"/>
                </a:lnTo>
                <a:lnTo>
                  <a:pt x="688063" y="1122630"/>
                </a:lnTo>
                <a:lnTo>
                  <a:pt x="778598" y="986828"/>
                </a:lnTo>
                <a:lnTo>
                  <a:pt x="787651" y="778598"/>
                </a:lnTo>
                <a:lnTo>
                  <a:pt x="624689" y="896293"/>
                </a:lnTo>
                <a:lnTo>
                  <a:pt x="416459" y="1122630"/>
                </a:lnTo>
                <a:lnTo>
                  <a:pt x="280657" y="1140737"/>
                </a:lnTo>
                <a:lnTo>
                  <a:pt x="289711" y="1032095"/>
                </a:lnTo>
                <a:lnTo>
                  <a:pt x="443620" y="434566"/>
                </a:lnTo>
                <a:lnTo>
                  <a:pt x="380245" y="108642"/>
                </a:lnTo>
                <a:lnTo>
                  <a:pt x="289711" y="0"/>
                </a:lnTo>
                <a:close/>
              </a:path>
            </a:pathLst>
          </a:custGeom>
          <a:noFill/>
          <a:ln w="25400" cap="flat">
            <a:solidFill>
              <a:schemeClr val="accent2">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8" name="Curved Connector 7">
            <a:extLst>
              <a:ext uri="{FF2B5EF4-FFF2-40B4-BE49-F238E27FC236}">
                <a16:creationId xmlns:a16="http://schemas.microsoft.com/office/drawing/2014/main" id="{E404C20D-BF46-E948-AA16-3A49AC6C97D4}"/>
              </a:ext>
            </a:extLst>
          </p:cNvPr>
          <p:cNvCxnSpPr>
            <a:cxnSpLocks/>
            <a:stCxn id="23" idx="2"/>
            <a:endCxn id="4" idx="16"/>
          </p:cNvCxnSpPr>
          <p:nvPr/>
        </p:nvCxnSpPr>
        <p:spPr>
          <a:xfrm rot="16200000" flipH="1">
            <a:off x="1849497" y="2555667"/>
            <a:ext cx="1114365" cy="1849992"/>
          </a:xfrm>
          <a:prstGeom prst="curvedConnector4">
            <a:avLst>
              <a:gd name="adj1" fmla="val 45125"/>
              <a:gd name="adj2" fmla="val 134379"/>
            </a:avLst>
          </a:prstGeom>
          <a:noFill/>
          <a:ln w="25400" cap="flat">
            <a:solidFill>
              <a:schemeClr val="accent2">
                <a:lumMod val="75000"/>
              </a:schemeClr>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Curved Connector 11">
            <a:extLst>
              <a:ext uri="{FF2B5EF4-FFF2-40B4-BE49-F238E27FC236}">
                <a16:creationId xmlns:a16="http://schemas.microsoft.com/office/drawing/2014/main" id="{A14EF7E8-09CF-054C-906E-5FBB25A3362A}"/>
              </a:ext>
            </a:extLst>
          </p:cNvPr>
          <p:cNvCxnSpPr>
            <a:cxnSpLocks/>
            <a:stCxn id="23" idx="2"/>
          </p:cNvCxnSpPr>
          <p:nvPr/>
        </p:nvCxnSpPr>
        <p:spPr>
          <a:xfrm rot="16200000" flipH="1">
            <a:off x="1519859" y="2885305"/>
            <a:ext cx="988396" cy="1064748"/>
          </a:xfrm>
          <a:prstGeom prst="curvedConnector2">
            <a:avLst/>
          </a:prstGeom>
          <a:noFill/>
          <a:ln w="25400" cap="flat">
            <a:solidFill>
              <a:schemeClr val="accent2">
                <a:lumMod val="75000"/>
              </a:schemeClr>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E4D5F39B-114F-9A41-82D0-0B952A0633F3}"/>
              </a:ext>
            </a:extLst>
          </p:cNvPr>
          <p:cNvCxnSpPr>
            <a:cxnSpLocks/>
          </p:cNvCxnSpPr>
          <p:nvPr/>
        </p:nvCxnSpPr>
        <p:spPr>
          <a:xfrm flipH="1">
            <a:off x="2546431" y="2711721"/>
            <a:ext cx="699355" cy="3367401"/>
          </a:xfrm>
          <a:prstGeom prst="line">
            <a:avLst/>
          </a:prstGeom>
          <a:noFill/>
          <a:ln w="38100" cap="flat">
            <a:solidFill>
              <a:srgbClr val="FF000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5AD388B2-5081-F54D-8C8E-B74F82FE14DD}"/>
              </a:ext>
            </a:extLst>
          </p:cNvPr>
          <p:cNvSpPr txBox="1"/>
          <p:nvPr/>
        </p:nvSpPr>
        <p:spPr>
          <a:xfrm>
            <a:off x="2736422" y="1900012"/>
            <a:ext cx="310306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effectLst/>
                <a:uFillTx/>
                <a:latin typeface="IBM Plex Sans" panose="020B0503050203000203" pitchFamily="34" charset="0"/>
                <a:sym typeface="Calibri"/>
              </a:rPr>
              <a:t>An </a:t>
            </a:r>
            <a:r>
              <a:rPr kumimoji="0" lang="en-US" sz="1800" b="1" i="0" u="none" strike="noStrike" cap="none" spc="0" normalizeH="0" baseline="0" dirty="0">
                <a:ln>
                  <a:noFill/>
                </a:ln>
                <a:solidFill>
                  <a:srgbClr val="FF0000"/>
                </a:solidFill>
                <a:effectLst/>
                <a:uFillTx/>
                <a:latin typeface="IBM Plex Sans" panose="020B0503050203000203" pitchFamily="34" charset="0"/>
                <a:sym typeface="Calibri"/>
              </a:rPr>
              <a:t>Interpretable classifier </a:t>
            </a:r>
            <a:r>
              <a:rPr kumimoji="0" lang="en-US" sz="1800" i="0" u="none" strike="noStrike" cap="none" spc="0" normalizeH="0" baseline="0" dirty="0">
                <a:ln>
                  <a:noFill/>
                </a:ln>
                <a:effectLst/>
                <a:uFillTx/>
                <a:latin typeface="IBM Plex Sans" panose="020B0503050203000203" pitchFamily="34" charset="0"/>
                <a:sym typeface="Calibri"/>
              </a:rPr>
              <a:t>with</a:t>
            </a:r>
            <a:r>
              <a:rPr kumimoji="0" lang="en-US" sz="1800" b="0" i="0" u="none" strike="noStrike" cap="none" spc="0" normalizeH="0" baseline="0" dirty="0">
                <a:ln>
                  <a:noFill/>
                </a:ln>
                <a:solidFill>
                  <a:srgbClr val="FF0000"/>
                </a:solidFill>
                <a:effectLst/>
                <a:uFillTx/>
                <a:latin typeface="IBM Plex Sans" panose="020B0503050203000203" pitchFamily="34" charset="0"/>
                <a:sym typeface="Calibri"/>
              </a:rPr>
              <a:t> </a:t>
            </a:r>
            <a:r>
              <a:rPr kumimoji="0" lang="en-US" sz="1800" b="1" i="0" u="none" strike="noStrike" cap="none" spc="0" normalizeH="0" baseline="0" dirty="0">
                <a:ln>
                  <a:noFill/>
                </a:ln>
                <a:solidFill>
                  <a:srgbClr val="7030A0"/>
                </a:solidFill>
                <a:effectLst/>
                <a:uFillTx/>
                <a:latin typeface="IBM Plex Sans" panose="020B0503050203000203" pitchFamily="34" charset="0"/>
                <a:sym typeface="Calibri"/>
              </a:rPr>
              <a:t>local fidelity</a:t>
            </a:r>
          </a:p>
        </p:txBody>
      </p:sp>
      <p:sp>
        <p:nvSpPr>
          <p:cNvPr id="30" name="TextBox 29">
            <a:extLst>
              <a:ext uri="{FF2B5EF4-FFF2-40B4-BE49-F238E27FC236}">
                <a16:creationId xmlns:a16="http://schemas.microsoft.com/office/drawing/2014/main" id="{BA9DF9BC-03A2-F345-B0BE-DBDBF421BA7D}"/>
              </a:ext>
            </a:extLst>
          </p:cNvPr>
          <p:cNvSpPr txBox="1"/>
          <p:nvPr/>
        </p:nvSpPr>
        <p:spPr>
          <a:xfrm>
            <a:off x="9080625" y="907449"/>
            <a:ext cx="19053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highlight>
                  <a:srgbClr val="FFFF00"/>
                </a:highlight>
                <a:uFillTx/>
                <a:latin typeface="IBM Plex Sans" panose="020B0503050203000203" pitchFamily="34" charset="0"/>
                <a:sym typeface="Calibri"/>
              </a:rPr>
              <a:t>Local &amp; Post-hoc</a:t>
            </a:r>
          </a:p>
        </p:txBody>
      </p:sp>
      <p:sp>
        <p:nvSpPr>
          <p:cNvPr id="5" name="TextBox 4">
            <a:extLst>
              <a:ext uri="{FF2B5EF4-FFF2-40B4-BE49-F238E27FC236}">
                <a16:creationId xmlns:a16="http://schemas.microsoft.com/office/drawing/2014/main" id="{A20C9B71-3374-8D48-8457-BCEC78BBB4D2}"/>
              </a:ext>
            </a:extLst>
          </p:cNvPr>
          <p:cNvSpPr txBox="1"/>
          <p:nvPr/>
        </p:nvSpPr>
        <p:spPr>
          <a:xfrm>
            <a:off x="416934" y="1003580"/>
            <a:ext cx="577221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7030A0"/>
                </a:solidFill>
                <a:effectLst/>
                <a:uFillTx/>
                <a:latin typeface="+mn-lt"/>
                <a:ea typeface="+mn-ea"/>
                <a:cs typeface="+mn-cs"/>
                <a:sym typeface="Calibri"/>
              </a:rPr>
              <a:t>LIME</a:t>
            </a:r>
            <a:r>
              <a:rPr kumimoji="0" lang="en-US" sz="2000" b="0" i="0" u="none" strike="noStrike" cap="none" spc="0" normalizeH="0" baseline="0" dirty="0">
                <a:ln>
                  <a:noFill/>
                </a:ln>
                <a:solidFill>
                  <a:srgbClr val="7030A0"/>
                </a:solidFill>
                <a:effectLst/>
                <a:uFillTx/>
                <a:latin typeface="+mn-lt"/>
                <a:ea typeface="+mn-ea"/>
                <a:cs typeface="+mn-cs"/>
                <a:sym typeface="Calibri"/>
              </a:rPr>
              <a:t>: Local Interpretable Model-agnostic Explanations</a:t>
            </a:r>
          </a:p>
        </p:txBody>
      </p:sp>
      <p:sp>
        <p:nvSpPr>
          <p:cNvPr id="9" name="Slide Number Placeholder 8">
            <a:extLst>
              <a:ext uri="{FF2B5EF4-FFF2-40B4-BE49-F238E27FC236}">
                <a16:creationId xmlns:a16="http://schemas.microsoft.com/office/drawing/2014/main" id="{C45A58C7-A6D5-EE4B-93BC-2E6FC2C355D5}"/>
              </a:ext>
            </a:extLst>
          </p:cNvPr>
          <p:cNvSpPr>
            <a:spLocks noGrp="1"/>
          </p:cNvSpPr>
          <p:nvPr>
            <p:ph type="sldNum" sz="quarter" idx="2"/>
          </p:nvPr>
        </p:nvSpPr>
        <p:spPr/>
        <p:txBody>
          <a:bodyPr/>
          <a:lstStyle/>
          <a:p>
            <a:fld id="{86CB4B4D-7CA3-9044-876B-883B54F8677D}" type="slidenum">
              <a:rPr lang="en-US" smtClean="0"/>
              <a:t>60</a:t>
            </a:fld>
            <a:endParaRPr lang="en-US"/>
          </a:p>
        </p:txBody>
      </p:sp>
    </p:spTree>
    <p:extLst>
      <p:ext uri="{BB962C8B-B14F-4D97-AF65-F5344CB8AC3E}">
        <p14:creationId xmlns:p14="http://schemas.microsoft.com/office/powerpoint/2010/main" val="320239951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Surrogate Model – LIME </a:t>
            </a:r>
            <a:r>
              <a:rPr lang="en-US" sz="2000" b="0" dirty="0">
                <a:solidFill>
                  <a:schemeClr val="tx1"/>
                </a:solidFill>
                <a:hlinkClick r:id="rId3"/>
              </a:rPr>
              <a:t>[Ribeiro et al. KDD]</a:t>
            </a:r>
            <a:r>
              <a:rPr lang="en-US" dirty="0"/>
              <a:t> </a:t>
            </a:r>
          </a:p>
        </p:txBody>
      </p:sp>
      <p:sp>
        <p:nvSpPr>
          <p:cNvPr id="30" name="TextBox 29">
            <a:extLst>
              <a:ext uri="{FF2B5EF4-FFF2-40B4-BE49-F238E27FC236}">
                <a16:creationId xmlns:a16="http://schemas.microsoft.com/office/drawing/2014/main" id="{BA9DF9BC-03A2-F345-B0BE-DBDBF421BA7D}"/>
              </a:ext>
            </a:extLst>
          </p:cNvPr>
          <p:cNvSpPr txBox="1"/>
          <p:nvPr/>
        </p:nvSpPr>
        <p:spPr>
          <a:xfrm>
            <a:off x="9080625" y="907449"/>
            <a:ext cx="19053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highlight>
                  <a:srgbClr val="FFFF00"/>
                </a:highlight>
                <a:uFillTx/>
                <a:latin typeface="IBM Plex Sans" panose="020B0503050203000203" pitchFamily="34" charset="0"/>
                <a:sym typeface="Calibri"/>
              </a:rPr>
              <a:t>Local &amp; Post-hoc</a:t>
            </a:r>
          </a:p>
        </p:txBody>
      </p:sp>
      <p:pic>
        <p:nvPicPr>
          <p:cNvPr id="9" name="Picture 8" descr="Graphical user interface, text&#10;&#10;Description automatically generated">
            <a:extLst>
              <a:ext uri="{FF2B5EF4-FFF2-40B4-BE49-F238E27FC236}">
                <a16:creationId xmlns:a16="http://schemas.microsoft.com/office/drawing/2014/main" id="{C0889669-5D7E-3F41-81A1-DD7601F429CE}"/>
              </a:ext>
            </a:extLst>
          </p:cNvPr>
          <p:cNvPicPr>
            <a:picLocks noChangeAspect="1"/>
          </p:cNvPicPr>
          <p:nvPr/>
        </p:nvPicPr>
        <p:blipFill>
          <a:blip r:embed="rId4"/>
          <a:stretch>
            <a:fillRect/>
          </a:stretch>
        </p:blipFill>
        <p:spPr>
          <a:xfrm>
            <a:off x="7347847" y="1428749"/>
            <a:ext cx="4659208" cy="3931207"/>
          </a:xfrm>
          <a:prstGeom prst="rect">
            <a:avLst/>
          </a:prstGeom>
          <a:ln>
            <a:solidFill>
              <a:schemeClr val="tx1"/>
            </a:solidFill>
          </a:ln>
        </p:spPr>
      </p:pic>
      <p:pic>
        <p:nvPicPr>
          <p:cNvPr id="18" name="Picture 17" descr="A picture containing website&#10;&#10;Description automatically generated">
            <a:extLst>
              <a:ext uri="{FF2B5EF4-FFF2-40B4-BE49-F238E27FC236}">
                <a16:creationId xmlns:a16="http://schemas.microsoft.com/office/drawing/2014/main" id="{89B29F74-2F7D-F14E-80ED-E11A5174012F}"/>
              </a:ext>
            </a:extLst>
          </p:cNvPr>
          <p:cNvPicPr>
            <a:picLocks noChangeAspect="1"/>
          </p:cNvPicPr>
          <p:nvPr/>
        </p:nvPicPr>
        <p:blipFill>
          <a:blip r:embed="rId5"/>
          <a:stretch>
            <a:fillRect/>
          </a:stretch>
        </p:blipFill>
        <p:spPr>
          <a:xfrm>
            <a:off x="262551" y="3689832"/>
            <a:ext cx="6935812" cy="2311937"/>
          </a:xfrm>
          <a:prstGeom prst="rect">
            <a:avLst/>
          </a:prstGeom>
          <a:ln>
            <a:solidFill>
              <a:schemeClr val="tx1"/>
            </a:solidFill>
          </a:ln>
        </p:spPr>
      </p:pic>
      <p:sp>
        <p:nvSpPr>
          <p:cNvPr id="20" name="TextBox 19">
            <a:extLst>
              <a:ext uri="{FF2B5EF4-FFF2-40B4-BE49-F238E27FC236}">
                <a16:creationId xmlns:a16="http://schemas.microsoft.com/office/drawing/2014/main" id="{EB570A82-3C13-6645-9FAB-725F37D45317}"/>
              </a:ext>
            </a:extLst>
          </p:cNvPr>
          <p:cNvSpPr txBox="1"/>
          <p:nvPr/>
        </p:nvSpPr>
        <p:spPr>
          <a:xfrm>
            <a:off x="609519" y="1265631"/>
            <a:ext cx="506645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IBM Plex Sans" panose="020B0503050203000203" pitchFamily="34" charset="0"/>
                <a:sym typeface="Calibri"/>
              </a:rPr>
              <a:t>High flexibility </a:t>
            </a:r>
            <a:r>
              <a:rPr kumimoji="0" lang="en-US" sz="2400" b="0" i="0" u="none" strike="noStrike" cap="none" spc="0" normalizeH="0" baseline="0" dirty="0">
                <a:ln>
                  <a:noFill/>
                </a:ln>
                <a:solidFill>
                  <a:srgbClr val="000000"/>
                </a:solidFill>
                <a:effectLst/>
                <a:uFillTx/>
                <a:latin typeface="IBM Plex Sans" panose="020B0503050203000203" pitchFamily="34" charset="0"/>
                <a:sym typeface="Calibri"/>
              </a:rPr>
              <a:t>– free to choose any</a:t>
            </a:r>
          </a:p>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IBM Plex Sans" panose="020B0503050203000203" pitchFamily="34" charset="0"/>
                <a:sym typeface="Calibri"/>
              </a:rPr>
              <a:t>interpretable surrogate models</a:t>
            </a:r>
          </a:p>
        </p:txBody>
      </p:sp>
      <p:sp>
        <p:nvSpPr>
          <p:cNvPr id="4" name="Slide Number Placeholder 3">
            <a:extLst>
              <a:ext uri="{FF2B5EF4-FFF2-40B4-BE49-F238E27FC236}">
                <a16:creationId xmlns:a16="http://schemas.microsoft.com/office/drawing/2014/main" id="{2C26B5E8-97DA-0B4B-A786-62A3C57226AD}"/>
              </a:ext>
            </a:extLst>
          </p:cNvPr>
          <p:cNvSpPr>
            <a:spLocks noGrp="1"/>
          </p:cNvSpPr>
          <p:nvPr>
            <p:ph type="sldNum" sz="quarter" idx="2"/>
          </p:nvPr>
        </p:nvSpPr>
        <p:spPr/>
        <p:txBody>
          <a:bodyPr/>
          <a:lstStyle/>
          <a:p>
            <a:fld id="{86CB4B4D-7CA3-9044-876B-883B54F8677D}" type="slidenum">
              <a:rPr lang="en-US" smtClean="0"/>
              <a:t>61</a:t>
            </a:fld>
            <a:endParaRPr lang="en-US"/>
          </a:p>
        </p:txBody>
      </p:sp>
    </p:spTree>
    <p:extLst>
      <p:ext uri="{BB962C8B-B14F-4D97-AF65-F5344CB8AC3E}">
        <p14:creationId xmlns:p14="http://schemas.microsoft.com/office/powerpoint/2010/main" val="278987331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a:bodyPr>
          <a:lstStyle/>
          <a:p>
            <a:r>
              <a:rPr lang="en-US" sz="2800" dirty="0"/>
              <a:t>Surrogate Model - Explaining Network Embedding </a:t>
            </a:r>
            <a:r>
              <a:rPr lang="en-US" sz="1800" b="0" dirty="0">
                <a:hlinkClick r:id="rId3"/>
              </a:rPr>
              <a:t>[Liu et al. 2018]</a:t>
            </a:r>
            <a:endParaRPr lang="en-US" sz="2800" b="0" dirty="0"/>
          </a:p>
        </p:txBody>
      </p:sp>
      <p:sp>
        <p:nvSpPr>
          <p:cNvPr id="30" name="TextBox 29">
            <a:extLst>
              <a:ext uri="{FF2B5EF4-FFF2-40B4-BE49-F238E27FC236}">
                <a16:creationId xmlns:a16="http://schemas.microsoft.com/office/drawing/2014/main" id="{BA9DF9BC-03A2-F345-B0BE-DBDBF421BA7D}"/>
              </a:ext>
            </a:extLst>
          </p:cNvPr>
          <p:cNvSpPr txBox="1"/>
          <p:nvPr/>
        </p:nvSpPr>
        <p:spPr>
          <a:xfrm>
            <a:off x="9080625" y="907449"/>
            <a:ext cx="20431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highlight>
                  <a:srgbClr val="FFFF00"/>
                </a:highlight>
                <a:uFillTx/>
                <a:latin typeface="IBM Plex Sans" panose="020B0503050203000203" pitchFamily="34" charset="0"/>
                <a:sym typeface="Calibri"/>
              </a:rPr>
              <a:t>Global &amp; Post-hoc</a:t>
            </a:r>
          </a:p>
        </p:txBody>
      </p:sp>
      <p:grpSp>
        <p:nvGrpSpPr>
          <p:cNvPr id="38" name="Group 37">
            <a:extLst>
              <a:ext uri="{FF2B5EF4-FFF2-40B4-BE49-F238E27FC236}">
                <a16:creationId xmlns:a16="http://schemas.microsoft.com/office/drawing/2014/main" id="{3EE40A28-6B09-464A-A49C-A296C915C31C}"/>
              </a:ext>
            </a:extLst>
          </p:cNvPr>
          <p:cNvGrpSpPr/>
          <p:nvPr/>
        </p:nvGrpSpPr>
        <p:grpSpPr>
          <a:xfrm>
            <a:off x="800098" y="764604"/>
            <a:ext cx="1160555" cy="1059117"/>
            <a:chOff x="4434468" y="3059144"/>
            <a:chExt cx="1553888" cy="1418071"/>
          </a:xfrm>
        </p:grpSpPr>
        <p:pic>
          <p:nvPicPr>
            <p:cNvPr id="34" name="Graphic 33" descr="Network">
              <a:extLst>
                <a:ext uri="{FF2B5EF4-FFF2-40B4-BE49-F238E27FC236}">
                  <a16:creationId xmlns:a16="http://schemas.microsoft.com/office/drawing/2014/main" id="{26050719-D2A0-AB4B-BECE-0E69C8017D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5121" y="3562815"/>
              <a:ext cx="914400" cy="914400"/>
            </a:xfrm>
            <a:prstGeom prst="rect">
              <a:avLst/>
            </a:prstGeom>
          </p:spPr>
        </p:pic>
        <p:pic>
          <p:nvPicPr>
            <p:cNvPr id="36" name="Graphic 35" descr="Network">
              <a:extLst>
                <a:ext uri="{FF2B5EF4-FFF2-40B4-BE49-F238E27FC236}">
                  <a16:creationId xmlns:a16="http://schemas.microsoft.com/office/drawing/2014/main" id="{13ECC29A-1C72-914B-8276-1AACDF53B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4468" y="3236215"/>
              <a:ext cx="914400" cy="914400"/>
            </a:xfrm>
            <a:prstGeom prst="rect">
              <a:avLst/>
            </a:prstGeom>
          </p:spPr>
        </p:pic>
        <p:pic>
          <p:nvPicPr>
            <p:cNvPr id="37" name="Graphic 36" descr="Network">
              <a:extLst>
                <a:ext uri="{FF2B5EF4-FFF2-40B4-BE49-F238E27FC236}">
                  <a16:creationId xmlns:a16="http://schemas.microsoft.com/office/drawing/2014/main" id="{E7A51311-1AA1-604F-8771-721EABDC32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7274062">
              <a:off x="5073956" y="3059144"/>
              <a:ext cx="914400" cy="914400"/>
            </a:xfrm>
            <a:prstGeom prst="rect">
              <a:avLst/>
            </a:prstGeom>
          </p:spPr>
        </p:pic>
      </p:grpSp>
      <p:sp>
        <p:nvSpPr>
          <p:cNvPr id="39" name="TextBox 38">
            <a:extLst>
              <a:ext uri="{FF2B5EF4-FFF2-40B4-BE49-F238E27FC236}">
                <a16:creationId xmlns:a16="http://schemas.microsoft.com/office/drawing/2014/main" id="{0D30842C-23BD-424E-BB5B-5D982E32121F}"/>
              </a:ext>
            </a:extLst>
          </p:cNvPr>
          <p:cNvSpPr txBox="1"/>
          <p:nvPr/>
        </p:nvSpPr>
        <p:spPr>
          <a:xfrm>
            <a:off x="543203" y="1805571"/>
            <a:ext cx="170334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A learned </a:t>
            </a:r>
          </a:p>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network embedding</a:t>
            </a:r>
          </a:p>
        </p:txBody>
      </p:sp>
      <p:pic>
        <p:nvPicPr>
          <p:cNvPr id="41" name="Graphic 40" descr="Network diagram">
            <a:extLst>
              <a:ext uri="{FF2B5EF4-FFF2-40B4-BE49-F238E27FC236}">
                <a16:creationId xmlns:a16="http://schemas.microsoft.com/office/drawing/2014/main" id="{F64E3C3F-7E5A-594A-8BB9-CACFD6DB2C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455745" y="916153"/>
            <a:ext cx="921834" cy="914400"/>
          </a:xfrm>
          <a:prstGeom prst="rect">
            <a:avLst/>
          </a:prstGeom>
        </p:spPr>
      </p:pic>
      <p:sp>
        <p:nvSpPr>
          <p:cNvPr id="42" name="TextBox 41">
            <a:extLst>
              <a:ext uri="{FF2B5EF4-FFF2-40B4-BE49-F238E27FC236}">
                <a16:creationId xmlns:a16="http://schemas.microsoft.com/office/drawing/2014/main" id="{0D688A18-4D33-BF45-95E6-20B7A4103390}"/>
              </a:ext>
            </a:extLst>
          </p:cNvPr>
          <p:cNvSpPr txBox="1"/>
          <p:nvPr/>
        </p:nvSpPr>
        <p:spPr>
          <a:xfrm>
            <a:off x="2914035" y="1851626"/>
            <a:ext cx="243111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Induce a taxonomy</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0"/>
                <a:sym typeface="Calibri"/>
              </a:rPr>
              <a:t>from the network embedding</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44" name="Straight Arrow Connector 43">
            <a:extLst>
              <a:ext uri="{FF2B5EF4-FFF2-40B4-BE49-F238E27FC236}">
                <a16:creationId xmlns:a16="http://schemas.microsoft.com/office/drawing/2014/main" id="{CB8230E3-DCD0-C548-AAC8-582F14093CD1}"/>
              </a:ext>
            </a:extLst>
          </p:cNvPr>
          <p:cNvCxnSpPr>
            <a:cxnSpLocks/>
          </p:cNvCxnSpPr>
          <p:nvPr/>
        </p:nvCxnSpPr>
        <p:spPr>
          <a:xfrm>
            <a:off x="2017512" y="1349607"/>
            <a:ext cx="1238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6" name="Picture 45" descr="Diagram&#10;&#10;Description automatically generated">
            <a:extLst>
              <a:ext uri="{FF2B5EF4-FFF2-40B4-BE49-F238E27FC236}">
                <a16:creationId xmlns:a16="http://schemas.microsoft.com/office/drawing/2014/main" id="{F260886D-376B-814E-8443-73604475F8B7}"/>
              </a:ext>
            </a:extLst>
          </p:cNvPr>
          <p:cNvPicPr>
            <a:picLocks noChangeAspect="1"/>
          </p:cNvPicPr>
          <p:nvPr/>
        </p:nvPicPr>
        <p:blipFill>
          <a:blip r:embed="rId8"/>
          <a:stretch>
            <a:fillRect/>
          </a:stretch>
        </p:blipFill>
        <p:spPr>
          <a:xfrm>
            <a:off x="984153" y="2570299"/>
            <a:ext cx="9118065" cy="4198109"/>
          </a:xfrm>
          <a:prstGeom prst="rect">
            <a:avLst/>
          </a:prstGeom>
          <a:ln>
            <a:solidFill>
              <a:schemeClr val="tx1"/>
            </a:solidFill>
          </a:ln>
        </p:spPr>
      </p:pic>
      <p:sp>
        <p:nvSpPr>
          <p:cNvPr id="4" name="Slide Number Placeholder 3">
            <a:extLst>
              <a:ext uri="{FF2B5EF4-FFF2-40B4-BE49-F238E27FC236}">
                <a16:creationId xmlns:a16="http://schemas.microsoft.com/office/drawing/2014/main" id="{AE4ACA4F-CC15-1F47-A493-66D2F8B60C63}"/>
              </a:ext>
            </a:extLst>
          </p:cNvPr>
          <p:cNvSpPr>
            <a:spLocks noGrp="1"/>
          </p:cNvSpPr>
          <p:nvPr>
            <p:ph type="sldNum" sz="quarter" idx="2"/>
          </p:nvPr>
        </p:nvSpPr>
        <p:spPr/>
        <p:txBody>
          <a:bodyPr/>
          <a:lstStyle/>
          <a:p>
            <a:fld id="{86CB4B4D-7CA3-9044-876B-883B54F8677D}" type="slidenum">
              <a:rPr lang="en-US" smtClean="0"/>
              <a:t>62</a:t>
            </a:fld>
            <a:endParaRPr lang="en-US"/>
          </a:p>
        </p:txBody>
      </p:sp>
    </p:spTree>
    <p:extLst>
      <p:ext uri="{BB962C8B-B14F-4D97-AF65-F5344CB8AC3E}">
        <p14:creationId xmlns:p14="http://schemas.microsoft.com/office/powerpoint/2010/main" val="252098788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a:bodyPr>
          <a:lstStyle/>
          <a:p>
            <a:r>
              <a:rPr lang="en-US" sz="2800" dirty="0"/>
              <a:t>Surrogate Model - Explaining Network Embedding </a:t>
            </a:r>
            <a:r>
              <a:rPr lang="en-US" sz="1800" b="0" dirty="0">
                <a:hlinkClick r:id="rId3"/>
              </a:rPr>
              <a:t>[Liu et al. 2018]</a:t>
            </a:r>
            <a:endParaRPr lang="en-US" sz="2800" b="0" dirty="0"/>
          </a:p>
        </p:txBody>
      </p:sp>
      <p:pic>
        <p:nvPicPr>
          <p:cNvPr id="5" name="Picture 4" descr="A picture containing graphical user interface&#10;&#10;Description automatically generated">
            <a:extLst>
              <a:ext uri="{FF2B5EF4-FFF2-40B4-BE49-F238E27FC236}">
                <a16:creationId xmlns:a16="http://schemas.microsoft.com/office/drawing/2014/main" id="{2C8F857F-869B-024F-835E-C06B2092BEAA}"/>
              </a:ext>
            </a:extLst>
          </p:cNvPr>
          <p:cNvPicPr>
            <a:picLocks noChangeAspect="1"/>
          </p:cNvPicPr>
          <p:nvPr/>
        </p:nvPicPr>
        <p:blipFill>
          <a:blip r:embed="rId4"/>
          <a:stretch>
            <a:fillRect/>
          </a:stretch>
        </p:blipFill>
        <p:spPr>
          <a:xfrm>
            <a:off x="5938644" y="2508870"/>
            <a:ext cx="6046496" cy="3613150"/>
          </a:xfrm>
          <a:prstGeom prst="rect">
            <a:avLst/>
          </a:prstGeom>
          <a:ln>
            <a:solidFill>
              <a:schemeClr val="tx1"/>
            </a:solidFill>
          </a:ln>
        </p:spPr>
      </p:pic>
      <p:pic>
        <p:nvPicPr>
          <p:cNvPr id="7" name="Picture 6" descr="A picture containing chart&#10;&#10;Description automatically generated">
            <a:extLst>
              <a:ext uri="{FF2B5EF4-FFF2-40B4-BE49-F238E27FC236}">
                <a16:creationId xmlns:a16="http://schemas.microsoft.com/office/drawing/2014/main" id="{8DE2C059-B3FC-9F42-9FEA-92026B52D8E4}"/>
              </a:ext>
            </a:extLst>
          </p:cNvPr>
          <p:cNvPicPr>
            <a:picLocks noChangeAspect="1"/>
          </p:cNvPicPr>
          <p:nvPr/>
        </p:nvPicPr>
        <p:blipFill>
          <a:blip r:embed="rId5"/>
          <a:stretch>
            <a:fillRect/>
          </a:stretch>
        </p:blipFill>
        <p:spPr>
          <a:xfrm>
            <a:off x="295198" y="965820"/>
            <a:ext cx="5800802" cy="3486196"/>
          </a:xfrm>
          <a:prstGeom prst="rect">
            <a:avLst/>
          </a:prstGeom>
          <a:ln>
            <a:solidFill>
              <a:schemeClr val="tx1"/>
            </a:solidFill>
          </a:ln>
        </p:spPr>
      </p:pic>
      <p:sp>
        <p:nvSpPr>
          <p:cNvPr id="4" name="TextBox 3">
            <a:extLst>
              <a:ext uri="{FF2B5EF4-FFF2-40B4-BE49-F238E27FC236}">
                <a16:creationId xmlns:a16="http://schemas.microsoft.com/office/drawing/2014/main" id="{5712DEA0-368A-E64D-BA62-B98D5020406E}"/>
              </a:ext>
            </a:extLst>
          </p:cNvPr>
          <p:cNvSpPr txBox="1"/>
          <p:nvPr/>
        </p:nvSpPr>
        <p:spPr>
          <a:xfrm>
            <a:off x="424543" y="5334000"/>
            <a:ext cx="36983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mn-lt"/>
                <a:ea typeface="+mn-ea"/>
                <a:cs typeface="+mn-cs"/>
                <a:sym typeface="Calibri"/>
              </a:rPr>
              <a:t>Induced from 20NewsGroups Network</a:t>
            </a:r>
          </a:p>
        </p:txBody>
      </p:sp>
      <p:sp>
        <p:nvSpPr>
          <p:cNvPr id="6" name="TextBox 5">
            <a:extLst>
              <a:ext uri="{FF2B5EF4-FFF2-40B4-BE49-F238E27FC236}">
                <a16:creationId xmlns:a16="http://schemas.microsoft.com/office/drawing/2014/main" id="{DC72D05D-58E4-9043-A08C-139BD856B975}"/>
              </a:ext>
            </a:extLst>
          </p:cNvPr>
          <p:cNvSpPr txBox="1"/>
          <p:nvPr/>
        </p:nvSpPr>
        <p:spPr>
          <a:xfrm>
            <a:off x="6411686" y="1183350"/>
            <a:ext cx="473315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Bold</a:t>
            </a:r>
            <a:r>
              <a:rPr kumimoji="0" lang="en-US" sz="1800" b="0" i="0" u="none" strike="noStrike" cap="none" spc="0" normalizeH="0" baseline="0" dirty="0">
                <a:ln>
                  <a:noFill/>
                </a:ln>
                <a:solidFill>
                  <a:srgbClr val="000000"/>
                </a:solidFill>
                <a:effectLst/>
                <a:uFillTx/>
                <a:latin typeface="+mn-lt"/>
                <a:ea typeface="+mn-ea"/>
                <a:cs typeface="+mn-cs"/>
                <a:sym typeface="Calibri"/>
              </a:rPr>
              <a:t> text are attributes of the cluster, </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followed by keywords </a:t>
            </a:r>
            <a:r>
              <a:rPr lang="en-US" dirty="0">
                <a:solidFill>
                  <a:srgbClr val="000000"/>
                </a:solidFill>
                <a:sym typeface="Calibri"/>
              </a:rPr>
              <a:t>from documents belong to </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a:t>
            </a:r>
            <a:r>
              <a:rPr lang="en-US" dirty="0">
                <a:solidFill>
                  <a:srgbClr val="000000"/>
                </a:solidFill>
                <a:sym typeface="Calibri"/>
              </a:rPr>
              <a:t>e cluster.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Slide Number Placeholder 7">
            <a:extLst>
              <a:ext uri="{FF2B5EF4-FFF2-40B4-BE49-F238E27FC236}">
                <a16:creationId xmlns:a16="http://schemas.microsoft.com/office/drawing/2014/main" id="{0AE2E2F9-14B0-AE4F-8CB3-56F38BBAB735}"/>
              </a:ext>
            </a:extLst>
          </p:cNvPr>
          <p:cNvSpPr>
            <a:spLocks noGrp="1"/>
          </p:cNvSpPr>
          <p:nvPr>
            <p:ph type="sldNum" sz="quarter" idx="2"/>
          </p:nvPr>
        </p:nvSpPr>
        <p:spPr/>
        <p:txBody>
          <a:bodyPr/>
          <a:lstStyle/>
          <a:p>
            <a:fld id="{86CB4B4D-7CA3-9044-876B-883B54F8677D}" type="slidenum">
              <a:rPr lang="en-US" smtClean="0"/>
              <a:t>63</a:t>
            </a:fld>
            <a:endParaRPr lang="en-US"/>
          </a:p>
        </p:txBody>
      </p:sp>
    </p:spTree>
    <p:extLst>
      <p:ext uri="{BB962C8B-B14F-4D97-AF65-F5344CB8AC3E}">
        <p14:creationId xmlns:p14="http://schemas.microsoft.com/office/powerpoint/2010/main" val="268502142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err="1"/>
              <a:t>Explainability</a:t>
            </a:r>
            <a:r>
              <a:rPr lang="en-US" dirty="0"/>
              <a:t> – Example-driven</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19" y="2515165"/>
            <a:ext cx="10972166" cy="2000789"/>
          </a:xfrm>
        </p:spPr>
        <p:txBody>
          <a:bodyPr>
            <a:normAutofit fontScale="92500" lnSpcReduction="20000"/>
          </a:bodyPr>
          <a:lstStyle/>
          <a:p>
            <a:r>
              <a:rPr lang="en-US" dirty="0">
                <a:solidFill>
                  <a:schemeClr val="tx1"/>
                </a:solidFill>
                <a:latin typeface="IBM Plex Sans" panose="020B0503050203000203" pitchFamily="34" charset="0"/>
              </a:rPr>
              <a:t>Similar to the idea of nearest neighbors </a:t>
            </a:r>
            <a:r>
              <a:rPr lang="en-US" sz="1900" dirty="0">
                <a:solidFill>
                  <a:schemeClr val="accent5">
                    <a:lumMod val="75000"/>
                  </a:schemeClr>
                </a:solidFill>
                <a:latin typeface="IBM Plex Sans" panose="020B0503050203000203" pitchFamily="34" charset="0"/>
              </a:rPr>
              <a:t>[</a:t>
            </a:r>
            <a:r>
              <a:rPr lang="en-US" sz="1900" dirty="0" err="1">
                <a:solidFill>
                  <a:schemeClr val="accent5">
                    <a:lumMod val="75000"/>
                  </a:schemeClr>
                </a:solidFill>
              </a:rPr>
              <a:t>Dudani</a:t>
            </a:r>
            <a:r>
              <a:rPr lang="en-US" sz="1900" dirty="0">
                <a:solidFill>
                  <a:schemeClr val="accent5">
                    <a:lumMod val="75000"/>
                  </a:schemeClr>
                </a:solidFill>
              </a:rPr>
              <a:t>, 1976]</a:t>
            </a:r>
            <a:endParaRPr lang="en-US" dirty="0">
              <a:solidFill>
                <a:schemeClr val="accent5">
                  <a:lumMod val="75000"/>
                </a:schemeClr>
              </a:solidFill>
              <a:latin typeface="IBM Plex Sans" panose="020B0503050203000203" pitchFamily="34" charset="0"/>
            </a:endParaRPr>
          </a:p>
          <a:p>
            <a:endParaRPr lang="en-US" dirty="0">
              <a:solidFill>
                <a:schemeClr val="tx1"/>
              </a:solidFill>
              <a:latin typeface="IBM Plex Sans" panose="020B0503050203000203" pitchFamily="34" charset="0"/>
            </a:endParaRPr>
          </a:p>
          <a:p>
            <a:endParaRPr lang="en-US" dirty="0">
              <a:solidFill>
                <a:schemeClr val="tx1"/>
              </a:solidFill>
              <a:latin typeface="IBM Plex Sans" panose="020B0503050203000203" pitchFamily="34" charset="0"/>
            </a:endParaRPr>
          </a:p>
          <a:p>
            <a:r>
              <a:rPr lang="en-US" dirty="0">
                <a:solidFill>
                  <a:schemeClr val="tx1"/>
                </a:solidFill>
                <a:latin typeface="IBM Plex Sans" panose="020B0503050203000203" pitchFamily="34" charset="0"/>
              </a:rPr>
              <a:t>Have been applied to solve problems including </a:t>
            </a:r>
          </a:p>
          <a:p>
            <a:pPr lvl="1"/>
            <a:endParaRPr lang="en-US" dirty="0">
              <a:solidFill>
                <a:schemeClr val="tx1"/>
              </a:solidFill>
              <a:latin typeface="IBM Plex Sans" panose="020B0503050203000203" pitchFamily="34" charset="0"/>
            </a:endParaRPr>
          </a:p>
          <a:p>
            <a:pPr lvl="1"/>
            <a:r>
              <a:rPr lang="en-US" dirty="0">
                <a:solidFill>
                  <a:schemeClr val="tx1"/>
                </a:solidFill>
                <a:latin typeface="IBM Plex Sans" panose="020B0503050203000203" pitchFamily="34" charset="0"/>
              </a:rPr>
              <a:t>Text classification </a:t>
            </a:r>
            <a:r>
              <a:rPr lang="en-US" dirty="0">
                <a:solidFill>
                  <a:schemeClr val="tx1"/>
                </a:solidFill>
                <a:latin typeface="IBM Plex Sans" panose="020B0503050203000203" pitchFamily="34" charset="0"/>
                <a:hlinkClick r:id="rId3"/>
              </a:rPr>
              <a:t>[</a:t>
            </a:r>
            <a:r>
              <a:rPr lang="en-US" dirty="0">
                <a:latin typeface="IBM Plex Sans" panose="020B0503050203000203" pitchFamily="34" charset="0"/>
                <a:hlinkClick r:id="rId3"/>
              </a:rPr>
              <a:t>Croce et al., 2019]</a:t>
            </a:r>
            <a:endParaRPr lang="en-US" dirty="0">
              <a:solidFill>
                <a:schemeClr val="tx1"/>
              </a:solidFill>
              <a:latin typeface="IBM Plex Sans" panose="020B0503050203000203" pitchFamily="34" charset="0"/>
            </a:endParaRPr>
          </a:p>
          <a:p>
            <a:pPr lvl="1"/>
            <a:endParaRPr lang="en-US" dirty="0">
              <a:solidFill>
                <a:schemeClr val="tx1"/>
              </a:solidFill>
              <a:latin typeface="IBM Plex Sans" panose="020B0503050203000203" pitchFamily="34" charset="0"/>
            </a:endParaRPr>
          </a:p>
          <a:p>
            <a:pPr lvl="1"/>
            <a:r>
              <a:rPr lang="en-US" dirty="0">
                <a:solidFill>
                  <a:schemeClr val="tx1"/>
                </a:solidFill>
                <a:latin typeface="IBM Plex Sans" panose="020B0503050203000203" pitchFamily="34" charset="0"/>
              </a:rPr>
              <a:t>Question Answering </a:t>
            </a:r>
            <a:r>
              <a:rPr lang="en-US" dirty="0">
                <a:solidFill>
                  <a:schemeClr val="tx1"/>
                </a:solidFill>
                <a:latin typeface="IBM Plex Sans" panose="020B0503050203000203" pitchFamily="34" charset="0"/>
                <a:hlinkClick r:id="rId4"/>
              </a:rPr>
              <a:t>[</a:t>
            </a:r>
            <a:r>
              <a:rPr lang="en-US" dirty="0">
                <a:latin typeface="IBM Plex Sans" panose="020B0503050203000203" pitchFamily="34" charset="0"/>
                <a:hlinkClick r:id="rId4"/>
              </a:rPr>
              <a:t>Abujabal et al., 2017]</a:t>
            </a:r>
            <a:endParaRPr lang="en-US" dirty="0">
              <a:latin typeface="IBM Plex Sans" panose="020B0503050203000203" pitchFamily="34" charset="0"/>
            </a:endParaRPr>
          </a:p>
          <a:p>
            <a:pPr lvl="1"/>
            <a:endParaRPr lang="en-US" dirty="0">
              <a:solidFill>
                <a:schemeClr val="tx1"/>
              </a:solidFill>
              <a:latin typeface="IBM Plex Sans" panose="020B0503050203000203" pitchFamily="34" charset="0"/>
            </a:endParaRPr>
          </a:p>
          <a:p>
            <a:pPr lvl="1"/>
            <a:endParaRPr lang="en-US" dirty="0">
              <a:solidFill>
                <a:schemeClr val="tx1"/>
              </a:solidFill>
              <a:latin typeface="IBM Plex Sans" panose="020B0503050203000203" pitchFamily="34" charset="0"/>
            </a:endParaRPr>
          </a:p>
        </p:txBody>
      </p:sp>
      <p:sp>
        <p:nvSpPr>
          <p:cNvPr id="5" name="TextBox 4">
            <a:extLst>
              <a:ext uri="{FF2B5EF4-FFF2-40B4-BE49-F238E27FC236}">
                <a16:creationId xmlns:a16="http://schemas.microsoft.com/office/drawing/2014/main" id="{401A6D0F-3B3D-9445-871F-3C7D8FD3D06D}"/>
              </a:ext>
            </a:extLst>
          </p:cNvPr>
          <p:cNvSpPr txBox="1"/>
          <p:nvPr/>
        </p:nvSpPr>
        <p:spPr>
          <a:xfrm>
            <a:off x="1763370" y="1066306"/>
            <a:ext cx="9897900" cy="584773"/>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200" dirty="0">
                <a:solidFill>
                  <a:srgbClr val="000000"/>
                </a:solidFill>
                <a:latin typeface="IBM Plex Sans" panose="020B0503050203000203" pitchFamily="34" charset="0"/>
                <a:sym typeface="Calibri"/>
              </a:rPr>
              <a:t> </a:t>
            </a:r>
            <a:r>
              <a:rPr lang="en-US" sz="1600" dirty="0">
                <a:latin typeface="IBM Plex Sans" panose="020B0503050203000203" pitchFamily="34" charset="0"/>
              </a:rPr>
              <a:t>Such approaches explain the prediction of an input instance by identifying and presenting other instances, </a:t>
            </a:r>
          </a:p>
          <a:p>
            <a:pPr hangingPunct="0"/>
            <a:r>
              <a:rPr lang="en-US" sz="1600" dirty="0">
                <a:latin typeface="IBM Plex Sans" panose="020B0503050203000203" pitchFamily="34" charset="0"/>
              </a:rPr>
              <a:t> usually from available labeled data, that are semantically similar to the input instance. </a:t>
            </a:r>
            <a:endParaRPr kumimoji="0" lang="en-US" sz="1200" b="0" i="0" u="none" strike="noStrike" cap="none" spc="0" normalizeH="0" baseline="0" dirty="0">
              <a:ln>
                <a:noFill/>
              </a:ln>
              <a:solidFill>
                <a:srgbClr val="000000"/>
              </a:solidFill>
              <a:effectLst/>
              <a:uFillTx/>
              <a:latin typeface="IBM Plex Sans" panose="020B0503050203000203" pitchFamily="34" charset="0"/>
              <a:sym typeface="Calibri"/>
            </a:endParaRPr>
          </a:p>
        </p:txBody>
      </p:sp>
      <p:grpSp>
        <p:nvGrpSpPr>
          <p:cNvPr id="6" name="Group 5">
            <a:extLst>
              <a:ext uri="{FF2B5EF4-FFF2-40B4-BE49-F238E27FC236}">
                <a16:creationId xmlns:a16="http://schemas.microsoft.com/office/drawing/2014/main" id="{FB53D6B3-CF8E-5A48-A28C-8F8D5E1EBCE3}"/>
              </a:ext>
            </a:extLst>
          </p:cNvPr>
          <p:cNvGrpSpPr/>
          <p:nvPr/>
        </p:nvGrpSpPr>
        <p:grpSpPr>
          <a:xfrm>
            <a:off x="609519" y="1069372"/>
            <a:ext cx="1153852" cy="548640"/>
            <a:chOff x="868217" y="1060136"/>
            <a:chExt cx="1153852" cy="548640"/>
          </a:xfrm>
        </p:grpSpPr>
        <p:sp>
          <p:nvSpPr>
            <p:cNvPr id="7" name="Rectangle 6">
              <a:extLst>
                <a:ext uri="{FF2B5EF4-FFF2-40B4-BE49-F238E27FC236}">
                  <a16:creationId xmlns:a16="http://schemas.microsoft.com/office/drawing/2014/main" id="{DE0DCDC7-F4DC-A449-9712-E634C399C8E1}"/>
                </a:ext>
              </a:extLst>
            </p:cNvPr>
            <p:cNvSpPr/>
            <p:nvPr/>
          </p:nvSpPr>
          <p:spPr>
            <a:xfrm>
              <a:off x="868217" y="1060136"/>
              <a:ext cx="1153852" cy="548640"/>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a:extLst>
                <a:ext uri="{FF2B5EF4-FFF2-40B4-BE49-F238E27FC236}">
                  <a16:creationId xmlns:a16="http://schemas.microsoft.com/office/drawing/2014/main" id="{214B84F3-7B60-F74A-91EE-6E5A1030A435}"/>
                </a:ext>
              </a:extLst>
            </p:cNvPr>
            <p:cNvSpPr/>
            <p:nvPr/>
          </p:nvSpPr>
          <p:spPr>
            <a:xfrm>
              <a:off x="868218" y="1163644"/>
              <a:ext cx="1153849" cy="307777"/>
            </a:xfrm>
            <a:prstGeom prst="rect">
              <a:avLst/>
            </a:prstGeom>
          </p:spPr>
          <p:txBody>
            <a:bodyPr wrap="square">
              <a:spAutoFit/>
            </a:bodyPr>
            <a:lstStyle/>
            <a:p>
              <a:pPr algn="ctr" hangingPunct="0"/>
              <a:r>
                <a:rPr lang="en-US" sz="1400" b="1" dirty="0">
                  <a:solidFill>
                    <a:schemeClr val="bg1"/>
                  </a:solidFill>
                  <a:latin typeface="IBM Plex Sans" panose="020B0503050203000203" pitchFamily="34" charset="0"/>
                  <a:sym typeface="Calibri"/>
                </a:rPr>
                <a:t>Definition</a:t>
              </a:r>
            </a:p>
          </p:txBody>
        </p:sp>
      </p:grpSp>
      <p:sp>
        <p:nvSpPr>
          <p:cNvPr id="4" name="Slide Number Placeholder 3">
            <a:extLst>
              <a:ext uri="{FF2B5EF4-FFF2-40B4-BE49-F238E27FC236}">
                <a16:creationId xmlns:a16="http://schemas.microsoft.com/office/drawing/2014/main" id="{4C68196E-48C9-2D48-AC6A-6F827F26B556}"/>
              </a:ext>
            </a:extLst>
          </p:cNvPr>
          <p:cNvSpPr>
            <a:spLocks noGrp="1"/>
          </p:cNvSpPr>
          <p:nvPr>
            <p:ph type="sldNum" sz="quarter" idx="2"/>
          </p:nvPr>
        </p:nvSpPr>
        <p:spPr/>
        <p:txBody>
          <a:bodyPr/>
          <a:lstStyle/>
          <a:p>
            <a:fld id="{86CB4B4D-7CA3-9044-876B-883B54F8677D}" type="slidenum">
              <a:rPr lang="en-US" smtClean="0"/>
              <a:t>64</a:t>
            </a:fld>
            <a:endParaRPr lang="en-US"/>
          </a:p>
        </p:txBody>
      </p:sp>
    </p:spTree>
    <p:extLst>
      <p:ext uri="{BB962C8B-B14F-4D97-AF65-F5344CB8AC3E}">
        <p14:creationId xmlns:p14="http://schemas.microsoft.com/office/powerpoint/2010/main" val="373943682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fontScale="90000"/>
          </a:bodyPr>
          <a:lstStyle/>
          <a:p>
            <a:r>
              <a:rPr lang="en-US" dirty="0" err="1"/>
              <a:t>Explainability</a:t>
            </a:r>
            <a:r>
              <a:rPr lang="en-US" dirty="0"/>
              <a:t> – Text Classification </a:t>
            </a:r>
            <a:r>
              <a:rPr lang="en-US" sz="2200" b="0" dirty="0">
                <a:solidFill>
                  <a:schemeClr val="tx1"/>
                </a:solidFill>
                <a:latin typeface="IBM Plex Sans" panose="020B0503050203000203" pitchFamily="34" charset="0"/>
                <a:hlinkClick r:id="rId3"/>
              </a:rPr>
              <a:t>[</a:t>
            </a:r>
            <a:r>
              <a:rPr lang="en-US" sz="2200" b="0" dirty="0">
                <a:latin typeface="IBM Plex Sans" panose="020B0503050203000203" pitchFamily="34" charset="0"/>
                <a:hlinkClick r:id="rId3"/>
              </a:rPr>
              <a:t>Croce et al., 2019]</a:t>
            </a:r>
            <a:br>
              <a:rPr lang="en-US" sz="2200" b="0" dirty="0">
                <a:solidFill>
                  <a:schemeClr val="tx1"/>
                </a:solidFill>
                <a:latin typeface="IBM Plex Sans" panose="020B0503050203000203" pitchFamily="34" charset="0"/>
              </a:rPr>
            </a:br>
            <a:endParaRPr lang="en-US" b="0" dirty="0"/>
          </a:p>
        </p:txBody>
      </p:sp>
      <p:sp>
        <p:nvSpPr>
          <p:cNvPr id="11" name="Rectangle 10">
            <a:extLst>
              <a:ext uri="{FF2B5EF4-FFF2-40B4-BE49-F238E27FC236}">
                <a16:creationId xmlns:a16="http://schemas.microsoft.com/office/drawing/2014/main" id="{6FC1B009-5DCB-C84C-81AD-0B01D0D332B3}"/>
              </a:ext>
            </a:extLst>
          </p:cNvPr>
          <p:cNvSpPr/>
          <p:nvPr/>
        </p:nvSpPr>
        <p:spPr>
          <a:xfrm>
            <a:off x="609519" y="1984245"/>
            <a:ext cx="8125942" cy="461665"/>
          </a:xfrm>
          <a:prstGeom prst="rect">
            <a:avLst/>
          </a:prstGeom>
        </p:spPr>
        <p:txBody>
          <a:bodyPr wrap="none">
            <a:spAutoFit/>
          </a:bodyPr>
          <a:lstStyle/>
          <a:p>
            <a:r>
              <a:rPr lang="en-US" sz="2400" b="1" dirty="0">
                <a:latin typeface="IBM Plex Sans" panose="020B0503050203000203" pitchFamily="34" charset="0"/>
              </a:rPr>
              <a:t>“What is the capital of Germany?”  </a:t>
            </a:r>
            <a:r>
              <a:rPr lang="en-US" sz="2400" dirty="0">
                <a:latin typeface="IBM Plex Sans" panose="020B0503050203000203" pitchFamily="34" charset="0"/>
              </a:rPr>
              <a:t>refers to a  </a:t>
            </a:r>
            <a:r>
              <a:rPr lang="en-US" sz="2400" b="1" dirty="0">
                <a:latin typeface="IBM Plex Sans" panose="020B0503050203000203" pitchFamily="34" charset="0"/>
              </a:rPr>
              <a:t>Location</a:t>
            </a:r>
            <a:r>
              <a:rPr lang="en-US" sz="2400" dirty="0">
                <a:latin typeface="IBM Plex Sans" panose="020B0503050203000203" pitchFamily="34" charset="0"/>
              </a:rPr>
              <a:t>.</a:t>
            </a:r>
          </a:p>
        </p:txBody>
      </p:sp>
      <p:sp>
        <p:nvSpPr>
          <p:cNvPr id="12" name="TextBox 11">
            <a:extLst>
              <a:ext uri="{FF2B5EF4-FFF2-40B4-BE49-F238E27FC236}">
                <a16:creationId xmlns:a16="http://schemas.microsoft.com/office/drawing/2014/main" id="{EEB50374-AD57-5341-BC61-92C5D7B448AA}"/>
              </a:ext>
            </a:extLst>
          </p:cNvPr>
          <p:cNvSpPr txBox="1"/>
          <p:nvPr/>
        </p:nvSpPr>
        <p:spPr>
          <a:xfrm>
            <a:off x="9077093" y="1922690"/>
            <a:ext cx="1259317"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C00000"/>
                </a:solidFill>
                <a:effectLst/>
                <a:uFillTx/>
                <a:latin typeface="IBM Plex Sans" panose="020B0503050203000203" pitchFamily="34" charset="0"/>
                <a:sym typeface="Calibri"/>
              </a:rPr>
              <a:t>WHY?</a:t>
            </a:r>
          </a:p>
        </p:txBody>
      </p:sp>
      <p:sp>
        <p:nvSpPr>
          <p:cNvPr id="13" name="TextBox 12">
            <a:extLst>
              <a:ext uri="{FF2B5EF4-FFF2-40B4-BE49-F238E27FC236}">
                <a16:creationId xmlns:a16="http://schemas.microsoft.com/office/drawing/2014/main" id="{8044B948-C3F1-144C-8AFD-46510DD44179}"/>
              </a:ext>
            </a:extLst>
          </p:cNvPr>
          <p:cNvSpPr txBox="1"/>
          <p:nvPr/>
        </p:nvSpPr>
        <p:spPr>
          <a:xfrm>
            <a:off x="2509954" y="3429000"/>
            <a:ext cx="9505164"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2400" b="1" dirty="0">
                <a:latin typeface="IBM Plex Sans" panose="020B0503050203000203" pitchFamily="34" charset="0"/>
              </a:rPr>
              <a:t>“What is the capital of California?”</a:t>
            </a:r>
            <a:r>
              <a:rPr lang="en-US" sz="2400" dirty="0">
                <a:latin typeface="IBM Plex Sans" panose="020B0503050203000203" pitchFamily="34" charset="0"/>
              </a:rPr>
              <a:t> which also refers to a </a:t>
            </a:r>
            <a:r>
              <a:rPr lang="en-US" sz="2400" b="1" dirty="0">
                <a:latin typeface="IBM Plex Sans" panose="020B0503050203000203" pitchFamily="34" charset="0"/>
              </a:rPr>
              <a:t>Location </a:t>
            </a:r>
          </a:p>
          <a:p>
            <a:pPr hangingPunct="0"/>
            <a:r>
              <a:rPr kumimoji="0" lang="en-US" sz="2400" i="0" u="none" strike="noStrike" cap="none" spc="0" normalizeH="0" baseline="0" dirty="0">
                <a:ln>
                  <a:noFill/>
                </a:ln>
                <a:solidFill>
                  <a:srgbClr val="000000"/>
                </a:solidFill>
                <a:effectLst/>
                <a:uFillTx/>
                <a:latin typeface="IBM Plex Sans" panose="020B0503050203000203" pitchFamily="34" charset="0"/>
                <a:sym typeface="Calibri"/>
              </a:rPr>
              <a:t>in the training data</a:t>
            </a:r>
          </a:p>
        </p:txBody>
      </p:sp>
      <p:sp>
        <p:nvSpPr>
          <p:cNvPr id="14" name="TextBox 13">
            <a:extLst>
              <a:ext uri="{FF2B5EF4-FFF2-40B4-BE49-F238E27FC236}">
                <a16:creationId xmlns:a16="http://schemas.microsoft.com/office/drawing/2014/main" id="{4B66CF67-F729-B748-9784-102AF90C88B2}"/>
              </a:ext>
            </a:extLst>
          </p:cNvPr>
          <p:cNvSpPr txBox="1"/>
          <p:nvPr/>
        </p:nvSpPr>
        <p:spPr>
          <a:xfrm>
            <a:off x="609519" y="3344919"/>
            <a:ext cx="1725791"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C00000"/>
                </a:solidFill>
                <a:effectLst/>
                <a:uFillTx/>
                <a:latin typeface="IBM Plex Sans" panose="020B0503050203000203" pitchFamily="34" charset="0"/>
                <a:sym typeface="Calibri"/>
              </a:rPr>
              <a:t>Because</a:t>
            </a:r>
          </a:p>
        </p:txBody>
      </p:sp>
      <p:sp>
        <p:nvSpPr>
          <p:cNvPr id="4" name="Slide Number Placeholder 3">
            <a:extLst>
              <a:ext uri="{FF2B5EF4-FFF2-40B4-BE49-F238E27FC236}">
                <a16:creationId xmlns:a16="http://schemas.microsoft.com/office/drawing/2014/main" id="{9554FCC4-EB52-EF4A-92C4-55E8158FCBF9}"/>
              </a:ext>
            </a:extLst>
          </p:cNvPr>
          <p:cNvSpPr>
            <a:spLocks noGrp="1"/>
          </p:cNvSpPr>
          <p:nvPr>
            <p:ph type="sldNum" sz="quarter" idx="2"/>
          </p:nvPr>
        </p:nvSpPr>
        <p:spPr/>
        <p:txBody>
          <a:bodyPr/>
          <a:lstStyle/>
          <a:p>
            <a:fld id="{86CB4B4D-7CA3-9044-876B-883B54F8677D}" type="slidenum">
              <a:rPr lang="en-US" smtClean="0"/>
              <a:t>65</a:t>
            </a:fld>
            <a:endParaRPr lang="en-US"/>
          </a:p>
        </p:txBody>
      </p:sp>
    </p:spTree>
    <p:extLst>
      <p:ext uri="{BB962C8B-B14F-4D97-AF65-F5344CB8AC3E}">
        <p14:creationId xmlns:p14="http://schemas.microsoft.com/office/powerpoint/2010/main" val="259024491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fontScale="90000"/>
          </a:bodyPr>
          <a:lstStyle/>
          <a:p>
            <a:r>
              <a:rPr lang="en-US" dirty="0" err="1"/>
              <a:t>Explainability</a:t>
            </a:r>
            <a:r>
              <a:rPr lang="en-US" dirty="0"/>
              <a:t> – Text Classification </a:t>
            </a:r>
            <a:r>
              <a:rPr lang="en-US" sz="2200" b="0" dirty="0">
                <a:solidFill>
                  <a:schemeClr val="tx1"/>
                </a:solidFill>
                <a:latin typeface="IBM Plex Sans" panose="020B0503050203000203" pitchFamily="34" charset="0"/>
                <a:hlinkClick r:id="rId3"/>
              </a:rPr>
              <a:t>[</a:t>
            </a:r>
            <a:r>
              <a:rPr lang="en-US" sz="2200" b="0" dirty="0">
                <a:latin typeface="IBM Plex Sans" panose="020B0503050203000203" pitchFamily="34" charset="0"/>
                <a:hlinkClick r:id="rId3"/>
              </a:rPr>
              <a:t>Croce et al., 2019]</a:t>
            </a:r>
            <a:br>
              <a:rPr lang="en-US" sz="2200" b="0" dirty="0">
                <a:solidFill>
                  <a:schemeClr val="tx1"/>
                </a:solidFill>
                <a:latin typeface="IBM Plex Sans" panose="020B0503050203000203" pitchFamily="34" charset="0"/>
              </a:rPr>
            </a:br>
            <a:endParaRPr lang="en-US" b="0" dirty="0"/>
          </a:p>
        </p:txBody>
      </p:sp>
      <p:pic>
        <p:nvPicPr>
          <p:cNvPr id="4" name="Picture 3">
            <a:extLst>
              <a:ext uri="{FF2B5EF4-FFF2-40B4-BE49-F238E27FC236}">
                <a16:creationId xmlns:a16="http://schemas.microsoft.com/office/drawing/2014/main" id="{4CD8CB70-373D-C946-98D8-B15B0BB27DAC}"/>
              </a:ext>
            </a:extLst>
          </p:cNvPr>
          <p:cNvPicPr>
            <a:picLocks noChangeAspect="1"/>
          </p:cNvPicPr>
          <p:nvPr/>
        </p:nvPicPr>
        <p:blipFill>
          <a:blip r:embed="rId4"/>
          <a:stretch>
            <a:fillRect/>
          </a:stretch>
        </p:blipFill>
        <p:spPr>
          <a:xfrm>
            <a:off x="1420696" y="1444082"/>
            <a:ext cx="6976171" cy="4535299"/>
          </a:xfrm>
          <a:prstGeom prst="rect">
            <a:avLst/>
          </a:prstGeom>
        </p:spPr>
      </p:pic>
      <p:sp>
        <p:nvSpPr>
          <p:cNvPr id="6" name="TextBox 5">
            <a:extLst>
              <a:ext uri="{FF2B5EF4-FFF2-40B4-BE49-F238E27FC236}">
                <a16:creationId xmlns:a16="http://schemas.microsoft.com/office/drawing/2014/main" id="{63D16F86-0B06-3642-8F27-F75373B213A3}"/>
              </a:ext>
            </a:extLst>
          </p:cNvPr>
          <p:cNvSpPr txBox="1"/>
          <p:nvPr/>
        </p:nvSpPr>
        <p:spPr>
          <a:xfrm>
            <a:off x="4604657" y="1219200"/>
            <a:ext cx="65420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Layer-wise Relevance Propagation in Kernel-based Deep Architecture</a:t>
            </a:r>
          </a:p>
        </p:txBody>
      </p:sp>
      <p:sp>
        <p:nvSpPr>
          <p:cNvPr id="5" name="Slide Number Placeholder 4">
            <a:extLst>
              <a:ext uri="{FF2B5EF4-FFF2-40B4-BE49-F238E27FC236}">
                <a16:creationId xmlns:a16="http://schemas.microsoft.com/office/drawing/2014/main" id="{B6ED7760-30D1-B140-B1B2-38078FE4CBD2}"/>
              </a:ext>
            </a:extLst>
          </p:cNvPr>
          <p:cNvSpPr>
            <a:spLocks noGrp="1"/>
          </p:cNvSpPr>
          <p:nvPr>
            <p:ph type="sldNum" sz="quarter" idx="2"/>
          </p:nvPr>
        </p:nvSpPr>
        <p:spPr/>
        <p:txBody>
          <a:bodyPr/>
          <a:lstStyle/>
          <a:p>
            <a:fld id="{86CB4B4D-7CA3-9044-876B-883B54F8677D}" type="slidenum">
              <a:rPr lang="en-US" smtClean="0"/>
              <a:t>66</a:t>
            </a:fld>
            <a:endParaRPr lang="en-US"/>
          </a:p>
        </p:txBody>
      </p:sp>
    </p:spTree>
    <p:extLst>
      <p:ext uri="{BB962C8B-B14F-4D97-AF65-F5344CB8AC3E}">
        <p14:creationId xmlns:p14="http://schemas.microsoft.com/office/powerpoint/2010/main" val="413573243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fontScale="90000"/>
          </a:bodyPr>
          <a:lstStyle/>
          <a:p>
            <a:r>
              <a:rPr lang="en-US" dirty="0" err="1"/>
              <a:t>Explainability</a:t>
            </a:r>
            <a:r>
              <a:rPr lang="en-US" dirty="0"/>
              <a:t> – Text Classification </a:t>
            </a:r>
            <a:r>
              <a:rPr lang="en-US" sz="2200" b="0" dirty="0">
                <a:solidFill>
                  <a:schemeClr val="tx1"/>
                </a:solidFill>
                <a:latin typeface="IBM Plex Sans" panose="020B0503050203000203" pitchFamily="34" charset="0"/>
                <a:hlinkClick r:id="rId3"/>
              </a:rPr>
              <a:t>[</a:t>
            </a:r>
            <a:r>
              <a:rPr lang="en-US" sz="2200" b="0" dirty="0">
                <a:latin typeface="IBM Plex Sans" panose="020B0503050203000203" pitchFamily="34" charset="0"/>
                <a:hlinkClick r:id="rId3"/>
              </a:rPr>
              <a:t>Croce et al., 2019]</a:t>
            </a:r>
            <a:br>
              <a:rPr lang="en-US" sz="2200" b="0" dirty="0">
                <a:solidFill>
                  <a:schemeClr val="tx1"/>
                </a:solidFill>
                <a:latin typeface="IBM Plex Sans" panose="020B0503050203000203" pitchFamily="34" charset="0"/>
              </a:rPr>
            </a:br>
            <a:endParaRPr lang="en-US" b="0" dirty="0"/>
          </a:p>
        </p:txBody>
      </p:sp>
      <p:sp>
        <p:nvSpPr>
          <p:cNvPr id="5" name="TextBox 4">
            <a:extLst>
              <a:ext uri="{FF2B5EF4-FFF2-40B4-BE49-F238E27FC236}">
                <a16:creationId xmlns:a16="http://schemas.microsoft.com/office/drawing/2014/main" id="{9C37A2CC-E3A4-6C47-AD1D-37D6237DE53B}"/>
              </a:ext>
            </a:extLst>
          </p:cNvPr>
          <p:cNvSpPr txBox="1"/>
          <p:nvPr/>
        </p:nvSpPr>
        <p:spPr>
          <a:xfrm>
            <a:off x="3073021" y="2170708"/>
            <a:ext cx="285821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Need to understand the work</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Thoroughly </a:t>
            </a:r>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p:pic>
        <p:nvPicPr>
          <p:cNvPr id="6" name="Picture 5">
            <a:extLst>
              <a:ext uri="{FF2B5EF4-FFF2-40B4-BE49-F238E27FC236}">
                <a16:creationId xmlns:a16="http://schemas.microsoft.com/office/drawing/2014/main" id="{4C90481C-C883-E841-8D87-CEDF70E677DA}"/>
              </a:ext>
            </a:extLst>
          </p:cNvPr>
          <p:cNvPicPr>
            <a:picLocks noChangeAspect="1"/>
          </p:cNvPicPr>
          <p:nvPr/>
        </p:nvPicPr>
        <p:blipFill>
          <a:blip r:embed="rId4"/>
          <a:stretch>
            <a:fillRect/>
          </a:stretch>
        </p:blipFill>
        <p:spPr>
          <a:xfrm>
            <a:off x="639120" y="1107674"/>
            <a:ext cx="10841061" cy="4297461"/>
          </a:xfrm>
          <a:prstGeom prst="rect">
            <a:avLst/>
          </a:prstGeom>
        </p:spPr>
      </p:pic>
      <p:sp>
        <p:nvSpPr>
          <p:cNvPr id="4" name="Slide Number Placeholder 3">
            <a:extLst>
              <a:ext uri="{FF2B5EF4-FFF2-40B4-BE49-F238E27FC236}">
                <a16:creationId xmlns:a16="http://schemas.microsoft.com/office/drawing/2014/main" id="{2A6E1DFA-4A12-ED4A-8158-76D73DBAF049}"/>
              </a:ext>
            </a:extLst>
          </p:cNvPr>
          <p:cNvSpPr>
            <a:spLocks noGrp="1"/>
          </p:cNvSpPr>
          <p:nvPr>
            <p:ph type="sldNum" sz="quarter" idx="2"/>
          </p:nvPr>
        </p:nvSpPr>
        <p:spPr/>
        <p:txBody>
          <a:bodyPr/>
          <a:lstStyle/>
          <a:p>
            <a:fld id="{86CB4B4D-7CA3-9044-876B-883B54F8677D}" type="slidenum">
              <a:rPr lang="en-US" smtClean="0"/>
              <a:t>67</a:t>
            </a:fld>
            <a:endParaRPr lang="en-US"/>
          </a:p>
        </p:txBody>
      </p:sp>
    </p:spTree>
    <p:extLst>
      <p:ext uri="{BB962C8B-B14F-4D97-AF65-F5344CB8AC3E}">
        <p14:creationId xmlns:p14="http://schemas.microsoft.com/office/powerpoint/2010/main" val="375137953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a:bodyPr>
          <a:lstStyle/>
          <a:p>
            <a:r>
              <a:rPr lang="en-US" sz="2800" dirty="0"/>
              <a:t>Explainability – Provenance-based</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25085" y="2029522"/>
            <a:ext cx="10395216" cy="2827486"/>
          </a:xfrm>
        </p:spPr>
        <p:txBody>
          <a:bodyPr/>
          <a:lstStyle/>
          <a:p>
            <a:r>
              <a:rPr lang="en-US" sz="2000" dirty="0">
                <a:solidFill>
                  <a:schemeClr val="tx1"/>
                </a:solidFill>
              </a:rPr>
              <a:t>An intuitive and effective explainability technique when the final prediction is the result of a series of reasoning steps.</a:t>
            </a:r>
          </a:p>
          <a:p>
            <a:endParaRPr lang="en-US" sz="2000" dirty="0">
              <a:solidFill>
                <a:schemeClr val="tx1"/>
              </a:solidFill>
            </a:endParaRPr>
          </a:p>
          <a:p>
            <a:r>
              <a:rPr lang="en-US" sz="2000" dirty="0">
                <a:solidFill>
                  <a:schemeClr val="tx1"/>
                </a:solidFill>
              </a:rPr>
              <a:t>Several </a:t>
            </a:r>
            <a:r>
              <a:rPr lang="en-US" sz="2000" b="1" i="1" dirty="0">
                <a:solidFill>
                  <a:schemeClr val="tx1"/>
                </a:solidFill>
              </a:rPr>
              <a:t>question answering </a:t>
            </a:r>
            <a:r>
              <a:rPr lang="en-US" sz="2000" dirty="0">
                <a:solidFill>
                  <a:schemeClr val="tx1"/>
                </a:solidFill>
              </a:rPr>
              <a:t>papers adopt this approach.</a:t>
            </a:r>
          </a:p>
          <a:p>
            <a:pPr lvl="1">
              <a:lnSpc>
                <a:spcPts val="2260"/>
              </a:lnSpc>
            </a:pPr>
            <a:r>
              <a:rPr lang="en-US" sz="1600" dirty="0">
                <a:solidFill>
                  <a:schemeClr val="tx1"/>
                </a:solidFill>
                <a:latin typeface="IBM Plex Sans" panose="020B0503050203000203" pitchFamily="34" charset="0"/>
                <a:hlinkClick r:id="rId3"/>
              </a:rPr>
              <a:t>[</a:t>
            </a:r>
            <a:r>
              <a:rPr lang="en-US" sz="1600" dirty="0">
                <a:latin typeface="IBM Plex Sans" panose="020B0503050203000203" pitchFamily="34" charset="0"/>
                <a:hlinkClick r:id="rId3"/>
              </a:rPr>
              <a:t>Abujabal et al., 2017]</a:t>
            </a:r>
            <a:r>
              <a:rPr lang="en-US" sz="1600" dirty="0">
                <a:latin typeface="IBM Plex Sans" panose="020B0503050203000203" pitchFamily="34" charset="0"/>
              </a:rPr>
              <a:t> </a:t>
            </a:r>
            <a:r>
              <a:rPr lang="en-US" sz="1600" dirty="0">
                <a:solidFill>
                  <a:schemeClr val="tx1"/>
                </a:solidFill>
              </a:rPr>
              <a:t>– Quint system for KBQA (knowledge-base question answering)</a:t>
            </a:r>
            <a:endParaRPr lang="en-US" sz="1600" dirty="0">
              <a:latin typeface="IBM Plex Sans" panose="020B0503050203000203" pitchFamily="34" charset="0"/>
            </a:endParaRPr>
          </a:p>
          <a:p>
            <a:pPr lvl="1">
              <a:lnSpc>
                <a:spcPts val="2260"/>
              </a:lnSpc>
            </a:pPr>
            <a:r>
              <a:rPr lang="en-US" sz="1600" dirty="0">
                <a:solidFill>
                  <a:schemeClr val="tx1"/>
                </a:solidFill>
                <a:hlinkClick r:id="rId4"/>
              </a:rPr>
              <a:t>[Zhou et al., 2018</a:t>
            </a:r>
            <a:r>
              <a:rPr lang="en-US" sz="1600" dirty="0">
                <a:solidFill>
                  <a:schemeClr val="tx1"/>
                </a:solidFill>
              </a:rPr>
              <a:t>] – Multi-relation KBQA</a:t>
            </a:r>
          </a:p>
          <a:p>
            <a:pPr lvl="1">
              <a:lnSpc>
                <a:spcPts val="2260"/>
              </a:lnSpc>
            </a:pPr>
            <a:r>
              <a:rPr lang="en-US" sz="1600" dirty="0">
                <a:solidFill>
                  <a:schemeClr val="tx1"/>
                </a:solidFill>
                <a:hlinkClick r:id="rId5"/>
              </a:rPr>
              <a:t>[Amini et al., 2019]</a:t>
            </a:r>
            <a:r>
              <a:rPr lang="en-US" sz="1600" dirty="0">
                <a:solidFill>
                  <a:schemeClr val="tx1"/>
                </a:solidFill>
              </a:rPr>
              <a:t> – MathQA, will be discussed in the declarative induction part (as a representative example of </a:t>
            </a:r>
            <a:r>
              <a:rPr lang="en-US" sz="1600" b="1" dirty="0">
                <a:solidFill>
                  <a:schemeClr val="tx1"/>
                </a:solidFill>
              </a:rPr>
              <a:t>program generation</a:t>
            </a:r>
            <a:r>
              <a:rPr lang="en-US" sz="1600" dirty="0">
                <a:solidFill>
                  <a:schemeClr val="tx1"/>
                </a:solidFill>
              </a:rPr>
              <a:t>)</a:t>
            </a:r>
            <a:endParaRPr lang="en-US" dirty="0">
              <a:solidFill>
                <a:schemeClr val="tx1"/>
              </a:solidFill>
            </a:endParaRPr>
          </a:p>
        </p:txBody>
      </p:sp>
      <p:sp>
        <p:nvSpPr>
          <p:cNvPr id="5" name="TextBox 4">
            <a:extLst>
              <a:ext uri="{FF2B5EF4-FFF2-40B4-BE49-F238E27FC236}">
                <a16:creationId xmlns:a16="http://schemas.microsoft.com/office/drawing/2014/main" id="{8B9EB630-0A90-3141-B501-69809718F154}"/>
              </a:ext>
            </a:extLst>
          </p:cNvPr>
          <p:cNvSpPr txBox="1"/>
          <p:nvPr/>
        </p:nvSpPr>
        <p:spPr>
          <a:xfrm>
            <a:off x="1798994" y="1160163"/>
            <a:ext cx="7785143" cy="338552"/>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Explanations are provided by illustrating (some of) the prediction derivation process</a:t>
            </a:r>
          </a:p>
        </p:txBody>
      </p:sp>
      <p:grpSp>
        <p:nvGrpSpPr>
          <p:cNvPr id="6" name="Group 5">
            <a:extLst>
              <a:ext uri="{FF2B5EF4-FFF2-40B4-BE49-F238E27FC236}">
                <a16:creationId xmlns:a16="http://schemas.microsoft.com/office/drawing/2014/main" id="{5269E05D-A8B9-5E4E-8789-380D57A5C8FF}"/>
              </a:ext>
            </a:extLst>
          </p:cNvPr>
          <p:cNvGrpSpPr/>
          <p:nvPr/>
        </p:nvGrpSpPr>
        <p:grpSpPr>
          <a:xfrm>
            <a:off x="609519" y="1069372"/>
            <a:ext cx="1153852" cy="548640"/>
            <a:chOff x="868217" y="1060136"/>
            <a:chExt cx="1153852" cy="548640"/>
          </a:xfrm>
        </p:grpSpPr>
        <p:sp>
          <p:nvSpPr>
            <p:cNvPr id="7" name="Rectangle 6">
              <a:extLst>
                <a:ext uri="{FF2B5EF4-FFF2-40B4-BE49-F238E27FC236}">
                  <a16:creationId xmlns:a16="http://schemas.microsoft.com/office/drawing/2014/main" id="{B6B418A8-649A-5940-9AD6-B50E7B922153}"/>
                </a:ext>
              </a:extLst>
            </p:cNvPr>
            <p:cNvSpPr/>
            <p:nvPr/>
          </p:nvSpPr>
          <p:spPr>
            <a:xfrm>
              <a:off x="868217" y="1060136"/>
              <a:ext cx="1153852" cy="548640"/>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Rectangle 7">
              <a:extLst>
                <a:ext uri="{FF2B5EF4-FFF2-40B4-BE49-F238E27FC236}">
                  <a16:creationId xmlns:a16="http://schemas.microsoft.com/office/drawing/2014/main" id="{AA19A9D9-8CE3-264C-8D8A-4C5FEAC3E537}"/>
                </a:ext>
              </a:extLst>
            </p:cNvPr>
            <p:cNvSpPr/>
            <p:nvPr/>
          </p:nvSpPr>
          <p:spPr>
            <a:xfrm>
              <a:off x="868218" y="1163644"/>
              <a:ext cx="1153849" cy="307777"/>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Definition</a:t>
              </a:r>
            </a:p>
          </p:txBody>
        </p:sp>
      </p:grpSp>
      <p:sp>
        <p:nvSpPr>
          <p:cNvPr id="4" name="Slide Number Placeholder 3">
            <a:extLst>
              <a:ext uri="{FF2B5EF4-FFF2-40B4-BE49-F238E27FC236}">
                <a16:creationId xmlns:a16="http://schemas.microsoft.com/office/drawing/2014/main" id="{1E1B2777-A772-D944-9EAA-26A35CBDF5F8}"/>
              </a:ext>
            </a:extLst>
          </p:cNvPr>
          <p:cNvSpPr>
            <a:spLocks noGrp="1"/>
          </p:cNvSpPr>
          <p:nvPr>
            <p:ph type="sldNum" sz="quarter" idx="2"/>
          </p:nvPr>
        </p:nvSpPr>
        <p:spPr/>
        <p:txBody>
          <a:bodyPr/>
          <a:lstStyle/>
          <a:p>
            <a:fld id="{86CB4B4D-7CA3-9044-876B-883B54F8677D}" type="slidenum">
              <a:rPr lang="en-US" smtClean="0"/>
              <a:t>68</a:t>
            </a:fld>
            <a:endParaRPr lang="en-US"/>
          </a:p>
        </p:txBody>
      </p:sp>
    </p:spTree>
    <p:extLst>
      <p:ext uri="{BB962C8B-B14F-4D97-AF65-F5344CB8AC3E}">
        <p14:creationId xmlns:p14="http://schemas.microsoft.com/office/powerpoint/2010/main" val="315759508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517F89-250D-2A42-ACDD-B4245A90A2E6}"/>
              </a:ext>
            </a:extLst>
          </p:cNvPr>
          <p:cNvSpPr>
            <a:spLocks noGrp="1"/>
          </p:cNvSpPr>
          <p:nvPr>
            <p:ph type="title"/>
          </p:nvPr>
        </p:nvSpPr>
        <p:spPr>
          <a:xfrm>
            <a:off x="403155" y="266702"/>
            <a:ext cx="6484534" cy="613458"/>
          </a:xfrm>
        </p:spPr>
        <p:txBody>
          <a:bodyPr>
            <a:noAutofit/>
          </a:bodyPr>
          <a:lstStyle/>
          <a:p>
            <a:r>
              <a:rPr lang="en-US" sz="2800" dirty="0"/>
              <a:t>Provenance-Based:  Quint System</a:t>
            </a:r>
          </a:p>
        </p:txBody>
      </p:sp>
      <p:sp>
        <p:nvSpPr>
          <p:cNvPr id="7" name="Rectangle 6">
            <a:extLst>
              <a:ext uri="{FF2B5EF4-FFF2-40B4-BE49-F238E27FC236}">
                <a16:creationId xmlns:a16="http://schemas.microsoft.com/office/drawing/2014/main" id="{CB3DC14E-85AA-554A-AB8D-14B68799F410}"/>
              </a:ext>
            </a:extLst>
          </p:cNvPr>
          <p:cNvSpPr/>
          <p:nvPr/>
        </p:nvSpPr>
        <p:spPr>
          <a:xfrm>
            <a:off x="6928171" y="418495"/>
            <a:ext cx="4405121" cy="461665"/>
          </a:xfrm>
          <a:prstGeom prst="rect">
            <a:avLst/>
          </a:prstGeom>
          <a:solidFill>
            <a:schemeClr val="bg1">
              <a:lumMod val="95000"/>
              <a:alpha val="20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A. Abujabal et al. </a:t>
            </a:r>
            <a:r>
              <a:rPr kumimoji="0" lang="en-US" sz="12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QUINT: Interpretable Question Answering over Knowledge Bases</a:t>
            </a:r>
            <a:r>
              <a:rPr kumimoji="0" lang="en-US" sz="1200" b="0" i="0" u="none" strike="noStrike" kern="1200" cap="none" spc="0" normalizeH="0" baseline="0" noProof="0" dirty="0">
                <a:ln>
                  <a:noFill/>
                </a:ln>
                <a:solidFill>
                  <a:srgbClr val="0070C0"/>
                </a:solidFill>
                <a:effectLst/>
                <a:uLnTx/>
                <a:uFillTx/>
                <a:latin typeface="IBM Plex Sans" panose="020B0503050203000203" pitchFamily="34" charset="0"/>
                <a:cs typeface="Calibri"/>
              </a:rPr>
              <a:t>.</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EMNLP System Demonstration, 2017.</a:t>
            </a:r>
          </a:p>
        </p:txBody>
      </p:sp>
      <p:sp>
        <p:nvSpPr>
          <p:cNvPr id="9" name="TextBox 8">
            <a:extLst>
              <a:ext uri="{FF2B5EF4-FFF2-40B4-BE49-F238E27FC236}">
                <a16:creationId xmlns:a16="http://schemas.microsoft.com/office/drawing/2014/main" id="{A77BDA18-B95E-1A45-B758-DF49C1CC29FE}"/>
              </a:ext>
            </a:extLst>
          </p:cNvPr>
          <p:cNvSpPr txBox="1"/>
          <p:nvPr/>
        </p:nvSpPr>
        <p:spPr>
          <a:xfrm>
            <a:off x="5598454" y="1465712"/>
            <a:ext cx="6289266" cy="35035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lvl="0" indent="-285750" algn="l" defTabSz="914400" rtl="0" eaLnBrk="1" fontAlgn="auto" latinLnBrk="0" hangingPunct="0">
              <a:lnSpc>
                <a:spcPts val="186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a:cs typeface="Calibri"/>
              </a:rPr>
              <a:t>When QUINT answers a question, it shows the </a:t>
            </a:r>
            <a:r>
              <a:rPr kumimoji="0" lang="en-US" sz="1800" b="1" i="0" u="none" strike="noStrike" kern="1200" cap="none" spc="0" normalizeH="0" baseline="0" noProof="0" dirty="0">
                <a:ln>
                  <a:noFill/>
                </a:ln>
                <a:solidFill>
                  <a:srgbClr val="000000"/>
                </a:solidFill>
                <a:effectLst/>
                <a:uLnTx/>
                <a:uFillTx/>
                <a:latin typeface="Calibri"/>
                <a:cs typeface="Calibri"/>
              </a:rPr>
              <a:t>complete derivation sequence</a:t>
            </a:r>
            <a:r>
              <a:rPr kumimoji="0" lang="en-US" sz="1800" b="0" i="0" u="none" strike="noStrike" kern="1200" cap="none" spc="0" normalizeH="0" baseline="0" noProof="0" dirty="0">
                <a:ln>
                  <a:noFill/>
                </a:ln>
                <a:solidFill>
                  <a:srgbClr val="000000"/>
                </a:solidFill>
                <a:effectLst/>
                <a:uLnTx/>
                <a:uFillTx/>
                <a:latin typeface="Calibri"/>
                <a:cs typeface="Calibri"/>
              </a:rPr>
              <a:t>:</a:t>
            </a:r>
          </a:p>
          <a:p>
            <a:pPr marL="285750" marR="0" lvl="0" indent="-285750" algn="l" defTabSz="914400" rtl="0" eaLnBrk="1" fontAlgn="auto" latinLnBrk="0" hangingPunct="0">
              <a:lnSpc>
                <a:spcPts val="186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a:cs typeface="Calibri"/>
            </a:endParaRPr>
          </a:p>
          <a:p>
            <a:pPr marL="457200" marR="0" lvl="1" indent="0" algn="l" defTabSz="914400" rtl="0" eaLnBrk="1" fontAlgn="auto" latinLnBrk="0" hangingPunct="0">
              <a:lnSpc>
                <a:spcPts val="186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how it understood the question</a:t>
            </a:r>
            <a:r>
              <a:rPr kumimoji="0" lang="en-US" sz="1800" b="1" i="0" u="none" strike="noStrike" kern="1200" cap="none" spc="0" normalizeH="0" baseline="0" noProof="0" dirty="0">
                <a:ln>
                  <a:noFill/>
                </a:ln>
                <a:solidFill>
                  <a:srgbClr val="000000"/>
                </a:solidFill>
                <a:effectLst/>
                <a:uLnTx/>
                <a:uFillTx/>
                <a:latin typeface="Calibri"/>
                <a:cs typeface="Calibri"/>
              </a:rPr>
              <a:t>: </a:t>
            </a:r>
            <a:endParaRPr kumimoji="0" lang="en-US" sz="1800" b="0" i="0" u="none" strike="noStrike" kern="1200" cap="none" spc="0" normalizeH="0" baseline="0" noProof="0" dirty="0">
              <a:ln>
                <a:noFill/>
              </a:ln>
              <a:solidFill>
                <a:srgbClr val="000000"/>
              </a:solidFill>
              <a:effectLst/>
              <a:uLnTx/>
              <a:uFillTx/>
              <a:latin typeface="Calibri"/>
              <a:cs typeface="Calibri"/>
            </a:endParaRPr>
          </a:p>
          <a:p>
            <a:pPr marL="742950" marR="0" lvl="1" indent="-285750" algn="l" defTabSz="914400" rtl="0" eaLnBrk="1" fontAlgn="auto" latinLnBrk="0" hangingPunct="0">
              <a:lnSpc>
                <a:spcPts val="186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742950" marR="0" lvl="1" indent="-285750" algn="l" defTabSz="914400" rtl="0" eaLnBrk="1" fontAlgn="auto" latinLnBrk="0" hangingPunct="0">
              <a:lnSpc>
                <a:spcPts val="186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Entity linking:  entity mentions in text ⟼ actual KB entities</a:t>
            </a:r>
          </a:p>
          <a:p>
            <a:pPr marL="742950" marR="0" lvl="1" indent="-285750" algn="l" defTabSz="914400" rtl="0" eaLnBrk="1" fontAlgn="auto" latinLnBrk="0" hangingPunct="0">
              <a:lnSpc>
                <a:spcPts val="1860"/>
              </a:lnSpc>
              <a:spcBef>
                <a:spcPts val="0"/>
              </a:spcBef>
              <a:spcAft>
                <a:spcPts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Relation linking:  relations in text ⟼ KB predicates</a:t>
            </a:r>
          </a:p>
          <a:p>
            <a:pPr marL="742950" marR="0" lvl="1" indent="-285750" algn="l" defTabSz="914400" rtl="0" eaLnBrk="1" fontAlgn="auto" latinLnBrk="0" hangingPunct="0">
              <a:lnSpc>
                <a:spcPts val="186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457200" marR="0" lvl="1" indent="0" algn="l" defTabSz="914400" rtl="0" eaLnBrk="1" fontAlgn="auto" latinLnBrk="0" hangingPunct="0">
              <a:lnSpc>
                <a:spcPts val="186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the SPARQL query used to retrieve the answer:</a:t>
            </a:r>
          </a:p>
          <a:p>
            <a:pPr marL="457200" marR="0" lvl="1" indent="0" algn="l" defTabSz="914400" rtl="0" eaLnBrk="1" fontAlgn="auto" latinLnBrk="0" hangingPunct="0">
              <a:lnSpc>
                <a:spcPts val="186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457200" marR="0" lvl="1" indent="0" algn="l" defTabSz="914400" rtl="0" eaLnBrk="1" fontAlgn="auto" latinLnBrk="0" hangingPunct="0">
              <a:lnSpc>
                <a:spcPts val="186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457200" marR="0" lvl="1" indent="0" algn="l" defTabSz="914400" rtl="0" eaLnBrk="1" fontAlgn="auto" latinLnBrk="0" hangingPunct="0">
              <a:lnSpc>
                <a:spcPts val="186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457200" marR="0" lvl="1" indent="0" algn="l" defTabSz="914400" rtl="0" eaLnBrk="1" fontAlgn="auto" latinLnBrk="0" hangingPunct="0">
              <a:lnSpc>
                <a:spcPts val="186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457200" marR="0" lvl="1" indent="0" algn="l" defTabSz="914400" rtl="0" eaLnBrk="1" fontAlgn="auto" latinLnBrk="0" hangingPunct="0">
              <a:lnSpc>
                <a:spcPts val="186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“Eisleben”	</a:t>
            </a:r>
          </a:p>
        </p:txBody>
      </p:sp>
      <p:sp>
        <p:nvSpPr>
          <p:cNvPr id="4" name="Rectangle 3">
            <a:extLst>
              <a:ext uri="{FF2B5EF4-FFF2-40B4-BE49-F238E27FC236}">
                <a16:creationId xmlns:a16="http://schemas.microsoft.com/office/drawing/2014/main" id="{DDF93413-4B3E-E942-A9A2-486CC36DAA65}"/>
              </a:ext>
            </a:extLst>
          </p:cNvPr>
          <p:cNvSpPr/>
          <p:nvPr/>
        </p:nvSpPr>
        <p:spPr>
          <a:xfrm>
            <a:off x="1391661" y="1526654"/>
            <a:ext cx="338906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“Where was Martin Luther raised?”</a:t>
            </a:r>
          </a:p>
        </p:txBody>
      </p:sp>
      <p:cxnSp>
        <p:nvCxnSpPr>
          <p:cNvPr id="11" name="Straight Arrow Connector 10">
            <a:extLst>
              <a:ext uri="{FF2B5EF4-FFF2-40B4-BE49-F238E27FC236}">
                <a16:creationId xmlns:a16="http://schemas.microsoft.com/office/drawing/2014/main" id="{FDB7267D-79D7-7948-B3E2-D4A7CCB5ABD9}"/>
              </a:ext>
            </a:extLst>
          </p:cNvPr>
          <p:cNvCxnSpPr>
            <a:cxnSpLocks/>
          </p:cNvCxnSpPr>
          <p:nvPr/>
        </p:nvCxnSpPr>
        <p:spPr>
          <a:xfrm flipH="1">
            <a:off x="3009471" y="2067474"/>
            <a:ext cx="184992" cy="913243"/>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 name="Left Brace 16">
            <a:extLst>
              <a:ext uri="{FF2B5EF4-FFF2-40B4-BE49-F238E27FC236}">
                <a16:creationId xmlns:a16="http://schemas.microsoft.com/office/drawing/2014/main" id="{6F3570EB-39B8-5A4A-AC13-093CE7B25834}"/>
              </a:ext>
            </a:extLst>
          </p:cNvPr>
          <p:cNvSpPr/>
          <p:nvPr/>
        </p:nvSpPr>
        <p:spPr>
          <a:xfrm rot="16200000">
            <a:off x="3145177" y="1419579"/>
            <a:ext cx="140277" cy="1027082"/>
          </a:xfrm>
          <a:prstGeom prst="lef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pic>
        <p:nvPicPr>
          <p:cNvPr id="18" name="Picture 17">
            <a:extLst>
              <a:ext uri="{FF2B5EF4-FFF2-40B4-BE49-F238E27FC236}">
                <a16:creationId xmlns:a16="http://schemas.microsoft.com/office/drawing/2014/main" id="{D12CE5D3-D6F3-9646-AB67-6F71F08FCCA1}"/>
              </a:ext>
            </a:extLst>
          </p:cNvPr>
          <p:cNvPicPr>
            <a:picLocks noChangeAspect="1"/>
          </p:cNvPicPr>
          <p:nvPr/>
        </p:nvPicPr>
        <p:blipFill>
          <a:blip r:embed="rId3"/>
          <a:stretch>
            <a:fillRect/>
          </a:stretch>
        </p:blipFill>
        <p:spPr>
          <a:xfrm>
            <a:off x="390540" y="2503426"/>
            <a:ext cx="1050543" cy="280145"/>
          </a:xfrm>
          <a:prstGeom prst="rect">
            <a:avLst/>
          </a:prstGeom>
        </p:spPr>
      </p:pic>
      <p:sp>
        <p:nvSpPr>
          <p:cNvPr id="19" name="Oval 18">
            <a:extLst>
              <a:ext uri="{FF2B5EF4-FFF2-40B4-BE49-F238E27FC236}">
                <a16:creationId xmlns:a16="http://schemas.microsoft.com/office/drawing/2014/main" id="{DA65B6C1-A7CD-5341-8408-14F1546E242A}"/>
              </a:ext>
            </a:extLst>
          </p:cNvPr>
          <p:cNvSpPr/>
          <p:nvPr/>
        </p:nvSpPr>
        <p:spPr>
          <a:xfrm>
            <a:off x="2796983" y="3264359"/>
            <a:ext cx="289460" cy="307777"/>
          </a:xfrm>
          <a:prstGeom prst="ellipse">
            <a:avLst/>
          </a:prstGeom>
          <a:solidFill>
            <a:schemeClr val="accent6">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cs typeface="Calibri"/>
            </a:endParaRPr>
          </a:p>
        </p:txBody>
      </p:sp>
      <p:cxnSp>
        <p:nvCxnSpPr>
          <p:cNvPr id="22" name="Straight Arrow Connector 21">
            <a:extLst>
              <a:ext uri="{FF2B5EF4-FFF2-40B4-BE49-F238E27FC236}">
                <a16:creationId xmlns:a16="http://schemas.microsoft.com/office/drawing/2014/main" id="{AD8120A5-8DB2-8144-B299-31E424409EF2}"/>
              </a:ext>
            </a:extLst>
          </p:cNvPr>
          <p:cNvCxnSpPr>
            <a:cxnSpLocks/>
            <a:stCxn id="19" idx="6"/>
          </p:cNvCxnSpPr>
          <p:nvPr/>
        </p:nvCxnSpPr>
        <p:spPr>
          <a:xfrm>
            <a:off x="3086443" y="3418248"/>
            <a:ext cx="422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B89C3A-2490-394F-99A3-AF6AE6398C1F}"/>
              </a:ext>
            </a:extLst>
          </p:cNvPr>
          <p:cNvCxnSpPr>
            <a:cxnSpLocks/>
            <a:stCxn id="19" idx="5"/>
          </p:cNvCxnSpPr>
          <p:nvPr/>
        </p:nvCxnSpPr>
        <p:spPr>
          <a:xfrm>
            <a:off x="3044053" y="3527063"/>
            <a:ext cx="725952" cy="508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388FAE-4B0C-7C4E-8C8F-04193BEFC187}"/>
              </a:ext>
            </a:extLst>
          </p:cNvPr>
          <p:cNvCxnSpPr>
            <a:stCxn id="19" idx="3"/>
          </p:cNvCxnSpPr>
          <p:nvPr/>
        </p:nvCxnSpPr>
        <p:spPr>
          <a:xfrm flipH="1">
            <a:off x="2485472" y="3527063"/>
            <a:ext cx="353901" cy="249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793946-7503-314F-AE4D-144027B07C0E}"/>
              </a:ext>
            </a:extLst>
          </p:cNvPr>
          <p:cNvSpPr txBox="1"/>
          <p:nvPr/>
        </p:nvSpPr>
        <p:spPr>
          <a:xfrm>
            <a:off x="3327086" y="3558829"/>
            <a:ext cx="12463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a:cs typeface="Calibri"/>
              </a:rPr>
              <a:t>place_of_birth</a:t>
            </a:r>
          </a:p>
        </p:txBody>
      </p:sp>
      <p:sp>
        <p:nvSpPr>
          <p:cNvPr id="29" name="TextBox 28">
            <a:extLst>
              <a:ext uri="{FF2B5EF4-FFF2-40B4-BE49-F238E27FC236}">
                <a16:creationId xmlns:a16="http://schemas.microsoft.com/office/drawing/2014/main" id="{78333255-8A08-8B4E-8AFD-7751523B2235}"/>
              </a:ext>
            </a:extLst>
          </p:cNvPr>
          <p:cNvSpPr txBox="1"/>
          <p:nvPr/>
        </p:nvSpPr>
        <p:spPr>
          <a:xfrm>
            <a:off x="2398771" y="2945092"/>
            <a:ext cx="125226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cs typeface="Calibri"/>
              </a:rPr>
              <a:t>Martin_Luther</a:t>
            </a:r>
          </a:p>
        </p:txBody>
      </p:sp>
      <p:sp>
        <p:nvSpPr>
          <p:cNvPr id="32" name="TextBox 31">
            <a:extLst>
              <a:ext uri="{FF2B5EF4-FFF2-40B4-BE49-F238E27FC236}">
                <a16:creationId xmlns:a16="http://schemas.microsoft.com/office/drawing/2014/main" id="{205B8B20-2327-4F45-8295-F36283CDDBE0}"/>
              </a:ext>
            </a:extLst>
          </p:cNvPr>
          <p:cNvSpPr txBox="1"/>
          <p:nvPr/>
        </p:nvSpPr>
        <p:spPr>
          <a:xfrm>
            <a:off x="2026456" y="4336125"/>
            <a:ext cx="27127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 a German professor of theology, composer, priest, monk and …”</a:t>
            </a:r>
          </a:p>
        </p:txBody>
      </p:sp>
      <p:sp>
        <p:nvSpPr>
          <p:cNvPr id="33" name="TextBox 32">
            <a:extLst>
              <a:ext uri="{FF2B5EF4-FFF2-40B4-BE49-F238E27FC236}">
                <a16:creationId xmlns:a16="http://schemas.microsoft.com/office/drawing/2014/main" id="{90C3A1E2-231C-D445-AB41-D4DDFDF47629}"/>
              </a:ext>
            </a:extLst>
          </p:cNvPr>
          <p:cNvSpPr txBox="1"/>
          <p:nvPr/>
        </p:nvSpPr>
        <p:spPr>
          <a:xfrm>
            <a:off x="2922455" y="3782073"/>
            <a:ext cx="5148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a:cs typeface="Calibri"/>
              </a:rPr>
              <a:t>desc</a:t>
            </a:r>
          </a:p>
        </p:txBody>
      </p:sp>
      <p:cxnSp>
        <p:nvCxnSpPr>
          <p:cNvPr id="34" name="Straight Arrow Connector 33">
            <a:extLst>
              <a:ext uri="{FF2B5EF4-FFF2-40B4-BE49-F238E27FC236}">
                <a16:creationId xmlns:a16="http://schemas.microsoft.com/office/drawing/2014/main" id="{3CEC43CA-A4E0-7244-9EDA-DEFC94F485B3}"/>
              </a:ext>
            </a:extLst>
          </p:cNvPr>
          <p:cNvCxnSpPr>
            <a:cxnSpLocks/>
            <a:stCxn id="19" idx="4"/>
          </p:cNvCxnSpPr>
          <p:nvPr/>
        </p:nvCxnSpPr>
        <p:spPr>
          <a:xfrm>
            <a:off x="2941713" y="3572136"/>
            <a:ext cx="98513" cy="718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365E84F2-56DF-7C48-8E9E-A8ED3C687063}"/>
              </a:ext>
            </a:extLst>
          </p:cNvPr>
          <p:cNvSpPr/>
          <p:nvPr/>
        </p:nvSpPr>
        <p:spPr>
          <a:xfrm>
            <a:off x="391888" y="2855250"/>
            <a:ext cx="4358242" cy="2061162"/>
          </a:xfrm>
          <a:prstGeom prst="roundRect">
            <a:avLst>
              <a:gd name="adj" fmla="val 3925"/>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37" name="Oval 36">
            <a:extLst>
              <a:ext uri="{FF2B5EF4-FFF2-40B4-BE49-F238E27FC236}">
                <a16:creationId xmlns:a16="http://schemas.microsoft.com/office/drawing/2014/main" id="{E3C0F173-375B-2841-BDFA-62DEF23FEE48}"/>
              </a:ext>
            </a:extLst>
          </p:cNvPr>
          <p:cNvSpPr/>
          <p:nvPr/>
        </p:nvSpPr>
        <p:spPr>
          <a:xfrm>
            <a:off x="965737" y="3523079"/>
            <a:ext cx="289460" cy="307777"/>
          </a:xfrm>
          <a:prstGeom prst="ellipse">
            <a:avLst/>
          </a:prstGeom>
          <a:solidFill>
            <a:schemeClr val="accent6">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cs typeface="Calibri"/>
            </a:endParaRPr>
          </a:p>
        </p:txBody>
      </p:sp>
      <p:sp>
        <p:nvSpPr>
          <p:cNvPr id="38" name="TextBox 37">
            <a:extLst>
              <a:ext uri="{FF2B5EF4-FFF2-40B4-BE49-F238E27FC236}">
                <a16:creationId xmlns:a16="http://schemas.microsoft.com/office/drawing/2014/main" id="{95E86F4E-665E-4C41-8FF0-2ACA4AD787BB}"/>
              </a:ext>
            </a:extLst>
          </p:cNvPr>
          <p:cNvSpPr txBox="1"/>
          <p:nvPr/>
        </p:nvSpPr>
        <p:spPr>
          <a:xfrm>
            <a:off x="413248" y="3211966"/>
            <a:ext cx="189301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cs typeface="Calibri"/>
              </a:rPr>
              <a:t>Martin_Luther_King_Jr.</a:t>
            </a:r>
          </a:p>
        </p:txBody>
      </p:sp>
      <p:cxnSp>
        <p:nvCxnSpPr>
          <p:cNvPr id="40" name="Straight Arrow Connector 39">
            <a:extLst>
              <a:ext uri="{FF2B5EF4-FFF2-40B4-BE49-F238E27FC236}">
                <a16:creationId xmlns:a16="http://schemas.microsoft.com/office/drawing/2014/main" id="{16268B27-23B8-5740-B2B9-F4E1FE8516C8}"/>
              </a:ext>
            </a:extLst>
          </p:cNvPr>
          <p:cNvCxnSpPr/>
          <p:nvPr/>
        </p:nvCxnSpPr>
        <p:spPr>
          <a:xfrm flipV="1">
            <a:off x="1257786" y="3679621"/>
            <a:ext cx="2965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4C89DDB-E8D4-2B4C-8C97-313E29368636}"/>
              </a:ext>
            </a:extLst>
          </p:cNvPr>
          <p:cNvSpPr txBox="1"/>
          <p:nvPr/>
        </p:nvSpPr>
        <p:spPr>
          <a:xfrm>
            <a:off x="1093798" y="4043447"/>
            <a:ext cx="5148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a:cs typeface="Calibri"/>
              </a:rPr>
              <a:t>desc</a:t>
            </a:r>
          </a:p>
        </p:txBody>
      </p:sp>
      <p:cxnSp>
        <p:nvCxnSpPr>
          <p:cNvPr id="43" name="Straight Arrow Connector 42">
            <a:extLst>
              <a:ext uri="{FF2B5EF4-FFF2-40B4-BE49-F238E27FC236}">
                <a16:creationId xmlns:a16="http://schemas.microsoft.com/office/drawing/2014/main" id="{F9624771-E570-824C-96B6-0E6DBAE8E6E2}"/>
              </a:ext>
            </a:extLst>
          </p:cNvPr>
          <p:cNvCxnSpPr>
            <a:cxnSpLocks/>
          </p:cNvCxnSpPr>
          <p:nvPr/>
        </p:nvCxnSpPr>
        <p:spPr>
          <a:xfrm>
            <a:off x="1113056" y="3833510"/>
            <a:ext cx="98513" cy="718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Left Bracket 4">
            <a:extLst>
              <a:ext uri="{FF2B5EF4-FFF2-40B4-BE49-F238E27FC236}">
                <a16:creationId xmlns:a16="http://schemas.microsoft.com/office/drawing/2014/main" id="{CD404D40-D99F-7C41-816C-B3CA4FE5B207}"/>
              </a:ext>
            </a:extLst>
          </p:cNvPr>
          <p:cNvSpPr/>
          <p:nvPr/>
        </p:nvSpPr>
        <p:spPr>
          <a:xfrm rot="16200000">
            <a:off x="4147855" y="1651621"/>
            <a:ext cx="45719" cy="517565"/>
          </a:xfrm>
          <a:prstGeom prst="leftBracket">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cxnSp>
        <p:nvCxnSpPr>
          <p:cNvPr id="27" name="Straight Arrow Connector 26">
            <a:extLst>
              <a:ext uri="{FF2B5EF4-FFF2-40B4-BE49-F238E27FC236}">
                <a16:creationId xmlns:a16="http://schemas.microsoft.com/office/drawing/2014/main" id="{502DDB39-83D9-2945-B8C6-DE22909600D4}"/>
              </a:ext>
            </a:extLst>
          </p:cNvPr>
          <p:cNvCxnSpPr>
            <a:cxnSpLocks/>
          </p:cNvCxnSpPr>
          <p:nvPr/>
        </p:nvCxnSpPr>
        <p:spPr>
          <a:xfrm flipH="1">
            <a:off x="3902738" y="2067474"/>
            <a:ext cx="253627" cy="1526980"/>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1" name="Picture 20" descr="Diagram&#10;&#10;Description automatically generated">
            <a:extLst>
              <a:ext uri="{FF2B5EF4-FFF2-40B4-BE49-F238E27FC236}">
                <a16:creationId xmlns:a16="http://schemas.microsoft.com/office/drawing/2014/main" id="{59BD3089-2B2B-4444-BB1F-657F7D9262CC}"/>
              </a:ext>
            </a:extLst>
          </p:cNvPr>
          <p:cNvPicPr>
            <a:picLocks noChangeAspect="1"/>
          </p:cNvPicPr>
          <p:nvPr/>
        </p:nvPicPr>
        <p:blipFill rotWithShape="1">
          <a:blip r:embed="rId4"/>
          <a:srcRect l="4359" r="9385" b="12579"/>
          <a:stretch/>
        </p:blipFill>
        <p:spPr>
          <a:xfrm>
            <a:off x="6671151" y="3889849"/>
            <a:ext cx="2863371" cy="421921"/>
          </a:xfrm>
          <a:prstGeom prst="rect">
            <a:avLst/>
          </a:prstGeom>
        </p:spPr>
      </p:pic>
      <p:sp>
        <p:nvSpPr>
          <p:cNvPr id="26" name="Rounded Rectangular Callout 25">
            <a:extLst>
              <a:ext uri="{FF2B5EF4-FFF2-40B4-BE49-F238E27FC236}">
                <a16:creationId xmlns:a16="http://schemas.microsoft.com/office/drawing/2014/main" id="{9BA40FD6-9D3D-524E-BFF7-19D2D7FEB1F7}"/>
              </a:ext>
            </a:extLst>
          </p:cNvPr>
          <p:cNvSpPr/>
          <p:nvPr/>
        </p:nvSpPr>
        <p:spPr>
          <a:xfrm>
            <a:off x="8289679" y="4642444"/>
            <a:ext cx="3220757" cy="817243"/>
          </a:xfrm>
          <a:prstGeom prst="wedgeRoundRectCallout">
            <a:avLst>
              <a:gd name="adj1" fmla="val -35788"/>
              <a:gd name="adj2" fmla="val -79848"/>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Learned from </a:t>
            </a: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query templates </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based on structurally similar instances (“Where was Obama educated?”)</a:t>
            </a:r>
          </a:p>
        </p:txBody>
      </p:sp>
      <p:sp>
        <p:nvSpPr>
          <p:cNvPr id="39" name="TextBox 38">
            <a:extLst>
              <a:ext uri="{FF2B5EF4-FFF2-40B4-BE49-F238E27FC236}">
                <a16:creationId xmlns:a16="http://schemas.microsoft.com/office/drawing/2014/main" id="{739C9488-EFE0-8148-8DD2-F75EDEE2E8C1}"/>
              </a:ext>
            </a:extLst>
          </p:cNvPr>
          <p:cNvSpPr txBox="1"/>
          <p:nvPr/>
        </p:nvSpPr>
        <p:spPr>
          <a:xfrm>
            <a:off x="3748882" y="3929687"/>
            <a:ext cx="8723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IBM Plex Sans" panose="020B0503050203000203" pitchFamily="34" charset="0"/>
                <a:cs typeface="Calibri"/>
              </a:rPr>
              <a:t>Eisleben</a:t>
            </a:r>
          </a:p>
        </p:txBody>
      </p:sp>
      <p:sp>
        <p:nvSpPr>
          <p:cNvPr id="30" name="TextBox 29">
            <a:extLst>
              <a:ext uri="{FF2B5EF4-FFF2-40B4-BE49-F238E27FC236}">
                <a16:creationId xmlns:a16="http://schemas.microsoft.com/office/drawing/2014/main" id="{5B008383-C62E-7742-A0CF-2791C672474D}"/>
              </a:ext>
            </a:extLst>
          </p:cNvPr>
          <p:cNvSpPr txBox="1"/>
          <p:nvPr/>
        </p:nvSpPr>
        <p:spPr>
          <a:xfrm>
            <a:off x="1464212" y="6087512"/>
            <a:ext cx="88992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79646">
                    <a:lumMod val="50000"/>
                  </a:srgbClr>
                </a:solidFill>
                <a:effectLst/>
                <a:uLnTx/>
                <a:uFillTx/>
                <a:latin typeface="IBM Plex Sans" panose="020B0503050203000203" pitchFamily="34" charset="0"/>
                <a:cs typeface="Calibri"/>
              </a:rPr>
              <a:t>Derivation provides insights towards reformulating the question (in case of errors)</a:t>
            </a:r>
            <a:endParaRPr kumimoji="0" lang="en-US" sz="1800" b="1" i="0" u="none" strike="noStrike" kern="1200" cap="none" spc="0" normalizeH="0" baseline="0" noProof="0" dirty="0">
              <a:ln>
                <a:noFill/>
              </a:ln>
              <a:solidFill>
                <a:srgbClr val="F79646">
                  <a:lumMod val="50000"/>
                </a:srgbClr>
              </a:solidFill>
              <a:effectLst/>
              <a:uLnTx/>
              <a:uFillTx/>
              <a:latin typeface="IBM Plex Sans" panose="020B0503050203000203" pitchFamily="34" charset="0"/>
              <a:cs typeface="Calibri"/>
              <a:sym typeface="Calibri"/>
            </a:endParaRPr>
          </a:p>
        </p:txBody>
      </p:sp>
      <p:sp>
        <p:nvSpPr>
          <p:cNvPr id="6" name="Slide Number Placeholder 5">
            <a:extLst>
              <a:ext uri="{FF2B5EF4-FFF2-40B4-BE49-F238E27FC236}">
                <a16:creationId xmlns:a16="http://schemas.microsoft.com/office/drawing/2014/main" id="{65600F48-D2DF-CC4F-9B90-723DEAEF4A4E}"/>
              </a:ext>
            </a:extLst>
          </p:cNvPr>
          <p:cNvSpPr>
            <a:spLocks noGrp="1"/>
          </p:cNvSpPr>
          <p:nvPr>
            <p:ph type="sldNum" sz="quarter" idx="2"/>
          </p:nvPr>
        </p:nvSpPr>
        <p:spPr/>
        <p:txBody>
          <a:bodyPr/>
          <a:lstStyle/>
          <a:p>
            <a:fld id="{86CB4B4D-7CA3-9044-876B-883B54F8677D}" type="slidenum">
              <a:rPr lang="en-US" smtClean="0"/>
              <a:t>69</a:t>
            </a:fld>
            <a:endParaRPr lang="en-US"/>
          </a:p>
        </p:txBody>
      </p:sp>
    </p:spTree>
    <p:extLst>
      <p:ext uri="{BB962C8B-B14F-4D97-AF65-F5344CB8AC3E}">
        <p14:creationId xmlns:p14="http://schemas.microsoft.com/office/powerpoint/2010/main" val="76933839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63F9D1-3779-BA43-891B-500F4A9DAF8D}"/>
              </a:ext>
            </a:extLst>
          </p:cNvPr>
          <p:cNvSpPr>
            <a:spLocks noGrp="1"/>
          </p:cNvSpPr>
          <p:nvPr>
            <p:ph type="sldNum" sz="quarter" idx="2"/>
          </p:nvPr>
        </p:nvSpPr>
        <p:spPr/>
        <p:txBody>
          <a:bodyPr/>
          <a:lstStyle/>
          <a:p>
            <a:fld id="{B9E1206A-5614-2648-8F03-F73EEBA35E51}" type="slidenum">
              <a:rPr lang="en-US" smtClean="0"/>
              <a:t>7</a:t>
            </a:fld>
            <a:endParaRPr lang="en-US"/>
          </a:p>
        </p:txBody>
      </p:sp>
      <p:sp>
        <p:nvSpPr>
          <p:cNvPr id="2" name="Title 1">
            <a:extLst>
              <a:ext uri="{FF2B5EF4-FFF2-40B4-BE49-F238E27FC236}">
                <a16:creationId xmlns:a16="http://schemas.microsoft.com/office/drawing/2014/main" id="{817AE6E2-958A-444B-882D-40C85B505EE3}"/>
              </a:ext>
            </a:extLst>
          </p:cNvPr>
          <p:cNvSpPr>
            <a:spLocks noGrp="1"/>
          </p:cNvSpPr>
          <p:nvPr>
            <p:ph type="title"/>
          </p:nvPr>
        </p:nvSpPr>
        <p:spPr/>
        <p:txBody>
          <a:bodyPr/>
          <a:lstStyle/>
          <a:p>
            <a:r>
              <a:rPr lang="en-US" dirty="0"/>
              <a:t>An Engineering Perspective</a:t>
            </a:r>
          </a:p>
        </p:txBody>
      </p:sp>
      <p:sp>
        <p:nvSpPr>
          <p:cNvPr id="3" name="Text Placeholder 2">
            <a:extLst>
              <a:ext uri="{FF2B5EF4-FFF2-40B4-BE49-F238E27FC236}">
                <a16:creationId xmlns:a16="http://schemas.microsoft.com/office/drawing/2014/main" id="{AE13044D-4B50-2D4F-BDC6-702E0F92E5FE}"/>
              </a:ext>
            </a:extLst>
          </p:cNvPr>
          <p:cNvSpPr>
            <a:spLocks noGrp="1"/>
          </p:cNvSpPr>
          <p:nvPr>
            <p:ph type="body" sz="quarter" idx="1"/>
          </p:nvPr>
        </p:nvSpPr>
        <p:spPr/>
        <p:txBody>
          <a:bodyPr/>
          <a:lstStyle/>
          <a:p>
            <a:r>
              <a:rPr lang="en-US" dirty="0"/>
              <a:t>Why </a:t>
            </a:r>
            <a:r>
              <a:rPr lang="en-US" dirty="0" err="1"/>
              <a:t>Explainablity</a:t>
            </a:r>
            <a:r>
              <a:rPr lang="en-US" dirty="0"/>
              <a:t>? </a:t>
            </a:r>
          </a:p>
        </p:txBody>
      </p:sp>
      <p:pic>
        <p:nvPicPr>
          <p:cNvPr id="5" name="Audio 4">
            <a:hlinkClick r:id="" action="ppaction://media"/>
            <a:extLst>
              <a:ext uri="{FF2B5EF4-FFF2-40B4-BE49-F238E27FC236}">
                <a16:creationId xmlns:a16="http://schemas.microsoft.com/office/drawing/2014/main" id="{301BD71D-5B43-384F-A246-73D50DA0F1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25703501"/>
      </p:ext>
    </p:extLst>
  </p:cSld>
  <p:clrMapOvr>
    <a:masterClrMapping/>
  </p:clrMapOvr>
  <p:transition spd="med" advTm="138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E6305-459B-794F-A99D-1C627C43AEBB}"/>
              </a:ext>
            </a:extLst>
          </p:cNvPr>
          <p:cNvSpPr>
            <a:spLocks noGrp="1"/>
          </p:cNvSpPr>
          <p:nvPr>
            <p:ph type="title"/>
          </p:nvPr>
        </p:nvSpPr>
        <p:spPr/>
        <p:txBody>
          <a:bodyPr>
            <a:normAutofit/>
          </a:bodyPr>
          <a:lstStyle/>
          <a:p>
            <a:r>
              <a:rPr lang="en-US" sz="2800" dirty="0"/>
              <a:t>Provenance-Based: Multi-Relation Question Answering </a:t>
            </a:r>
          </a:p>
        </p:txBody>
      </p:sp>
      <p:sp>
        <p:nvSpPr>
          <p:cNvPr id="4" name="Rectangle 3">
            <a:extLst>
              <a:ext uri="{FF2B5EF4-FFF2-40B4-BE49-F238E27FC236}">
                <a16:creationId xmlns:a16="http://schemas.microsoft.com/office/drawing/2014/main" id="{E943D8C0-97FE-ED43-9AC4-3A89BBFE11E8}"/>
              </a:ext>
            </a:extLst>
          </p:cNvPr>
          <p:cNvSpPr/>
          <p:nvPr/>
        </p:nvSpPr>
        <p:spPr>
          <a:xfrm>
            <a:off x="7390621" y="1092252"/>
            <a:ext cx="4405121" cy="461665"/>
          </a:xfrm>
          <a:prstGeom prst="rect">
            <a:avLst/>
          </a:prstGeom>
          <a:solidFill>
            <a:schemeClr val="bg1">
              <a:lumMod val="95000"/>
              <a:alpha val="20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M. Zhou et al. </a:t>
            </a:r>
            <a:r>
              <a:rPr kumimoji="0" lang="en-US" sz="12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An Interpretable Reasoning Network for Multi-Relation Question Answering</a:t>
            </a:r>
            <a:r>
              <a:rPr kumimoji="0" lang="en-US" sz="1200" b="0" i="0" u="none" strike="noStrike" kern="1200" cap="none" spc="0" normalizeH="0" baseline="0" noProof="0" dirty="0">
                <a:ln>
                  <a:noFill/>
                </a:ln>
                <a:solidFill>
                  <a:srgbClr val="0070C0"/>
                </a:solidFill>
                <a:effectLst/>
                <a:uLnTx/>
                <a:uFillTx/>
                <a:latin typeface="IBM Plex Sans" panose="020B0503050203000203" pitchFamily="34" charset="0"/>
                <a:cs typeface="Calibri"/>
              </a:rPr>
              <a:t>.</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COLING, 2018.</a:t>
            </a:r>
          </a:p>
        </p:txBody>
      </p:sp>
      <p:sp>
        <p:nvSpPr>
          <p:cNvPr id="5" name="TextBox 4">
            <a:extLst>
              <a:ext uri="{FF2B5EF4-FFF2-40B4-BE49-F238E27FC236}">
                <a16:creationId xmlns:a16="http://schemas.microsoft.com/office/drawing/2014/main" id="{F0A694A3-B034-A745-9637-1149A8178F7D}"/>
              </a:ext>
            </a:extLst>
          </p:cNvPr>
          <p:cNvSpPr txBox="1"/>
          <p:nvPr/>
        </p:nvSpPr>
        <p:spPr>
          <a:xfrm>
            <a:off x="609519" y="986035"/>
            <a:ext cx="5966645"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ts val="202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IRN (Interpretable Reasoning Network): </a:t>
            </a:r>
          </a:p>
          <a:p>
            <a:pPr marL="285750" marR="0" lvl="0" indent="-285750" algn="l" defTabSz="914400" rtl="0" eaLnBrk="1" fontAlgn="auto" latinLnBrk="0" hangingPunct="0">
              <a:lnSpc>
                <a:spcPts val="202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Breaks down the KBQA problem into multi-hop reasoning steps.</a:t>
            </a:r>
          </a:p>
          <a:p>
            <a:pPr marL="285750" marR="0" lvl="0" indent="-285750" algn="l" defTabSz="914400" rtl="0" eaLnBrk="1" fontAlgn="auto" latinLnBrk="0" hangingPunct="0">
              <a:lnSpc>
                <a:spcPts val="202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Intermediate entities and relations are predicted in each step:</a:t>
            </a:r>
          </a:p>
          <a:p>
            <a:pPr marL="285750" marR="0" lvl="0" indent="-285750" algn="l" defTabSz="914400" rtl="0" eaLnBrk="1" fontAlgn="auto" latinLnBrk="0" hangingPunct="0">
              <a:lnSpc>
                <a:spcPts val="202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0" marR="0" lvl="0" indent="0" algn="l" defTabSz="914400" rtl="0" eaLnBrk="1" fontAlgn="auto" latinLnBrk="0" hangingPunct="0">
              <a:lnSpc>
                <a:spcPts val="202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0" marR="0" lvl="0" indent="0" algn="l" defTabSz="914400" rtl="0" eaLnBrk="1" fontAlgn="auto" latinLnBrk="0" hangingPunct="0">
              <a:lnSpc>
                <a:spcPts val="202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p:txBody>
      </p:sp>
      <p:pic>
        <p:nvPicPr>
          <p:cNvPr id="7" name="Picture 6">
            <a:extLst>
              <a:ext uri="{FF2B5EF4-FFF2-40B4-BE49-F238E27FC236}">
                <a16:creationId xmlns:a16="http://schemas.microsoft.com/office/drawing/2014/main" id="{CBF31BF9-9C77-E844-9117-FD27E7F5D75E}"/>
              </a:ext>
            </a:extLst>
          </p:cNvPr>
          <p:cNvPicPr>
            <a:picLocks noChangeAspect="1"/>
          </p:cNvPicPr>
          <p:nvPr/>
        </p:nvPicPr>
        <p:blipFill>
          <a:blip r:embed="rId3"/>
          <a:stretch>
            <a:fillRect/>
          </a:stretch>
        </p:blipFill>
        <p:spPr>
          <a:xfrm>
            <a:off x="1325880" y="1842774"/>
            <a:ext cx="1790700" cy="304800"/>
          </a:xfrm>
          <a:prstGeom prst="rect">
            <a:avLst/>
          </a:prstGeom>
        </p:spPr>
      </p:pic>
      <p:pic>
        <p:nvPicPr>
          <p:cNvPr id="9" name="Picture 8" descr="Timeline&#10;&#10;Description automatically generated">
            <a:extLst>
              <a:ext uri="{FF2B5EF4-FFF2-40B4-BE49-F238E27FC236}">
                <a16:creationId xmlns:a16="http://schemas.microsoft.com/office/drawing/2014/main" id="{37D78087-AB04-DD48-8B89-95DF2DF45D84}"/>
              </a:ext>
            </a:extLst>
          </p:cNvPr>
          <p:cNvPicPr>
            <a:picLocks noChangeAspect="1"/>
          </p:cNvPicPr>
          <p:nvPr/>
        </p:nvPicPr>
        <p:blipFill>
          <a:blip r:embed="rId4"/>
          <a:stretch>
            <a:fillRect/>
          </a:stretch>
        </p:blipFill>
        <p:spPr>
          <a:xfrm>
            <a:off x="599600" y="2336559"/>
            <a:ext cx="7344410" cy="1646783"/>
          </a:xfrm>
          <a:prstGeom prst="rect">
            <a:avLst/>
          </a:prstGeom>
        </p:spPr>
      </p:pic>
      <p:grpSp>
        <p:nvGrpSpPr>
          <p:cNvPr id="13" name="Group 12">
            <a:extLst>
              <a:ext uri="{FF2B5EF4-FFF2-40B4-BE49-F238E27FC236}">
                <a16:creationId xmlns:a16="http://schemas.microsoft.com/office/drawing/2014/main" id="{064EF3D0-0694-0F4B-8DB5-163875263839}"/>
              </a:ext>
            </a:extLst>
          </p:cNvPr>
          <p:cNvGrpSpPr/>
          <p:nvPr/>
        </p:nvGrpSpPr>
        <p:grpSpPr>
          <a:xfrm>
            <a:off x="1321082" y="4358653"/>
            <a:ext cx="6042660" cy="492440"/>
            <a:chOff x="2221230" y="5185909"/>
            <a:chExt cx="6042660" cy="492440"/>
          </a:xfrm>
        </p:grpSpPr>
        <p:sp>
          <p:nvSpPr>
            <p:cNvPr id="10" name="TextBox 9">
              <a:extLst>
                <a:ext uri="{FF2B5EF4-FFF2-40B4-BE49-F238E27FC236}">
                  <a16:creationId xmlns:a16="http://schemas.microsoft.com/office/drawing/2014/main" id="{1FB4DA84-5087-4741-B24A-18A48FCBE3E1}"/>
                </a:ext>
              </a:extLst>
            </p:cNvPr>
            <p:cNvSpPr txBox="1"/>
            <p:nvPr/>
          </p:nvSpPr>
          <p:spPr>
            <a:xfrm>
              <a:off x="2221230" y="5339797"/>
              <a:ext cx="604266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Reasoning path:     John_Hays_Hammond    ⟶    e       ⟶       a  </a:t>
              </a: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p:sp>
          <p:nvSpPr>
            <p:cNvPr id="11" name="TextBox 10">
              <a:extLst>
                <a:ext uri="{FF2B5EF4-FFF2-40B4-BE49-F238E27FC236}">
                  <a16:creationId xmlns:a16="http://schemas.microsoft.com/office/drawing/2014/main" id="{47B8F572-E3D1-9A49-88FF-2DC202E2B322}"/>
                </a:ext>
              </a:extLst>
            </p:cNvPr>
            <p:cNvSpPr txBox="1"/>
            <p:nvPr/>
          </p:nvSpPr>
          <p:spPr>
            <a:xfrm>
              <a:off x="6103620" y="5185909"/>
              <a:ext cx="44659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Child</a:t>
              </a: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p:sp>
          <p:nvSpPr>
            <p:cNvPr id="12" name="TextBox 11">
              <a:extLst>
                <a:ext uri="{FF2B5EF4-FFF2-40B4-BE49-F238E27FC236}">
                  <a16:creationId xmlns:a16="http://schemas.microsoft.com/office/drawing/2014/main" id="{9360F9C4-232C-5B4E-A56C-285282411152}"/>
                </a:ext>
              </a:extLst>
            </p:cNvPr>
            <p:cNvSpPr txBox="1"/>
            <p:nvPr/>
          </p:nvSpPr>
          <p:spPr>
            <a:xfrm>
              <a:off x="6781800" y="5186818"/>
              <a:ext cx="82650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Profession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p:grpSp>
      <p:cxnSp>
        <p:nvCxnSpPr>
          <p:cNvPr id="15" name="Straight Arrow Connector 14">
            <a:extLst>
              <a:ext uri="{FF2B5EF4-FFF2-40B4-BE49-F238E27FC236}">
                <a16:creationId xmlns:a16="http://schemas.microsoft.com/office/drawing/2014/main" id="{54D48BDD-99D4-374F-989C-46030415AA3E}"/>
              </a:ext>
            </a:extLst>
          </p:cNvPr>
          <p:cNvCxnSpPr>
            <a:cxnSpLocks/>
          </p:cNvCxnSpPr>
          <p:nvPr/>
        </p:nvCxnSpPr>
        <p:spPr>
          <a:xfrm flipH="1">
            <a:off x="4342412" y="3960323"/>
            <a:ext cx="75156" cy="505349"/>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3" name="Picture 22" descr="A picture containing text&#10;&#10;Description automatically generated">
            <a:extLst>
              <a:ext uri="{FF2B5EF4-FFF2-40B4-BE49-F238E27FC236}">
                <a16:creationId xmlns:a16="http://schemas.microsoft.com/office/drawing/2014/main" id="{8DB4230D-11D1-074C-9444-A9BA56A4FCF5}"/>
              </a:ext>
            </a:extLst>
          </p:cNvPr>
          <p:cNvPicPr>
            <a:picLocks noChangeAspect="1"/>
          </p:cNvPicPr>
          <p:nvPr/>
        </p:nvPicPr>
        <p:blipFill>
          <a:blip r:embed="rId5"/>
          <a:stretch>
            <a:fillRect/>
          </a:stretch>
        </p:blipFill>
        <p:spPr>
          <a:xfrm>
            <a:off x="4842529" y="4972804"/>
            <a:ext cx="2936317" cy="952008"/>
          </a:xfrm>
          <a:prstGeom prst="rect">
            <a:avLst/>
          </a:prstGeom>
        </p:spPr>
      </p:pic>
      <p:cxnSp>
        <p:nvCxnSpPr>
          <p:cNvPr id="26" name="Straight Arrow Connector 25">
            <a:extLst>
              <a:ext uri="{FF2B5EF4-FFF2-40B4-BE49-F238E27FC236}">
                <a16:creationId xmlns:a16="http://schemas.microsoft.com/office/drawing/2014/main" id="{64753128-C0FC-7342-B16F-44472241EC9F}"/>
              </a:ext>
            </a:extLst>
          </p:cNvPr>
          <p:cNvCxnSpPr>
            <a:cxnSpLocks/>
          </p:cNvCxnSpPr>
          <p:nvPr/>
        </p:nvCxnSpPr>
        <p:spPr>
          <a:xfrm>
            <a:off x="7503355" y="5148769"/>
            <a:ext cx="455310" cy="0"/>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91AA0897-DA94-9E44-A5EF-BAEB1BFB8136}"/>
              </a:ext>
            </a:extLst>
          </p:cNvPr>
          <p:cNvCxnSpPr>
            <a:cxnSpLocks/>
          </p:cNvCxnSpPr>
          <p:nvPr/>
        </p:nvCxnSpPr>
        <p:spPr>
          <a:xfrm>
            <a:off x="7390355" y="5513952"/>
            <a:ext cx="706095" cy="234821"/>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6" name="Rectangular Callout 35">
            <a:extLst>
              <a:ext uri="{FF2B5EF4-FFF2-40B4-BE49-F238E27FC236}">
                <a16:creationId xmlns:a16="http://schemas.microsoft.com/office/drawing/2014/main" id="{F523A453-DB50-5542-BB0B-027DE80FD279}"/>
              </a:ext>
            </a:extLst>
          </p:cNvPr>
          <p:cNvSpPr/>
          <p:nvPr/>
        </p:nvSpPr>
        <p:spPr>
          <a:xfrm>
            <a:off x="8721661" y="3184045"/>
            <a:ext cx="2998925" cy="1015661"/>
          </a:xfrm>
          <a:prstGeom prst="wedgeRectCallout">
            <a:avLst>
              <a:gd name="adj1" fmla="val -70944"/>
              <a:gd name="adj2" fmla="val 62181"/>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ts val="182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Facilitates </a:t>
            </a: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correction by human (e.g., disambiguation) </a:t>
            </a:r>
          </a:p>
          <a:p>
            <a:pPr marL="285750" marR="0" lvl="0" indent="-285750" algn="l" defTabSz="914400" rtl="0" eaLnBrk="1" fontAlgn="auto" latinLnBrk="0" hangingPunct="0">
              <a:lnSpc>
                <a:spcPts val="182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multiple answers in this example (3 different children) </a:t>
            </a:r>
          </a:p>
        </p:txBody>
      </p:sp>
      <p:pic>
        <p:nvPicPr>
          <p:cNvPr id="25" name="Picture 24">
            <a:extLst>
              <a:ext uri="{FF2B5EF4-FFF2-40B4-BE49-F238E27FC236}">
                <a16:creationId xmlns:a16="http://schemas.microsoft.com/office/drawing/2014/main" id="{F4D65906-7882-854B-BBAB-C96A055A5753}"/>
              </a:ext>
            </a:extLst>
          </p:cNvPr>
          <p:cNvPicPr>
            <a:picLocks noChangeAspect="1"/>
          </p:cNvPicPr>
          <p:nvPr/>
        </p:nvPicPr>
        <p:blipFill>
          <a:blip r:embed="rId6"/>
          <a:stretch>
            <a:fillRect/>
          </a:stretch>
        </p:blipFill>
        <p:spPr>
          <a:xfrm>
            <a:off x="8008769" y="5027583"/>
            <a:ext cx="981990" cy="263460"/>
          </a:xfrm>
          <a:prstGeom prst="rect">
            <a:avLst/>
          </a:prstGeom>
        </p:spPr>
      </p:pic>
      <p:grpSp>
        <p:nvGrpSpPr>
          <p:cNvPr id="41" name="Group 40">
            <a:extLst>
              <a:ext uri="{FF2B5EF4-FFF2-40B4-BE49-F238E27FC236}">
                <a16:creationId xmlns:a16="http://schemas.microsoft.com/office/drawing/2014/main" id="{AA851EBC-1643-7C47-A664-B7F88015E925}"/>
              </a:ext>
            </a:extLst>
          </p:cNvPr>
          <p:cNvGrpSpPr/>
          <p:nvPr/>
        </p:nvGrpSpPr>
        <p:grpSpPr>
          <a:xfrm>
            <a:off x="8165738" y="5539004"/>
            <a:ext cx="1779928" cy="843147"/>
            <a:chOff x="8203316" y="5614160"/>
            <a:chExt cx="1779928" cy="843147"/>
          </a:xfrm>
        </p:grpSpPr>
        <p:pic>
          <p:nvPicPr>
            <p:cNvPr id="30" name="Picture 29">
              <a:extLst>
                <a:ext uri="{FF2B5EF4-FFF2-40B4-BE49-F238E27FC236}">
                  <a16:creationId xmlns:a16="http://schemas.microsoft.com/office/drawing/2014/main" id="{9EEFA197-41FB-0241-8CC5-2BDBE238DA99}"/>
                </a:ext>
              </a:extLst>
            </p:cNvPr>
            <p:cNvPicPr>
              <a:picLocks noChangeAspect="1"/>
            </p:cNvPicPr>
            <p:nvPr/>
          </p:nvPicPr>
          <p:blipFill>
            <a:blip r:embed="rId7"/>
            <a:stretch>
              <a:fillRect/>
            </a:stretch>
          </p:blipFill>
          <p:spPr>
            <a:xfrm>
              <a:off x="8208105" y="5920094"/>
              <a:ext cx="1775139" cy="537213"/>
            </a:xfrm>
            <a:prstGeom prst="rect">
              <a:avLst/>
            </a:prstGeom>
          </p:spPr>
        </p:pic>
        <p:pic>
          <p:nvPicPr>
            <p:cNvPr id="39" name="Picture 38">
              <a:extLst>
                <a:ext uri="{FF2B5EF4-FFF2-40B4-BE49-F238E27FC236}">
                  <a16:creationId xmlns:a16="http://schemas.microsoft.com/office/drawing/2014/main" id="{83E81034-79E0-8148-8624-3984831D0230}"/>
                </a:ext>
              </a:extLst>
            </p:cNvPr>
            <p:cNvPicPr>
              <a:picLocks noChangeAspect="1"/>
            </p:cNvPicPr>
            <p:nvPr/>
          </p:nvPicPr>
          <p:blipFill>
            <a:blip r:embed="rId8"/>
            <a:stretch>
              <a:fillRect/>
            </a:stretch>
          </p:blipFill>
          <p:spPr>
            <a:xfrm>
              <a:off x="8203316" y="5614160"/>
              <a:ext cx="859109" cy="263460"/>
            </a:xfrm>
            <a:prstGeom prst="rect">
              <a:avLst/>
            </a:prstGeom>
          </p:spPr>
        </p:pic>
      </p:grpSp>
      <p:sp>
        <p:nvSpPr>
          <p:cNvPr id="6" name="Slide Number Placeholder 5">
            <a:extLst>
              <a:ext uri="{FF2B5EF4-FFF2-40B4-BE49-F238E27FC236}">
                <a16:creationId xmlns:a16="http://schemas.microsoft.com/office/drawing/2014/main" id="{389FE8DE-8905-334B-9F93-5A03709FED38}"/>
              </a:ext>
            </a:extLst>
          </p:cNvPr>
          <p:cNvSpPr>
            <a:spLocks noGrp="1"/>
          </p:cNvSpPr>
          <p:nvPr>
            <p:ph type="sldNum" sz="quarter" idx="2"/>
          </p:nvPr>
        </p:nvSpPr>
        <p:spPr/>
        <p:txBody>
          <a:bodyPr/>
          <a:lstStyle/>
          <a:p>
            <a:fld id="{86CB4B4D-7CA3-9044-876B-883B54F8677D}" type="slidenum">
              <a:rPr lang="en-US" smtClean="0"/>
              <a:t>70</a:t>
            </a:fld>
            <a:endParaRPr lang="en-US"/>
          </a:p>
        </p:txBody>
      </p:sp>
    </p:spTree>
    <p:extLst>
      <p:ext uri="{BB962C8B-B14F-4D97-AF65-F5344CB8AC3E}">
        <p14:creationId xmlns:p14="http://schemas.microsoft.com/office/powerpoint/2010/main" val="202590435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8F50F8B-8478-F144-82E3-C1BA1163632B}"/>
              </a:ext>
            </a:extLst>
          </p:cNvPr>
          <p:cNvSpPr/>
          <p:nvPr/>
        </p:nvSpPr>
        <p:spPr>
          <a:xfrm>
            <a:off x="685299" y="3830587"/>
            <a:ext cx="8402279" cy="618103"/>
          </a:xfrm>
          <a:prstGeom prst="rect">
            <a:avLst/>
          </a:prstGeom>
          <a:solidFill>
            <a:schemeClr val="accent1">
              <a:lumMod val="20000"/>
              <a:lumOff val="8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normAutofit/>
          </a:bodyPr>
          <a:lstStyle/>
          <a:p>
            <a:r>
              <a:rPr lang="en-US" sz="2800" dirty="0"/>
              <a:t>Explainability – Declarative Induction</a:t>
            </a:r>
          </a:p>
        </p:txBody>
      </p:sp>
      <p:sp>
        <p:nvSpPr>
          <p:cNvPr id="6" name="TextBox 5">
            <a:extLst>
              <a:ext uri="{FF2B5EF4-FFF2-40B4-BE49-F238E27FC236}">
                <a16:creationId xmlns:a16="http://schemas.microsoft.com/office/drawing/2014/main" id="{ECEC7B06-5B02-9744-98EF-09CBB423CA78}"/>
              </a:ext>
            </a:extLst>
          </p:cNvPr>
          <p:cNvSpPr txBox="1"/>
          <p:nvPr/>
        </p:nvSpPr>
        <p:spPr>
          <a:xfrm>
            <a:off x="1829475" y="1082373"/>
            <a:ext cx="7270460" cy="523218"/>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The main idea of </a:t>
            </a:r>
            <a:r>
              <a:rPr kumimoji="0" lang="en-US" sz="1400" b="1" i="0" u="none" strike="noStrike" kern="1200" cap="none" spc="0" normalizeH="0" baseline="0" noProof="0" dirty="0">
                <a:ln>
                  <a:noFill/>
                </a:ln>
                <a:solidFill>
                  <a:srgbClr val="7030A0"/>
                </a:solidFill>
                <a:effectLst/>
                <a:uLnTx/>
                <a:uFillTx/>
                <a:latin typeface="IBM Plex Sans" panose="020B0503050203000203" pitchFamily="34" charset="0"/>
                <a:cs typeface="Calibri"/>
                <a:sym typeface="Calibri"/>
              </a:rPr>
              <a:t>Declarative Induction </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is to construct human-readable representations such as </a:t>
            </a: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trees</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a:t>
            </a: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programs</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and </a:t>
            </a: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rules</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which can provide local or global explanations. </a:t>
            </a:r>
          </a:p>
        </p:txBody>
      </p:sp>
      <p:sp>
        <p:nvSpPr>
          <p:cNvPr id="7" name="Rectangle 6">
            <a:extLst>
              <a:ext uri="{FF2B5EF4-FFF2-40B4-BE49-F238E27FC236}">
                <a16:creationId xmlns:a16="http://schemas.microsoft.com/office/drawing/2014/main" id="{8FF79562-E257-E749-BC3C-E273742F0B32}"/>
              </a:ext>
            </a:extLst>
          </p:cNvPr>
          <p:cNvSpPr/>
          <p:nvPr/>
        </p:nvSpPr>
        <p:spPr>
          <a:xfrm>
            <a:off x="689319" y="2433037"/>
            <a:ext cx="8398259" cy="914400"/>
          </a:xfrm>
          <a:prstGeom prst="rect">
            <a:avLst/>
          </a:prstGeom>
          <a:solidFill>
            <a:schemeClr val="bg1">
              <a:lumMod val="9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TextBox 9">
            <a:extLst>
              <a:ext uri="{FF2B5EF4-FFF2-40B4-BE49-F238E27FC236}">
                <a16:creationId xmlns:a16="http://schemas.microsoft.com/office/drawing/2014/main" id="{117D3DCD-207B-EC49-A772-F7CEB6834BC7}"/>
              </a:ext>
            </a:extLst>
          </p:cNvPr>
          <p:cNvSpPr txBox="1"/>
          <p:nvPr/>
        </p:nvSpPr>
        <p:spPr>
          <a:xfrm>
            <a:off x="697656" y="1961305"/>
            <a:ext cx="898617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Explanations are produced in a </a:t>
            </a:r>
            <a:r>
              <a:rPr kumimoji="0" lang="en-US" sz="1600" b="0" i="1" u="none" strike="noStrike" kern="1200" cap="none" spc="0" normalizeH="0" baseline="0" noProof="0" dirty="0">
                <a:ln>
                  <a:noFill/>
                </a:ln>
                <a:solidFill>
                  <a:srgbClr val="000000"/>
                </a:solidFill>
                <a:effectLst/>
                <a:uLnTx/>
                <a:uFillTx/>
                <a:latin typeface="IBM Plex Sans" panose="020B0503050203000203" pitchFamily="34" charset="0"/>
                <a:cs typeface="Calibri"/>
              </a:rPr>
              <a:t>declarative</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specification language, as humans often would do. </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p:sp>
        <p:nvSpPr>
          <p:cNvPr id="11" name="TextBox 10">
            <a:extLst>
              <a:ext uri="{FF2B5EF4-FFF2-40B4-BE49-F238E27FC236}">
                <a16:creationId xmlns:a16="http://schemas.microsoft.com/office/drawing/2014/main" id="{4B0E9D1D-3D79-6A4F-B656-99AAE4268997}"/>
              </a:ext>
            </a:extLst>
          </p:cNvPr>
          <p:cNvSpPr txBox="1"/>
          <p:nvPr/>
        </p:nvSpPr>
        <p:spPr>
          <a:xfrm>
            <a:off x="799670" y="2557110"/>
            <a:ext cx="8300265" cy="5822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Trees</a:t>
            </a:r>
          </a:p>
          <a:p>
            <a:pPr marL="0" marR="0" lvl="0" indent="0" algn="l" defTabSz="914400" rtl="0" eaLnBrk="1" fontAlgn="auto" latinLnBrk="0" hangingPunct="0">
              <a:lnSpc>
                <a:spcPts val="188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r>
              <a:rPr kumimoji="0" lang="en-US" sz="1400" b="0" i="0" u="none" strike="noStrike" kern="1200" cap="none" spc="0" normalizeH="0" baseline="0" noProof="0" dirty="0">
                <a:ln>
                  <a:noFill/>
                </a:ln>
                <a:solidFill>
                  <a:srgbClr val="7030A0"/>
                </a:solidFill>
                <a:effectLst/>
                <a:uLnTx/>
                <a:uFillTx/>
                <a:latin typeface="IBM Plex Sans" panose="020B0503050203000203" pitchFamily="34" charset="0"/>
                <a:cs typeface="Calibri"/>
                <a:hlinkClick r:id="rId3"/>
              </a:rPr>
              <a:t>[Jiang et al., ACL 2019</a:t>
            </a:r>
            <a:r>
              <a:rPr kumimoji="0" lang="en-US" sz="1400" b="0" i="0" u="none" strike="noStrike" kern="1200" cap="none" spc="0" normalizeH="0" baseline="0" noProof="0" dirty="0">
                <a:ln>
                  <a:noFill/>
                </a:ln>
                <a:solidFill>
                  <a:srgbClr val="7030A0"/>
                </a:solidFill>
                <a:effectLst/>
                <a:uLnTx/>
                <a:uFillTx/>
                <a:latin typeface="IBM Plex Sans" panose="020B0503050203000203" pitchFamily="34" charset="0"/>
                <a:cs typeface="Calibri"/>
              </a:rPr>
              <a:t>] - </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express alternative ways of reasoning in multi-hop reading comprehension</a:t>
            </a:r>
          </a:p>
        </p:txBody>
      </p:sp>
      <p:sp>
        <p:nvSpPr>
          <p:cNvPr id="14" name="Rectangle 13">
            <a:extLst>
              <a:ext uri="{FF2B5EF4-FFF2-40B4-BE49-F238E27FC236}">
                <a16:creationId xmlns:a16="http://schemas.microsoft.com/office/drawing/2014/main" id="{10331C17-C8C3-B346-96B3-96D83291F07F}"/>
              </a:ext>
            </a:extLst>
          </p:cNvPr>
          <p:cNvSpPr/>
          <p:nvPr/>
        </p:nvSpPr>
        <p:spPr>
          <a:xfrm>
            <a:off x="664605" y="4913903"/>
            <a:ext cx="8435330" cy="1371600"/>
          </a:xfrm>
          <a:prstGeom prst="rect">
            <a:avLst/>
          </a:prstGeom>
          <a:solidFill>
            <a:schemeClr val="bg2">
              <a:lumMod val="20000"/>
              <a:lumOff val="8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 name="TextBox 14">
            <a:extLst>
              <a:ext uri="{FF2B5EF4-FFF2-40B4-BE49-F238E27FC236}">
                <a16:creationId xmlns:a16="http://schemas.microsoft.com/office/drawing/2014/main" id="{083D7B32-5DF0-5944-B56D-025C023A9684}"/>
              </a:ext>
            </a:extLst>
          </p:cNvPr>
          <p:cNvSpPr txBox="1"/>
          <p:nvPr/>
        </p:nvSpPr>
        <p:spPr>
          <a:xfrm>
            <a:off x="799670" y="4893687"/>
            <a:ext cx="8300265" cy="13131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Rules:</a:t>
            </a:r>
          </a:p>
          <a:p>
            <a:pPr marL="0" marR="0" lvl="0" indent="0" algn="l" defTabSz="914400" rtl="0" eaLnBrk="1" fontAlgn="auto" latinLnBrk="0" hangingPunct="0">
              <a:lnSpc>
                <a:spcPts val="188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hlinkClick r:id="rId4"/>
              </a:rPr>
              <a:t>[A. Ebaid et al., ICDE Demo, 2019]</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 Bayesian rule lists to explain entity matching decisions</a:t>
            </a:r>
          </a:p>
          <a:p>
            <a:pPr marL="0" marR="0" lvl="0" indent="0" algn="l" defTabSz="914400" rtl="0" eaLnBrk="1" fontAlgn="auto" latinLnBrk="0" hangingPunct="0">
              <a:lnSpc>
                <a:spcPts val="188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hlinkClick r:id="rId5"/>
              </a:rPr>
              <a:t>[Pezeshkpour et al, NAACL 2019]</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 rules for interpretability of link prediction </a:t>
            </a:r>
            <a:endPar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a:p>
            <a:pPr marL="0" marR="0" lvl="0" indent="0" algn="l" defTabSz="914400" rtl="0" eaLnBrk="1" fontAlgn="auto" latinLnBrk="0" hangingPunct="0">
              <a:lnSpc>
                <a:spcPts val="188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[Sen et al, EMNLP 2020] - linguistic expressions as sentence classification model</a:t>
            </a:r>
          </a:p>
          <a:p>
            <a:pPr marL="0" marR="0" lvl="0" indent="0" algn="l" defTabSz="914400" rtl="0" eaLnBrk="1" fontAlgn="auto" latinLnBrk="0" hangingPunct="0">
              <a:lnSpc>
                <a:spcPts val="188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IBM Plex Sans" panose="020B0503050203000203" pitchFamily="34" charset="0"/>
                <a:cs typeface="Calibri"/>
              </a:rPr>
              <a:t> </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hlinkClick r:id="rId6"/>
              </a:rPr>
              <a:t>[Qian et al, CIKM 2017]</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 rules as entity matching model </a:t>
            </a:r>
          </a:p>
        </p:txBody>
      </p:sp>
      <p:grpSp>
        <p:nvGrpSpPr>
          <p:cNvPr id="24" name="Group 23">
            <a:extLst>
              <a:ext uri="{FF2B5EF4-FFF2-40B4-BE49-F238E27FC236}">
                <a16:creationId xmlns:a16="http://schemas.microsoft.com/office/drawing/2014/main" id="{A41B4A3C-0322-834C-A204-53D9C1D5427D}"/>
              </a:ext>
            </a:extLst>
          </p:cNvPr>
          <p:cNvGrpSpPr/>
          <p:nvPr/>
        </p:nvGrpSpPr>
        <p:grpSpPr>
          <a:xfrm>
            <a:off x="675622" y="1074422"/>
            <a:ext cx="1153852" cy="548640"/>
            <a:chOff x="868217" y="1060136"/>
            <a:chExt cx="1153852" cy="548640"/>
          </a:xfrm>
        </p:grpSpPr>
        <p:sp>
          <p:nvSpPr>
            <p:cNvPr id="22" name="Rectangle 21">
              <a:extLst>
                <a:ext uri="{FF2B5EF4-FFF2-40B4-BE49-F238E27FC236}">
                  <a16:creationId xmlns:a16="http://schemas.microsoft.com/office/drawing/2014/main" id="{67FF2F64-C822-664E-ABED-0AC8C76CD654}"/>
                </a:ext>
              </a:extLst>
            </p:cNvPr>
            <p:cNvSpPr/>
            <p:nvPr/>
          </p:nvSpPr>
          <p:spPr>
            <a:xfrm>
              <a:off x="868217" y="1060136"/>
              <a:ext cx="1153852" cy="548640"/>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Rectangle 22">
              <a:extLst>
                <a:ext uri="{FF2B5EF4-FFF2-40B4-BE49-F238E27FC236}">
                  <a16:creationId xmlns:a16="http://schemas.microsoft.com/office/drawing/2014/main" id="{E0DA9151-DC95-6F48-B36C-6CF200BDEDB9}"/>
                </a:ext>
              </a:extLst>
            </p:cNvPr>
            <p:cNvSpPr/>
            <p:nvPr/>
          </p:nvSpPr>
          <p:spPr>
            <a:xfrm>
              <a:off x="868218" y="1163644"/>
              <a:ext cx="1153849" cy="307777"/>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Definition</a:t>
              </a:r>
            </a:p>
          </p:txBody>
        </p:sp>
      </p:grpSp>
      <p:sp>
        <p:nvSpPr>
          <p:cNvPr id="4" name="Rectangular Callout 3">
            <a:extLst>
              <a:ext uri="{FF2B5EF4-FFF2-40B4-BE49-F238E27FC236}">
                <a16:creationId xmlns:a16="http://schemas.microsoft.com/office/drawing/2014/main" id="{252180CC-AD15-AA48-A0FE-A5E80FC11A4A}"/>
              </a:ext>
            </a:extLst>
          </p:cNvPr>
          <p:cNvSpPr/>
          <p:nvPr/>
        </p:nvSpPr>
        <p:spPr>
          <a:xfrm>
            <a:off x="9235000" y="5105658"/>
            <a:ext cx="2710153" cy="738662"/>
          </a:xfrm>
          <a:prstGeom prst="wedgeRectCallout">
            <a:avLst>
              <a:gd name="adj1" fmla="val -60919"/>
              <a:gd name="adj2" fmla="val 36292"/>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Examples of global explainability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(although rules can also be used for local explanations)</a:t>
            </a:r>
          </a:p>
        </p:txBody>
      </p:sp>
      <p:sp>
        <p:nvSpPr>
          <p:cNvPr id="17" name="TextBox 16">
            <a:extLst>
              <a:ext uri="{FF2B5EF4-FFF2-40B4-BE49-F238E27FC236}">
                <a16:creationId xmlns:a16="http://schemas.microsoft.com/office/drawing/2014/main" id="{F5A1103A-FB57-494C-ADC0-554317B91062}"/>
              </a:ext>
            </a:extLst>
          </p:cNvPr>
          <p:cNvSpPr txBox="1"/>
          <p:nvPr/>
        </p:nvSpPr>
        <p:spPr>
          <a:xfrm>
            <a:off x="787313" y="3809423"/>
            <a:ext cx="8300265" cy="5822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(Specialized) Programs:</a:t>
            </a:r>
          </a:p>
          <a:p>
            <a:pPr marL="0" marR="0" lvl="0" indent="0" algn="l" defTabSz="914400" rtl="0" eaLnBrk="1" fontAlgn="auto" latinLnBrk="0" hangingPunct="0">
              <a:lnSpc>
                <a:spcPts val="188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hlinkClick r:id="rId7"/>
              </a:rPr>
              <a:t>[A. Amini et al., </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hlinkClick r:id="rId8"/>
              </a:rPr>
              <a:t>NAACL</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hlinkClick r:id="rId7"/>
              </a:rPr>
              <a:t>, 2019]</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 MathQA, math programs for explaining math word problems</a:t>
            </a:r>
          </a:p>
        </p:txBody>
      </p:sp>
      <p:sp>
        <p:nvSpPr>
          <p:cNvPr id="19" name="Rectangular Callout 18">
            <a:extLst>
              <a:ext uri="{FF2B5EF4-FFF2-40B4-BE49-F238E27FC236}">
                <a16:creationId xmlns:a16="http://schemas.microsoft.com/office/drawing/2014/main" id="{0E1F5287-2085-A946-9FD7-16C426D45B54}"/>
              </a:ext>
            </a:extLst>
          </p:cNvPr>
          <p:cNvSpPr/>
          <p:nvPr/>
        </p:nvSpPr>
        <p:spPr>
          <a:xfrm>
            <a:off x="9526200" y="3179539"/>
            <a:ext cx="2351654" cy="523218"/>
          </a:xfrm>
          <a:prstGeom prst="wedgeRectCallout">
            <a:avLst>
              <a:gd name="adj1" fmla="val -46387"/>
              <a:gd name="adj2" fmla="val 4046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Examples of local explainability (per instance) </a:t>
            </a:r>
          </a:p>
        </p:txBody>
      </p:sp>
      <p:sp>
        <p:nvSpPr>
          <p:cNvPr id="20" name="Slide Number Placeholder 1">
            <a:extLst>
              <a:ext uri="{FF2B5EF4-FFF2-40B4-BE49-F238E27FC236}">
                <a16:creationId xmlns:a16="http://schemas.microsoft.com/office/drawing/2014/main" id="{9773E6E7-4633-5E42-9BEC-BA630D2A163C}"/>
              </a:ext>
            </a:extLst>
          </p:cNvPr>
          <p:cNvSpPr txBox="1">
            <a:spLocks/>
          </p:cNvSpPr>
          <p:nvPr/>
        </p:nvSpPr>
        <p:spPr>
          <a:xfrm>
            <a:off x="11378677" y="6548630"/>
            <a:ext cx="203009" cy="177417"/>
          </a:xfrm>
          <a:prstGeom prst="rect">
            <a:avLst/>
          </a:prstGeom>
          <a:ln w="12700">
            <a:miter lim="400000"/>
          </a:ln>
        </p:spPr>
        <p:txBody>
          <a:bodyPr wrap="none" lIns="45711" tIns="45711" rIns="45711" bIns="45711" anchor="ctr">
            <a:spAutoFit/>
          </a:bodyPr>
          <a:lstStyle>
            <a:defPPr>
              <a:defRPr lang="en-US"/>
            </a:defPPr>
            <a:lvl1pPr marL="0" algn="r" defTabSz="457200" rtl="0" eaLnBrk="1" latinLnBrk="0" hangingPunct="1">
              <a:defRPr sz="700" kern="1200">
                <a:solidFill>
                  <a:srgbClr val="001934"/>
                </a:solidFill>
                <a:latin typeface="Arial"/>
                <a:ea typeface="Arial"/>
                <a:cs typeface="Arial"/>
                <a:sym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5" name="Right Bracket 4">
            <a:extLst>
              <a:ext uri="{FF2B5EF4-FFF2-40B4-BE49-F238E27FC236}">
                <a16:creationId xmlns:a16="http://schemas.microsoft.com/office/drawing/2014/main" id="{32689FBC-71A0-5C4B-AECB-F62F56C010B3}"/>
              </a:ext>
            </a:extLst>
          </p:cNvPr>
          <p:cNvSpPr/>
          <p:nvPr/>
        </p:nvSpPr>
        <p:spPr>
          <a:xfrm>
            <a:off x="9235000" y="2743200"/>
            <a:ext cx="156135" cy="1433384"/>
          </a:xfrm>
          <a:prstGeom prst="rightBracket">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8" name="Slide Number Placeholder 7">
            <a:extLst>
              <a:ext uri="{FF2B5EF4-FFF2-40B4-BE49-F238E27FC236}">
                <a16:creationId xmlns:a16="http://schemas.microsoft.com/office/drawing/2014/main" id="{A1BD460C-DA66-8D4B-94E6-8396BE0B7DF2}"/>
              </a:ext>
            </a:extLst>
          </p:cNvPr>
          <p:cNvSpPr>
            <a:spLocks noGrp="1"/>
          </p:cNvSpPr>
          <p:nvPr>
            <p:ph type="sldNum" sz="quarter" idx="2"/>
          </p:nvPr>
        </p:nvSpPr>
        <p:spPr/>
        <p:txBody>
          <a:bodyPr/>
          <a:lstStyle/>
          <a:p>
            <a:fld id="{86CB4B4D-7CA3-9044-876B-883B54F8677D}" type="slidenum">
              <a:rPr lang="en-US" smtClean="0"/>
              <a:t>71</a:t>
            </a:fld>
            <a:endParaRPr lang="en-US"/>
          </a:p>
        </p:txBody>
      </p:sp>
    </p:spTree>
    <p:extLst>
      <p:ext uri="{BB962C8B-B14F-4D97-AF65-F5344CB8AC3E}">
        <p14:creationId xmlns:p14="http://schemas.microsoft.com/office/powerpoint/2010/main" val="75391604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517F89-250D-2A42-ACDD-B4245A90A2E6}"/>
              </a:ext>
            </a:extLst>
          </p:cNvPr>
          <p:cNvSpPr>
            <a:spLocks noGrp="1"/>
          </p:cNvSpPr>
          <p:nvPr>
            <p:ph type="title"/>
          </p:nvPr>
        </p:nvSpPr>
        <p:spPr>
          <a:xfrm>
            <a:off x="609519" y="266701"/>
            <a:ext cx="9801422" cy="806799"/>
          </a:xfrm>
        </p:spPr>
        <p:txBody>
          <a:bodyPr>
            <a:noAutofit/>
          </a:bodyPr>
          <a:lstStyle/>
          <a:p>
            <a:r>
              <a:rPr lang="en-US" sz="2700" dirty="0"/>
              <a:t>Declarative Induction: Reasoning Trees for Multi-Hop Reading Comprehension</a:t>
            </a:r>
          </a:p>
        </p:txBody>
      </p:sp>
      <p:pic>
        <p:nvPicPr>
          <p:cNvPr id="5" name="Picture 4" descr="Diagram&#10;&#10;Description automatically generated">
            <a:extLst>
              <a:ext uri="{FF2B5EF4-FFF2-40B4-BE49-F238E27FC236}">
                <a16:creationId xmlns:a16="http://schemas.microsoft.com/office/drawing/2014/main" id="{24C9AE3C-FF6C-AF4B-8D37-4C7FE80AB78F}"/>
              </a:ext>
            </a:extLst>
          </p:cNvPr>
          <p:cNvPicPr>
            <a:picLocks noChangeAspect="1"/>
          </p:cNvPicPr>
          <p:nvPr/>
        </p:nvPicPr>
        <p:blipFill rotWithShape="1">
          <a:blip r:embed="rId3"/>
          <a:srcRect l="707" t="15197"/>
          <a:stretch/>
        </p:blipFill>
        <p:spPr>
          <a:xfrm>
            <a:off x="888884" y="2611225"/>
            <a:ext cx="5126326" cy="3717540"/>
          </a:xfrm>
          <a:prstGeom prst="rect">
            <a:avLst/>
          </a:prstGeom>
        </p:spPr>
      </p:pic>
      <p:sp>
        <p:nvSpPr>
          <p:cNvPr id="6" name="TextBox 5">
            <a:extLst>
              <a:ext uri="{FF2B5EF4-FFF2-40B4-BE49-F238E27FC236}">
                <a16:creationId xmlns:a16="http://schemas.microsoft.com/office/drawing/2014/main" id="{FA2A64BD-3820-5D48-997B-193B1D7C3CDC}"/>
              </a:ext>
            </a:extLst>
          </p:cNvPr>
          <p:cNvSpPr txBox="1"/>
          <p:nvPr/>
        </p:nvSpPr>
        <p:spPr>
          <a:xfrm>
            <a:off x="574671" y="1380858"/>
            <a:ext cx="111014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Task: Explore and connect relevant information from multiple sentences/documents to answer a question.</a:t>
            </a: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p:sp>
        <p:nvSpPr>
          <p:cNvPr id="7" name="Rectangle 6">
            <a:extLst>
              <a:ext uri="{FF2B5EF4-FFF2-40B4-BE49-F238E27FC236}">
                <a16:creationId xmlns:a16="http://schemas.microsoft.com/office/drawing/2014/main" id="{CB3DC14E-85AA-554A-AB8D-14B68799F410}"/>
              </a:ext>
            </a:extLst>
          </p:cNvPr>
          <p:cNvSpPr/>
          <p:nvPr/>
        </p:nvSpPr>
        <p:spPr>
          <a:xfrm>
            <a:off x="6766153" y="5425130"/>
            <a:ext cx="4508648" cy="461665"/>
          </a:xfrm>
          <a:prstGeom prst="rect">
            <a:avLst/>
          </a:prstGeom>
          <a:solidFill>
            <a:schemeClr val="bg1">
              <a:lumMod val="95000"/>
              <a:alpha val="20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Y. Jiang et al. </a:t>
            </a:r>
            <a:r>
              <a:rPr kumimoji="0" lang="en-US" sz="12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Explore, Propose, and Assemble: An Interpretable Model for Multi-Hop Reading Comprehension</a:t>
            </a:r>
            <a:r>
              <a:rPr kumimoji="0" lang="en-US" sz="1200" b="0" i="0" u="none" strike="noStrike" kern="1200" cap="none" spc="0" normalizeH="0" baseline="0" noProof="0" dirty="0">
                <a:ln>
                  <a:noFill/>
                </a:ln>
                <a:solidFill>
                  <a:srgbClr val="0070C0"/>
                </a:solidFill>
                <a:effectLst/>
                <a:uLnTx/>
                <a:uFillTx/>
                <a:latin typeface="IBM Plex Sans" panose="020B0503050203000203" pitchFamily="34" charset="0"/>
                <a:cs typeface="Calibri"/>
              </a:rPr>
              <a:t>.</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ACL, 2019.</a:t>
            </a: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sp>
        <p:nvSpPr>
          <p:cNvPr id="8" name="TextBox 7">
            <a:extLst>
              <a:ext uri="{FF2B5EF4-FFF2-40B4-BE49-F238E27FC236}">
                <a16:creationId xmlns:a16="http://schemas.microsoft.com/office/drawing/2014/main" id="{A54BD84C-F02F-7A45-9372-9A73CA261AF7}"/>
              </a:ext>
            </a:extLst>
          </p:cNvPr>
          <p:cNvSpPr txBox="1"/>
          <p:nvPr/>
        </p:nvSpPr>
        <p:spPr>
          <a:xfrm>
            <a:off x="1298007" y="1945541"/>
            <a:ext cx="498160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Question subject</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“Sulphur Spring”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Question body</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located in administrative territorial entity</a:t>
            </a:r>
          </a:p>
        </p:txBody>
      </p:sp>
      <p:sp>
        <p:nvSpPr>
          <p:cNvPr id="9" name="TextBox 8">
            <a:extLst>
              <a:ext uri="{FF2B5EF4-FFF2-40B4-BE49-F238E27FC236}">
                <a16:creationId xmlns:a16="http://schemas.microsoft.com/office/drawing/2014/main" id="{A77BDA18-B95E-1A45-B758-DF49C1CC29FE}"/>
              </a:ext>
            </a:extLst>
          </p:cNvPr>
          <p:cNvSpPr txBox="1"/>
          <p:nvPr/>
        </p:nvSpPr>
        <p:spPr>
          <a:xfrm>
            <a:off x="6755137" y="2435708"/>
            <a:ext cx="4508648"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Reasoning trees </a:t>
            </a: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play dual role: </a:t>
            </a: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Accumulate the information needed to </a:t>
            </a: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produce the answer </a:t>
            </a:r>
          </a:p>
          <a:p>
            <a:pPr marL="742950" marR="0" lvl="1"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Each root-to-leaf path represents a possible answer and its derivation</a:t>
            </a:r>
          </a:p>
          <a:p>
            <a:pPr marL="742950" marR="0" lvl="1"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Final answer is aggregated across paths</a:t>
            </a: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Explain the answer </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via the tree</a:t>
            </a:r>
          </a:p>
        </p:txBody>
      </p:sp>
      <p:sp>
        <p:nvSpPr>
          <p:cNvPr id="4" name="Slide Number Placeholder 3">
            <a:extLst>
              <a:ext uri="{FF2B5EF4-FFF2-40B4-BE49-F238E27FC236}">
                <a16:creationId xmlns:a16="http://schemas.microsoft.com/office/drawing/2014/main" id="{DE7A5204-E82E-424F-BCB1-A398858FEA85}"/>
              </a:ext>
            </a:extLst>
          </p:cNvPr>
          <p:cNvSpPr>
            <a:spLocks noGrp="1"/>
          </p:cNvSpPr>
          <p:nvPr>
            <p:ph type="sldNum" sz="quarter" idx="2"/>
          </p:nvPr>
        </p:nvSpPr>
        <p:spPr/>
        <p:txBody>
          <a:bodyPr/>
          <a:lstStyle/>
          <a:p>
            <a:fld id="{86CB4B4D-7CA3-9044-876B-883B54F8677D}" type="slidenum">
              <a:rPr lang="en-US" smtClean="0"/>
              <a:t>72</a:t>
            </a:fld>
            <a:endParaRPr lang="en-US"/>
          </a:p>
        </p:txBody>
      </p:sp>
    </p:spTree>
    <p:extLst>
      <p:ext uri="{BB962C8B-B14F-4D97-AF65-F5344CB8AC3E}">
        <p14:creationId xmlns:p14="http://schemas.microsoft.com/office/powerpoint/2010/main" val="249082007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517F89-250D-2A42-ACDD-B4245A90A2E6}"/>
              </a:ext>
            </a:extLst>
          </p:cNvPr>
          <p:cNvSpPr>
            <a:spLocks noGrp="1"/>
          </p:cNvSpPr>
          <p:nvPr>
            <p:ph type="title"/>
          </p:nvPr>
        </p:nvSpPr>
        <p:spPr>
          <a:xfrm>
            <a:off x="609519" y="266701"/>
            <a:ext cx="9801422" cy="524131"/>
          </a:xfrm>
        </p:spPr>
        <p:txBody>
          <a:bodyPr>
            <a:noAutofit/>
          </a:bodyPr>
          <a:lstStyle/>
          <a:p>
            <a:r>
              <a:rPr lang="en-US" sz="2700" dirty="0"/>
              <a:t>Declarative Induction: (Specialized) Program Generation</a:t>
            </a:r>
          </a:p>
        </p:txBody>
      </p:sp>
      <p:sp>
        <p:nvSpPr>
          <p:cNvPr id="6" name="TextBox 5">
            <a:extLst>
              <a:ext uri="{FF2B5EF4-FFF2-40B4-BE49-F238E27FC236}">
                <a16:creationId xmlns:a16="http://schemas.microsoft.com/office/drawing/2014/main" id="{FA2A64BD-3820-5D48-997B-193B1D7C3CDC}"/>
              </a:ext>
            </a:extLst>
          </p:cNvPr>
          <p:cNvSpPr txBox="1"/>
          <p:nvPr/>
        </p:nvSpPr>
        <p:spPr>
          <a:xfrm>
            <a:off x="568562" y="1196880"/>
            <a:ext cx="58261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Task: Understanding and solving math word problems</a:t>
            </a: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p:sp>
        <p:nvSpPr>
          <p:cNvPr id="7" name="Rectangle 6">
            <a:extLst>
              <a:ext uri="{FF2B5EF4-FFF2-40B4-BE49-F238E27FC236}">
                <a16:creationId xmlns:a16="http://schemas.microsoft.com/office/drawing/2014/main" id="{CB3DC14E-85AA-554A-AB8D-14B68799F410}"/>
              </a:ext>
            </a:extLst>
          </p:cNvPr>
          <p:cNvSpPr/>
          <p:nvPr/>
        </p:nvSpPr>
        <p:spPr>
          <a:xfrm>
            <a:off x="6890668" y="1258869"/>
            <a:ext cx="4508648" cy="461665"/>
          </a:xfrm>
          <a:prstGeom prst="rect">
            <a:avLst/>
          </a:prstGeom>
          <a:solidFill>
            <a:schemeClr val="bg1">
              <a:lumMod val="95000"/>
              <a:alpha val="20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A. Amini et al. </a:t>
            </a:r>
            <a:r>
              <a:rPr kumimoji="0" lang="en-US" sz="1200" b="0" i="1" u="none" strike="noStrike" kern="1200" cap="none" spc="0" normalizeH="0" baseline="0" noProof="0" dirty="0">
                <a:ln>
                  <a:noFill/>
                </a:ln>
                <a:solidFill>
                  <a:srgbClr val="0070C0"/>
                </a:solidFill>
                <a:effectLst/>
                <a:uLnTx/>
                <a:uFillTx/>
                <a:latin typeface="Calibri"/>
                <a:cs typeface="Calibri"/>
              </a:rPr>
              <a:t>MathQA: Towards Interpretable Math Word Problem Solving with Operation-Based Formalisms</a:t>
            </a:r>
            <a:r>
              <a:rPr kumimoji="0" lang="en-US" sz="1200" b="0" i="0" u="none" strike="noStrike" kern="1200" cap="none" spc="0" normalizeH="0" baseline="0" noProof="0" dirty="0">
                <a:ln>
                  <a:noFill/>
                </a:ln>
                <a:solidFill>
                  <a:srgbClr val="0070C0"/>
                </a:solidFill>
                <a:effectLst/>
                <a:uLnTx/>
                <a:uFillTx/>
                <a:latin typeface="IBM Plex Sans" panose="020B0503050203000203" pitchFamily="34" charset="0"/>
                <a:cs typeface="Calibri"/>
              </a:rPr>
              <a:t>.</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NAACL-HLT, 2019.</a:t>
            </a: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sp>
        <p:nvSpPr>
          <p:cNvPr id="9" name="TextBox 8">
            <a:extLst>
              <a:ext uri="{FF2B5EF4-FFF2-40B4-BE49-F238E27FC236}">
                <a16:creationId xmlns:a16="http://schemas.microsoft.com/office/drawing/2014/main" id="{A77BDA18-B95E-1A45-B758-DF49C1CC29FE}"/>
              </a:ext>
            </a:extLst>
          </p:cNvPr>
          <p:cNvSpPr txBox="1"/>
          <p:nvPr/>
        </p:nvSpPr>
        <p:spPr>
          <a:xfrm>
            <a:off x="6746860" y="2237827"/>
            <a:ext cx="5294719"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Seq-2-Program</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translation produces a human-interpretable representation, for each math problem</a:t>
            </a:r>
          </a:p>
          <a:p>
            <a:pPr marL="457200" marR="0" lvl="1" indent="0" algn="l" defTabSz="914400" rtl="0" eaLnBrk="1" fontAlgn="auto" latinLnBrk="0" hangingPunct="0">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Does not yet handle </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problems that need complicated or long chains of mathematical reasoning, or more powerful languages (logic, factorization, etc).</a:t>
            </a: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Also fits under </a:t>
            </a: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provenance-based </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explainability: </a:t>
            </a:r>
          </a:p>
          <a:p>
            <a:pPr marL="742950" marR="0" lvl="1"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provides answer, and how it was derived.</a:t>
            </a:r>
          </a:p>
        </p:txBody>
      </p:sp>
      <p:pic>
        <p:nvPicPr>
          <p:cNvPr id="10" name="Picture 9">
            <a:extLst>
              <a:ext uri="{FF2B5EF4-FFF2-40B4-BE49-F238E27FC236}">
                <a16:creationId xmlns:a16="http://schemas.microsoft.com/office/drawing/2014/main" id="{F5043486-F295-4441-B615-9C61D513D9A7}"/>
              </a:ext>
            </a:extLst>
          </p:cNvPr>
          <p:cNvPicPr>
            <a:picLocks noChangeAspect="1"/>
          </p:cNvPicPr>
          <p:nvPr/>
        </p:nvPicPr>
        <p:blipFill>
          <a:blip r:embed="rId3"/>
          <a:stretch>
            <a:fillRect/>
          </a:stretch>
        </p:blipFill>
        <p:spPr>
          <a:xfrm>
            <a:off x="605633" y="2035048"/>
            <a:ext cx="5875934" cy="2436363"/>
          </a:xfrm>
          <a:prstGeom prst="rect">
            <a:avLst/>
          </a:prstGeom>
        </p:spPr>
      </p:pic>
      <p:sp>
        <p:nvSpPr>
          <p:cNvPr id="12" name="TextBox 11">
            <a:extLst>
              <a:ext uri="{FF2B5EF4-FFF2-40B4-BE49-F238E27FC236}">
                <a16:creationId xmlns:a16="http://schemas.microsoft.com/office/drawing/2014/main" id="{5E4EC836-40E1-824B-90F8-70CDAEFFD23A}"/>
              </a:ext>
            </a:extLst>
          </p:cNvPr>
          <p:cNvSpPr txBox="1"/>
          <p:nvPr/>
        </p:nvSpPr>
        <p:spPr>
          <a:xfrm>
            <a:off x="1093759" y="4521435"/>
            <a:ext cx="498160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Domain-specific </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program based on math operations</a:t>
            </a:r>
          </a:p>
        </p:txBody>
      </p:sp>
      <p:sp>
        <p:nvSpPr>
          <p:cNvPr id="13" name="Rectangle 12">
            <a:extLst>
              <a:ext uri="{FF2B5EF4-FFF2-40B4-BE49-F238E27FC236}">
                <a16:creationId xmlns:a16="http://schemas.microsoft.com/office/drawing/2014/main" id="{D0AB5E39-EAB9-3D4F-85FC-FD98DE7423D6}"/>
              </a:ext>
            </a:extLst>
          </p:cNvPr>
          <p:cNvSpPr/>
          <p:nvPr/>
        </p:nvSpPr>
        <p:spPr>
          <a:xfrm>
            <a:off x="1804086" y="5427154"/>
            <a:ext cx="8847437" cy="933076"/>
          </a:xfrm>
          <a:prstGeom prst="rect">
            <a:avLst/>
          </a:prstGeom>
        </p:spPr>
        <p:txBody>
          <a:bodyPr wrap="square">
            <a:spAutoFit/>
          </a:bodyPr>
          <a:lstStyle/>
          <a:p>
            <a:pPr marL="285750" marR="0" lvl="0" indent="-285750" algn="l" defTabSz="914400" rtl="0" eaLnBrk="1" fontAlgn="auto" latinLnBrk="0" hangingPunct="0">
              <a:lnSpc>
                <a:spcPts val="226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Representative example of a system that provides: </a:t>
            </a:r>
          </a:p>
          <a:p>
            <a:pPr marL="742950" marR="0" lvl="1" indent="-285750" algn="l" defTabSz="914400" rtl="0" eaLnBrk="1" fontAlgn="auto" latinLnBrk="0" hangingPunct="0">
              <a:lnSpc>
                <a:spcPts val="216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Local (“input/output”) explainability</a:t>
            </a:r>
          </a:p>
          <a:p>
            <a:pPr marL="742950" marR="0" lvl="1" indent="-285750" algn="l" defTabSz="914400" rtl="0" eaLnBrk="1" fontAlgn="auto" latinLnBrk="0" hangingPunct="0">
              <a:lnSpc>
                <a:spcPts val="216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But no global explanations or insights into how the model operates (still “black-box”)</a:t>
            </a:r>
          </a:p>
        </p:txBody>
      </p:sp>
      <p:sp>
        <p:nvSpPr>
          <p:cNvPr id="4" name="Slide Number Placeholder 3">
            <a:extLst>
              <a:ext uri="{FF2B5EF4-FFF2-40B4-BE49-F238E27FC236}">
                <a16:creationId xmlns:a16="http://schemas.microsoft.com/office/drawing/2014/main" id="{65719B28-E036-6341-96D9-672DC5270D47}"/>
              </a:ext>
            </a:extLst>
          </p:cNvPr>
          <p:cNvSpPr>
            <a:spLocks noGrp="1"/>
          </p:cNvSpPr>
          <p:nvPr>
            <p:ph type="sldNum" sz="quarter" idx="2"/>
          </p:nvPr>
        </p:nvSpPr>
        <p:spPr/>
        <p:txBody>
          <a:bodyPr/>
          <a:lstStyle/>
          <a:p>
            <a:fld id="{86CB4B4D-7CA3-9044-876B-883B54F8677D}" type="slidenum">
              <a:rPr lang="en-US" smtClean="0"/>
              <a:t>73</a:t>
            </a:fld>
            <a:endParaRPr lang="en-US"/>
          </a:p>
        </p:txBody>
      </p:sp>
    </p:spTree>
    <p:extLst>
      <p:ext uri="{BB962C8B-B14F-4D97-AF65-F5344CB8AC3E}">
        <p14:creationId xmlns:p14="http://schemas.microsoft.com/office/powerpoint/2010/main" val="282622883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3838157-E9B2-4649-AC57-53D4877C632E}"/>
              </a:ext>
            </a:extLst>
          </p:cNvPr>
          <p:cNvSpPr/>
          <p:nvPr/>
        </p:nvSpPr>
        <p:spPr>
          <a:xfrm>
            <a:off x="4752973" y="2380641"/>
            <a:ext cx="3217036" cy="1153456"/>
          </a:xfrm>
          <a:prstGeom prst="rect">
            <a:avLst/>
          </a:prstGeom>
          <a:solidFill>
            <a:schemeClr val="accent1">
              <a:lumMod val="20000"/>
              <a:lumOff val="80000"/>
              <a:alpha val="2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a:xfrm>
            <a:off x="368794" y="244668"/>
            <a:ext cx="11400180" cy="571498"/>
          </a:xfrm>
        </p:spPr>
        <p:txBody>
          <a:bodyPr>
            <a:normAutofit/>
          </a:bodyPr>
          <a:lstStyle/>
          <a:p>
            <a:r>
              <a:rPr lang="en-US" sz="2800" dirty="0"/>
              <a:t>Declarative Induction: Post-Hoc Explanation for Entity Resolution  </a:t>
            </a:r>
          </a:p>
        </p:txBody>
      </p:sp>
      <p:sp>
        <p:nvSpPr>
          <p:cNvPr id="12" name="Explosion 1 11">
            <a:extLst>
              <a:ext uri="{FF2B5EF4-FFF2-40B4-BE49-F238E27FC236}">
                <a16:creationId xmlns:a16="http://schemas.microsoft.com/office/drawing/2014/main" id="{B807817B-ACEE-F848-9FAE-AD20D2B1955F}"/>
              </a:ext>
            </a:extLst>
          </p:cNvPr>
          <p:cNvSpPr/>
          <p:nvPr/>
        </p:nvSpPr>
        <p:spPr>
          <a:xfrm>
            <a:off x="913180" y="3108614"/>
            <a:ext cx="1796431" cy="1504839"/>
          </a:xfrm>
          <a:prstGeom prst="irregularSeal1">
            <a:avLst/>
          </a:prstGeom>
          <a:solidFill>
            <a:schemeClr val="tx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ts val="172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Black-box model</a:t>
            </a:r>
          </a:p>
        </p:txBody>
      </p:sp>
      <p:sp>
        <p:nvSpPr>
          <p:cNvPr id="18" name="TextBox 17">
            <a:extLst>
              <a:ext uri="{FF2B5EF4-FFF2-40B4-BE49-F238E27FC236}">
                <a16:creationId xmlns:a16="http://schemas.microsoft.com/office/drawing/2014/main" id="{2579F343-F3DA-3D48-B4B2-5C0298C23969}"/>
              </a:ext>
            </a:extLst>
          </p:cNvPr>
          <p:cNvSpPr txBox="1"/>
          <p:nvPr/>
        </p:nvSpPr>
        <p:spPr>
          <a:xfrm>
            <a:off x="3164555" y="3593737"/>
            <a:ext cx="1081384" cy="338552"/>
          </a:xfrm>
          <a:prstGeom prst="rect">
            <a:avLst/>
          </a:prstGeom>
          <a:solidFill>
            <a:schemeClr val="bg2">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35353"/>
                </a:solidFill>
                <a:effectLst/>
                <a:uLnTx/>
                <a:uFillTx/>
                <a:latin typeface="IBM Plex Sans" panose="020B0503050203000203" pitchFamily="34" charset="0"/>
                <a:cs typeface="Calibri"/>
                <a:sym typeface="Calibri"/>
              </a:rPr>
              <a:t>ExplainER</a:t>
            </a:r>
          </a:p>
        </p:txBody>
      </p:sp>
      <p:sp>
        <p:nvSpPr>
          <p:cNvPr id="19" name="TextBox 18">
            <a:extLst>
              <a:ext uri="{FF2B5EF4-FFF2-40B4-BE49-F238E27FC236}">
                <a16:creationId xmlns:a16="http://schemas.microsoft.com/office/drawing/2014/main" id="{3F7C74C4-D00E-F441-A22E-BF54050AF2D5}"/>
              </a:ext>
            </a:extLst>
          </p:cNvPr>
          <p:cNvSpPr txBox="1"/>
          <p:nvPr/>
        </p:nvSpPr>
        <p:spPr>
          <a:xfrm>
            <a:off x="4729255" y="1275530"/>
            <a:ext cx="3230118" cy="4501489"/>
          </a:xfrm>
          <a:prstGeom prst="rect">
            <a:avLst/>
          </a:prstGeom>
          <a:noFill/>
          <a:ln w="12700" cap="flat">
            <a:solidFill>
              <a:schemeClr val="accent1"/>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Local explanations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(e.g., how different features contribute to a single match prediction – based on LIME) </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70C0"/>
                </a:solidFill>
                <a:effectLst/>
                <a:uLnTx/>
                <a:uFillTx/>
                <a:latin typeface="IBM Plex Sans" panose="020B0503050203000203" pitchFamily="34" charset="0"/>
                <a:cs typeface="Calibri"/>
                <a:sym typeface="Calibri"/>
              </a:rPr>
              <a:t>Global explanations</a:t>
            </a:r>
          </a:p>
          <a:p>
            <a:pPr marL="457200" marR="0" lvl="1"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IBM Plex Sans" panose="020B0503050203000203" pitchFamily="34" charset="0"/>
                <a:cs typeface="Calibri"/>
                <a:sym typeface="Calibri"/>
              </a:rPr>
              <a:t>Approximate the model with an interpretable representation</a:t>
            </a:r>
          </a:p>
          <a:p>
            <a:pPr marL="457200" marR="0" lvl="1"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IBM Plex Sans" panose="020B0503050203000203" pitchFamily="34" charset="0"/>
                <a:cs typeface="Calibri"/>
                <a:sym typeface="Calibri"/>
              </a:rPr>
              <a:t>(Bayesian Rule List -- BRL)</a:t>
            </a:r>
          </a:p>
          <a:p>
            <a:pPr marL="457200" marR="0" lvl="1"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Representative examples</a:t>
            </a:r>
          </a:p>
          <a:p>
            <a:pPr marL="457200" marR="0" lvl="1"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Small, diverse set of </a:t>
            </a:r>
            <a:r>
              <a:rPr kumimoji="0" lang="en-US" sz="1400" b="0" i="0" u="none" strike="noStrike" kern="1200" cap="none" spc="0" normalizeH="0" baseline="0" noProof="0" dirty="0">
                <a:ln>
                  <a:noFill/>
                </a:ln>
                <a:solidFill>
                  <a:srgbClr val="0070C0"/>
                </a:solidFill>
                <a:effectLst/>
                <a:uLnTx/>
                <a:uFillTx/>
                <a:latin typeface="IBM Plex Sans" panose="020B0503050203000203" pitchFamily="34" charset="0"/>
                <a:cs typeface="Calibri"/>
                <a:sym typeface="Calibri"/>
              </a:rPr>
              <a:t>&lt;input, output&gt; </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tuples to illustrate where the model is correct or wrong</a:t>
            </a: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Differential analysis</a:t>
            </a:r>
          </a:p>
          <a:p>
            <a:pPr marL="457200" marR="0" lvl="1"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Compare with other ER model (disagreements, compare performance)</a:t>
            </a:r>
          </a:p>
        </p:txBody>
      </p:sp>
      <p:pic>
        <p:nvPicPr>
          <p:cNvPr id="20" name="Picture 19">
            <a:extLst>
              <a:ext uri="{FF2B5EF4-FFF2-40B4-BE49-F238E27FC236}">
                <a16:creationId xmlns:a16="http://schemas.microsoft.com/office/drawing/2014/main" id="{07291512-2492-E643-B88B-446E39AD7B82}"/>
              </a:ext>
            </a:extLst>
          </p:cNvPr>
          <p:cNvPicPr>
            <a:picLocks noChangeAspect="1"/>
          </p:cNvPicPr>
          <p:nvPr/>
        </p:nvPicPr>
        <p:blipFill rotWithShape="1">
          <a:blip r:embed="rId3"/>
          <a:srcRect l="-594" r="4559"/>
          <a:stretch/>
        </p:blipFill>
        <p:spPr>
          <a:xfrm>
            <a:off x="8044462" y="3132593"/>
            <a:ext cx="3993602" cy="2144486"/>
          </a:xfrm>
          <a:prstGeom prst="rect">
            <a:avLst/>
          </a:prstGeom>
        </p:spPr>
      </p:pic>
      <p:sp>
        <p:nvSpPr>
          <p:cNvPr id="22" name="Right Arrow 21">
            <a:extLst>
              <a:ext uri="{FF2B5EF4-FFF2-40B4-BE49-F238E27FC236}">
                <a16:creationId xmlns:a16="http://schemas.microsoft.com/office/drawing/2014/main" id="{6F768234-C7AF-FF4E-8BF6-A6C8D5A65823}"/>
              </a:ext>
            </a:extLst>
          </p:cNvPr>
          <p:cNvSpPr/>
          <p:nvPr/>
        </p:nvSpPr>
        <p:spPr>
          <a:xfrm>
            <a:off x="2753298" y="3675122"/>
            <a:ext cx="345018" cy="20005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5" name="Right Arrow 24">
            <a:extLst>
              <a:ext uri="{FF2B5EF4-FFF2-40B4-BE49-F238E27FC236}">
                <a16:creationId xmlns:a16="http://schemas.microsoft.com/office/drawing/2014/main" id="{7886FB9E-17B5-9D4E-853D-5A5871801BBC}"/>
              </a:ext>
            </a:extLst>
          </p:cNvPr>
          <p:cNvSpPr/>
          <p:nvPr/>
        </p:nvSpPr>
        <p:spPr>
          <a:xfrm>
            <a:off x="4296482" y="3655847"/>
            <a:ext cx="345018" cy="20005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cxnSp>
        <p:nvCxnSpPr>
          <p:cNvPr id="28" name="Straight Arrow Connector 27">
            <a:extLst>
              <a:ext uri="{FF2B5EF4-FFF2-40B4-BE49-F238E27FC236}">
                <a16:creationId xmlns:a16="http://schemas.microsoft.com/office/drawing/2014/main" id="{F5C2C840-EA9F-A647-8F95-47F56261765F}"/>
              </a:ext>
            </a:extLst>
          </p:cNvPr>
          <p:cNvCxnSpPr>
            <a:cxnSpLocks/>
          </p:cNvCxnSpPr>
          <p:nvPr/>
        </p:nvCxnSpPr>
        <p:spPr>
          <a:xfrm flipV="1">
            <a:off x="7781250" y="3132592"/>
            <a:ext cx="469429" cy="135330"/>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 name="Rectangle 28">
            <a:extLst>
              <a:ext uri="{FF2B5EF4-FFF2-40B4-BE49-F238E27FC236}">
                <a16:creationId xmlns:a16="http://schemas.microsoft.com/office/drawing/2014/main" id="{8677EC17-56E2-BC4F-81A1-8441F68B13C6}"/>
              </a:ext>
            </a:extLst>
          </p:cNvPr>
          <p:cNvSpPr/>
          <p:nvPr/>
        </p:nvSpPr>
        <p:spPr>
          <a:xfrm>
            <a:off x="466821" y="6166406"/>
            <a:ext cx="5395468" cy="276999"/>
          </a:xfrm>
          <a:prstGeom prst="rect">
            <a:avLst/>
          </a:prstGeom>
          <a:solidFill>
            <a:schemeClr val="bg1">
              <a:lumMod val="95000"/>
              <a:alpha val="20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A. Ebaid et al.  </a:t>
            </a:r>
            <a:r>
              <a:rPr kumimoji="0" lang="en-US" sz="12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ExplainER: Entity Resolution Explanations</a:t>
            </a:r>
            <a:r>
              <a:rPr kumimoji="0" lang="en-US" sz="1200" b="0" i="0" u="none" strike="noStrike" kern="1200" cap="none" spc="0" normalizeH="0" baseline="0" noProof="0" dirty="0">
                <a:ln>
                  <a:noFill/>
                </a:ln>
                <a:solidFill>
                  <a:srgbClr val="0070C0"/>
                </a:solidFill>
                <a:effectLst/>
                <a:uLnTx/>
                <a:uFillTx/>
                <a:latin typeface="IBM Plex Sans" panose="020B0503050203000203" pitchFamily="34" charset="0"/>
                <a:cs typeface="Calibri"/>
              </a:rPr>
              <a:t>.</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ICDE Demo, 2019.</a:t>
            </a: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sp>
        <p:nvSpPr>
          <p:cNvPr id="30" name="Rectangle 29">
            <a:extLst>
              <a:ext uri="{FF2B5EF4-FFF2-40B4-BE49-F238E27FC236}">
                <a16:creationId xmlns:a16="http://schemas.microsoft.com/office/drawing/2014/main" id="{FA2A066E-8F43-7A49-AA10-C36F7B5CCD0B}"/>
              </a:ext>
            </a:extLst>
          </p:cNvPr>
          <p:cNvSpPr/>
          <p:nvPr/>
        </p:nvSpPr>
        <p:spPr>
          <a:xfrm>
            <a:off x="8324752" y="1056908"/>
            <a:ext cx="3055655" cy="646331"/>
          </a:xfrm>
          <a:prstGeom prst="rect">
            <a:avLst/>
          </a:prstGeom>
          <a:solidFill>
            <a:schemeClr val="bg1">
              <a:lumMod val="95000"/>
              <a:alpha val="20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M. T. Ribeiro et al.  </a:t>
            </a:r>
            <a:r>
              <a:rPr kumimoji="0" lang="en-US" sz="12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Why should I trust you: Explaining predictions of any classifier</a:t>
            </a:r>
            <a:r>
              <a:rPr kumimoji="0" lang="en-US" sz="1200" b="0" i="0" u="none" strike="noStrike" kern="1200" cap="none" spc="0" normalizeH="0" baseline="0" noProof="0" dirty="0">
                <a:ln>
                  <a:noFill/>
                </a:ln>
                <a:solidFill>
                  <a:srgbClr val="0070C0"/>
                </a:solidFill>
                <a:effectLst/>
                <a:uLnTx/>
                <a:uFillTx/>
                <a:latin typeface="IBM Plex Sans" panose="020B0503050203000203" pitchFamily="34" charset="0"/>
                <a:cs typeface="Calibri"/>
              </a:rPr>
              <a:t>.</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In SIGKDD, pp. 1135—1144, 2016.</a:t>
            </a: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sp>
        <p:nvSpPr>
          <p:cNvPr id="31" name="Rectangle 30">
            <a:extLst>
              <a:ext uri="{FF2B5EF4-FFF2-40B4-BE49-F238E27FC236}">
                <a16:creationId xmlns:a16="http://schemas.microsoft.com/office/drawing/2014/main" id="{02AEF27B-8B46-B543-BE28-560966023E4E}"/>
              </a:ext>
            </a:extLst>
          </p:cNvPr>
          <p:cNvSpPr/>
          <p:nvPr/>
        </p:nvSpPr>
        <p:spPr>
          <a:xfrm>
            <a:off x="8335769" y="2436925"/>
            <a:ext cx="3289790" cy="669655"/>
          </a:xfrm>
          <a:prstGeom prst="rect">
            <a:avLst/>
          </a:prstGeom>
          <a:solidFill>
            <a:schemeClr val="bg1">
              <a:lumMod val="95000"/>
              <a:alpha val="20000"/>
            </a:schemeClr>
          </a:solidFill>
          <a:ln>
            <a:solidFill>
              <a:schemeClr val="accent1"/>
            </a:solid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B. Letham et al.  </a:t>
            </a:r>
            <a:r>
              <a:rPr kumimoji="0" lang="en-US" sz="12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Interpretable classifiers using rules and Bayesian analysis.</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Annals of Applied Stat., 9(3), pp. 1350-1371, 2015.</a:t>
            </a: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cxnSp>
        <p:nvCxnSpPr>
          <p:cNvPr id="32" name="Straight Arrow Connector 31">
            <a:extLst>
              <a:ext uri="{FF2B5EF4-FFF2-40B4-BE49-F238E27FC236}">
                <a16:creationId xmlns:a16="http://schemas.microsoft.com/office/drawing/2014/main" id="{2B8CB4B1-21AF-7F4B-B7FA-B301E7416584}"/>
              </a:ext>
            </a:extLst>
          </p:cNvPr>
          <p:cNvCxnSpPr>
            <a:cxnSpLocks/>
          </p:cNvCxnSpPr>
          <p:nvPr/>
        </p:nvCxnSpPr>
        <p:spPr>
          <a:xfrm flipV="1">
            <a:off x="7632844" y="1610009"/>
            <a:ext cx="617835" cy="427842"/>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6" name="Picture 5" descr="A screenshot of a cell phone screen with text&#10;&#10;Description automatically generated">
            <a:extLst>
              <a:ext uri="{FF2B5EF4-FFF2-40B4-BE49-F238E27FC236}">
                <a16:creationId xmlns:a16="http://schemas.microsoft.com/office/drawing/2014/main" id="{BFA1441C-DF57-8B42-8DB7-737EC5891E93}"/>
              </a:ext>
            </a:extLst>
          </p:cNvPr>
          <p:cNvPicPr>
            <a:picLocks noChangeAspect="1"/>
          </p:cNvPicPr>
          <p:nvPr/>
        </p:nvPicPr>
        <p:blipFill>
          <a:blip r:embed="rId4"/>
          <a:stretch>
            <a:fillRect/>
          </a:stretch>
        </p:blipFill>
        <p:spPr>
          <a:xfrm>
            <a:off x="571322" y="1712045"/>
            <a:ext cx="3091428" cy="1373968"/>
          </a:xfrm>
          <a:prstGeom prst="rect">
            <a:avLst/>
          </a:prstGeom>
        </p:spPr>
      </p:pic>
      <p:sp>
        <p:nvSpPr>
          <p:cNvPr id="4" name="TextBox 3">
            <a:extLst>
              <a:ext uri="{FF2B5EF4-FFF2-40B4-BE49-F238E27FC236}">
                <a16:creationId xmlns:a16="http://schemas.microsoft.com/office/drawing/2014/main" id="{1C2134EF-AB05-5045-BF1A-00F076EAEE4D}"/>
              </a:ext>
            </a:extLst>
          </p:cNvPr>
          <p:cNvSpPr txBox="1"/>
          <p:nvPr/>
        </p:nvSpPr>
        <p:spPr>
          <a:xfrm>
            <a:off x="8725729" y="5552833"/>
            <a:ext cx="2652948"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Can also be seen as a </a:t>
            </a:r>
            <a:r>
              <a:rPr kumimoji="0" lang="en-US" sz="13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tree</a:t>
            </a:r>
            <a:r>
              <a:rPr kumimoji="0" lang="en-US" sz="13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(of probabilistic IF-THEN rules)</a:t>
            </a:r>
          </a:p>
        </p:txBody>
      </p:sp>
      <p:sp>
        <p:nvSpPr>
          <p:cNvPr id="5" name="TextBox 4">
            <a:extLst>
              <a:ext uri="{FF2B5EF4-FFF2-40B4-BE49-F238E27FC236}">
                <a16:creationId xmlns:a16="http://schemas.microsoft.com/office/drawing/2014/main" id="{00EC6EE7-B137-D148-B73E-7F3C64CBCFF7}"/>
              </a:ext>
            </a:extLst>
          </p:cNvPr>
          <p:cNvSpPr txBox="1"/>
          <p:nvPr/>
        </p:nvSpPr>
        <p:spPr>
          <a:xfrm>
            <a:off x="466821" y="1014426"/>
            <a:ext cx="3897055"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Entity resolution (aka ER, entity disambiguation, record linking or matching)</a:t>
            </a:r>
          </a:p>
        </p:txBody>
      </p:sp>
      <p:sp>
        <p:nvSpPr>
          <p:cNvPr id="7" name="Slide Number Placeholder 6">
            <a:extLst>
              <a:ext uri="{FF2B5EF4-FFF2-40B4-BE49-F238E27FC236}">
                <a16:creationId xmlns:a16="http://schemas.microsoft.com/office/drawing/2014/main" id="{4438DDA7-B9DD-754D-85FE-B1E6C4FAF0AD}"/>
              </a:ext>
            </a:extLst>
          </p:cNvPr>
          <p:cNvSpPr>
            <a:spLocks noGrp="1"/>
          </p:cNvSpPr>
          <p:nvPr>
            <p:ph type="sldNum" sz="quarter" idx="2"/>
          </p:nvPr>
        </p:nvSpPr>
        <p:spPr/>
        <p:txBody>
          <a:bodyPr/>
          <a:lstStyle/>
          <a:p>
            <a:fld id="{86CB4B4D-7CA3-9044-876B-883B54F8677D}" type="slidenum">
              <a:rPr lang="en-US" smtClean="0"/>
              <a:t>74</a:t>
            </a:fld>
            <a:endParaRPr lang="en-US"/>
          </a:p>
        </p:txBody>
      </p:sp>
    </p:spTree>
    <p:extLst>
      <p:ext uri="{BB962C8B-B14F-4D97-AF65-F5344CB8AC3E}">
        <p14:creationId xmlns:p14="http://schemas.microsoft.com/office/powerpoint/2010/main" val="298163914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517F89-250D-2A42-ACDD-B4245A90A2E6}"/>
              </a:ext>
            </a:extLst>
          </p:cNvPr>
          <p:cNvSpPr>
            <a:spLocks noGrp="1"/>
          </p:cNvSpPr>
          <p:nvPr>
            <p:ph type="title"/>
          </p:nvPr>
        </p:nvSpPr>
        <p:spPr>
          <a:xfrm>
            <a:off x="609518" y="266702"/>
            <a:ext cx="10972167" cy="571498"/>
          </a:xfrm>
        </p:spPr>
        <p:txBody>
          <a:bodyPr>
            <a:noAutofit/>
          </a:bodyPr>
          <a:lstStyle/>
          <a:p>
            <a:r>
              <a:rPr lang="en-US" sz="2800" dirty="0"/>
              <a:t>Declarative Induction: Rules for Link Prediction</a:t>
            </a:r>
          </a:p>
        </p:txBody>
      </p:sp>
      <p:pic>
        <p:nvPicPr>
          <p:cNvPr id="7" name="Picture 6" descr="A picture containing text&#10;&#10;Description automatically generated">
            <a:extLst>
              <a:ext uri="{FF2B5EF4-FFF2-40B4-BE49-F238E27FC236}">
                <a16:creationId xmlns:a16="http://schemas.microsoft.com/office/drawing/2014/main" id="{D092E7EF-4AEE-694B-8C80-6CA27F3F6A23}"/>
              </a:ext>
            </a:extLst>
          </p:cNvPr>
          <p:cNvPicPr>
            <a:picLocks noChangeAspect="1"/>
          </p:cNvPicPr>
          <p:nvPr/>
        </p:nvPicPr>
        <p:blipFill rotWithShape="1">
          <a:blip r:embed="rId3"/>
          <a:srcRect r="2871" b="24557"/>
          <a:stretch/>
        </p:blipFill>
        <p:spPr>
          <a:xfrm>
            <a:off x="752737" y="1773957"/>
            <a:ext cx="3925513" cy="3221949"/>
          </a:xfrm>
          <a:prstGeom prst="rect">
            <a:avLst/>
          </a:prstGeom>
        </p:spPr>
      </p:pic>
      <p:sp>
        <p:nvSpPr>
          <p:cNvPr id="8" name="TextBox 7">
            <a:extLst>
              <a:ext uri="{FF2B5EF4-FFF2-40B4-BE49-F238E27FC236}">
                <a16:creationId xmlns:a16="http://schemas.microsoft.com/office/drawing/2014/main" id="{FDD77506-83BD-C74B-8FCF-1AE3BE1B3AB9}"/>
              </a:ext>
            </a:extLst>
          </p:cNvPr>
          <p:cNvSpPr txBox="1"/>
          <p:nvPr/>
        </p:nvSpPr>
        <p:spPr>
          <a:xfrm>
            <a:off x="544896" y="1026175"/>
            <a:ext cx="111014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Task: Link prediction in a knowledge graph, with focus on robustness and explainability</a:t>
            </a: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p:sp>
        <p:nvSpPr>
          <p:cNvPr id="9" name="Rectangle 8">
            <a:extLst>
              <a:ext uri="{FF2B5EF4-FFF2-40B4-BE49-F238E27FC236}">
                <a16:creationId xmlns:a16="http://schemas.microsoft.com/office/drawing/2014/main" id="{9935D987-8B48-8142-A7F4-D9B2A544190F}"/>
              </a:ext>
            </a:extLst>
          </p:cNvPr>
          <p:cNvSpPr/>
          <p:nvPr/>
        </p:nvSpPr>
        <p:spPr>
          <a:xfrm>
            <a:off x="642569" y="5779942"/>
            <a:ext cx="4744678" cy="461665"/>
          </a:xfrm>
          <a:prstGeom prst="rect">
            <a:avLst/>
          </a:prstGeom>
          <a:solidFill>
            <a:schemeClr val="bg1">
              <a:lumMod val="95000"/>
              <a:alpha val="20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P. Pezeshkpour et al. </a:t>
            </a:r>
            <a:r>
              <a:rPr kumimoji="0" lang="en-US" sz="12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Investigating Robustness and Interpretability of Link Prediction via Adversarial Modifications</a:t>
            </a:r>
            <a:r>
              <a:rPr kumimoji="0" lang="en-US" sz="1200" b="0" i="0" u="none" strike="noStrike" kern="1200" cap="none" spc="0" normalizeH="0" baseline="0" noProof="0" dirty="0">
                <a:ln>
                  <a:noFill/>
                </a:ln>
                <a:solidFill>
                  <a:srgbClr val="0070C0"/>
                </a:solidFill>
                <a:effectLst/>
                <a:uLnTx/>
                <a:uFillTx/>
                <a:latin typeface="IBM Plex Sans" panose="020B0503050203000203" pitchFamily="34" charset="0"/>
                <a:cs typeface="Calibri"/>
              </a:rPr>
              <a:t>.</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NAACL 2019.</a:t>
            </a: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sp>
        <p:nvSpPr>
          <p:cNvPr id="10" name="TextBox 9">
            <a:extLst>
              <a:ext uri="{FF2B5EF4-FFF2-40B4-BE49-F238E27FC236}">
                <a16:creationId xmlns:a16="http://schemas.microsoft.com/office/drawing/2014/main" id="{2B621C05-A665-134B-9375-862837AC12D5}"/>
              </a:ext>
            </a:extLst>
          </p:cNvPr>
          <p:cNvSpPr txBox="1"/>
          <p:nvPr/>
        </p:nvSpPr>
        <p:spPr>
          <a:xfrm>
            <a:off x="5486400" y="1826411"/>
            <a:ext cx="6424551" cy="2816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Uses adversarial modifications (e.g., removing facts):</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342900" marR="0" lvl="0" indent="-342900" algn="l" defTabSz="914400" rtl="0" eaLnBrk="1" fontAlgn="auto" latinLnBrk="0" hangingPunct="0">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Identify the KG nodes/facts most likely to influence </a:t>
            </a: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a link</a:t>
            </a:r>
          </a:p>
          <a:p>
            <a:pPr marL="342900" marR="0" lvl="0" indent="-342900" algn="l" defTabSz="914400" rtl="0" eaLnBrk="1" fontAlgn="auto" latinLnBrk="0" hangingPunct="0">
              <a:lnSpc>
                <a:spcPct val="100000"/>
              </a:lnSpc>
              <a:spcBef>
                <a:spcPts val="0"/>
              </a:spcBef>
              <a:spcAft>
                <a:spcPts val="0"/>
              </a:spcAft>
              <a:buClrTx/>
              <a:buSzTx/>
              <a:buFont typeface="+mj-lt"/>
              <a:buAutoNum type="arabicPeriod"/>
              <a:tabLst/>
              <a:defRPr/>
            </a:pPr>
            <a:endParaRPr kumimoji="0" lang="en-US" sz="1000" b="1"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342900" marR="0" lvl="0" indent="-342900" algn="l" defTabSz="914400" rtl="0" eaLnBrk="1" fontAlgn="auto" latinLnBrk="0" hangingPunct="0">
              <a:lnSpc>
                <a:spcPts val="172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Aggregate the individual explanations into an </a:t>
            </a: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extracted set of rules </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operating at the level of entire KG:</a:t>
            </a:r>
          </a:p>
          <a:p>
            <a:pPr marL="742950" marR="0" lvl="1"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Each rule represents a frequent pattern for predicting the target link </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Works on top of existing, black-box models for link prediction:</a:t>
            </a:r>
          </a:p>
          <a:p>
            <a:pPr marL="742950" marR="0" lvl="1" indent="-285750" algn="l" defTabSz="914400" rtl="0" eaLnBrk="1" fontAlgn="auto" latinLnBrk="0" hangingPunct="0">
              <a:lnSpc>
                <a:spcPts val="76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457200" marR="0" lvl="1" indent="0" algn="l"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DistMult</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B. Yang et al. </a:t>
            </a:r>
            <a:r>
              <a:rPr kumimoji="0" lang="en-US" sz="1200" b="0" i="1" u="none" strike="noStrike" kern="1200" cap="none" spc="0" normalizeH="0" baseline="0" noProof="0" dirty="0">
                <a:ln>
                  <a:noFill/>
                </a:ln>
                <a:solidFill>
                  <a:srgbClr val="000000"/>
                </a:solidFill>
                <a:effectLst/>
                <a:uLnTx/>
                <a:uFillTx/>
                <a:latin typeface="IBM Plex Sans" panose="020B0503050203000203" pitchFamily="34" charset="0"/>
                <a:cs typeface="Calibri"/>
              </a:rPr>
              <a:t>Embedding entities and relations for learning and inference in knowledge bases. </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ICLR 2015</a:t>
            </a:r>
          </a:p>
          <a:p>
            <a:pPr marL="457200" marR="0" lvl="1" indent="0" algn="l"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ConvE: </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 Dettmers et al. </a:t>
            </a:r>
            <a:r>
              <a:rPr kumimoji="0" lang="en-US" sz="1200" b="0" i="1" u="none" strike="noStrike" kern="1200" cap="none" spc="0" normalizeH="0" baseline="0" noProof="0" dirty="0">
                <a:ln>
                  <a:noFill/>
                </a:ln>
                <a:solidFill>
                  <a:srgbClr val="000000"/>
                </a:solidFill>
                <a:effectLst/>
                <a:uLnTx/>
                <a:uFillTx/>
                <a:latin typeface="IBM Plex Sans" panose="020B0503050203000203" pitchFamily="34" charset="0"/>
                <a:cs typeface="Calibri"/>
              </a:rPr>
              <a:t>Convolutional 2d knowledge graph embeddings</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AAAI 2018</a:t>
            </a:r>
          </a:p>
        </p:txBody>
      </p:sp>
      <p:sp>
        <p:nvSpPr>
          <p:cNvPr id="4" name="Rounded Rectangular Callout 3">
            <a:extLst>
              <a:ext uri="{FF2B5EF4-FFF2-40B4-BE49-F238E27FC236}">
                <a16:creationId xmlns:a16="http://schemas.microsoft.com/office/drawing/2014/main" id="{0EA86420-396F-5D46-AAF0-D22962641C94}"/>
              </a:ext>
            </a:extLst>
          </p:cNvPr>
          <p:cNvSpPr/>
          <p:nvPr/>
        </p:nvSpPr>
        <p:spPr>
          <a:xfrm>
            <a:off x="6094903" y="5132204"/>
            <a:ext cx="3625664" cy="919398"/>
          </a:xfrm>
          <a:prstGeom prst="wedgeRoundRectCallout">
            <a:avLst>
              <a:gd name="adj1" fmla="val -14498"/>
              <a:gd name="adj2" fmla="val -41523"/>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Global explainability able to pinpoint common mistakes in the underlying model (</a:t>
            </a:r>
            <a:r>
              <a:rPr kumimoji="0" lang="en-US" sz="1600" b="1" i="0" u="none" strike="noStrike" kern="1200" cap="none" spc="0" normalizeH="0" baseline="0" noProof="0" dirty="0">
                <a:ln>
                  <a:noFill/>
                </a:ln>
                <a:solidFill>
                  <a:srgbClr val="FF0000"/>
                </a:solidFill>
                <a:effectLst/>
                <a:uLnTx/>
                <a:uFillTx/>
                <a:latin typeface="IBM Plex Sans" panose="020B0503050203000203" pitchFamily="34" charset="0"/>
                <a:cs typeface="Calibri"/>
                <a:sym typeface="Calibri"/>
              </a:rPr>
              <a:t>wrong inference </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in ConvE)</a:t>
            </a:r>
          </a:p>
        </p:txBody>
      </p:sp>
      <p:cxnSp>
        <p:nvCxnSpPr>
          <p:cNvPr id="6" name="Straight Arrow Connector 5">
            <a:extLst>
              <a:ext uri="{FF2B5EF4-FFF2-40B4-BE49-F238E27FC236}">
                <a16:creationId xmlns:a16="http://schemas.microsoft.com/office/drawing/2014/main" id="{A223AFD6-5067-E64C-8030-15E65A2A1311}"/>
              </a:ext>
            </a:extLst>
          </p:cNvPr>
          <p:cNvCxnSpPr>
            <a:cxnSpLocks/>
          </p:cNvCxnSpPr>
          <p:nvPr/>
        </p:nvCxnSpPr>
        <p:spPr>
          <a:xfrm flipH="1" flipV="1">
            <a:off x="4428781" y="4549966"/>
            <a:ext cx="1666821" cy="824392"/>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 name="Slide Number Placeholder 4">
            <a:extLst>
              <a:ext uri="{FF2B5EF4-FFF2-40B4-BE49-F238E27FC236}">
                <a16:creationId xmlns:a16="http://schemas.microsoft.com/office/drawing/2014/main" id="{7592352C-BD1F-0B42-A209-837FA420730A}"/>
              </a:ext>
            </a:extLst>
          </p:cNvPr>
          <p:cNvSpPr>
            <a:spLocks noGrp="1"/>
          </p:cNvSpPr>
          <p:nvPr>
            <p:ph type="sldNum" sz="quarter" idx="2"/>
          </p:nvPr>
        </p:nvSpPr>
        <p:spPr/>
        <p:txBody>
          <a:bodyPr/>
          <a:lstStyle/>
          <a:p>
            <a:fld id="{86CB4B4D-7CA3-9044-876B-883B54F8677D}" type="slidenum">
              <a:rPr lang="en-US" smtClean="0"/>
              <a:t>75</a:t>
            </a:fld>
            <a:endParaRPr lang="en-US"/>
          </a:p>
        </p:txBody>
      </p:sp>
    </p:spTree>
    <p:extLst>
      <p:ext uri="{BB962C8B-B14F-4D97-AF65-F5344CB8AC3E}">
        <p14:creationId xmlns:p14="http://schemas.microsoft.com/office/powerpoint/2010/main" val="300713731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C18332-C43B-4E43-A820-C16ECF9FB6DC}"/>
              </a:ext>
            </a:extLst>
          </p:cNvPr>
          <p:cNvSpPr>
            <a:spLocks noGrp="1"/>
          </p:cNvSpPr>
          <p:nvPr>
            <p:ph type="body" idx="1"/>
          </p:nvPr>
        </p:nvSpPr>
        <p:spPr>
          <a:xfrm>
            <a:off x="862907" y="1566832"/>
            <a:ext cx="10515770" cy="3519464"/>
          </a:xfrm>
        </p:spPr>
        <p:txBody>
          <a:bodyPr>
            <a:normAutofit/>
          </a:bodyPr>
          <a:lstStyle/>
          <a:p>
            <a:pPr defTabSz="914400" hangingPunct="0">
              <a:lnSpc>
                <a:spcPts val="2500"/>
              </a:lnSpc>
              <a:spcBef>
                <a:spcPts val="0"/>
              </a:spcBef>
              <a:buSzTx/>
            </a:pPr>
            <a:r>
              <a:rPr lang="en-US" dirty="0">
                <a:solidFill>
                  <a:srgbClr val="000000"/>
                </a:solidFill>
                <a:latin typeface="IBM Plex Sans" panose="020B0503050203000203" pitchFamily="34" charset="0"/>
                <a:sym typeface="Calibri"/>
              </a:rPr>
              <a:t>Previous approach for rule induction: </a:t>
            </a:r>
          </a:p>
          <a:p>
            <a:pPr lvl="1" defTabSz="914400" hangingPunct="0">
              <a:lnSpc>
                <a:spcPts val="2100"/>
              </a:lnSpc>
              <a:spcBef>
                <a:spcPts val="0"/>
              </a:spcBef>
              <a:buSzTx/>
            </a:pPr>
            <a:r>
              <a:rPr lang="en-US" sz="1700" dirty="0">
                <a:solidFill>
                  <a:srgbClr val="000000"/>
                </a:solidFill>
                <a:latin typeface="IBM Plex Sans" panose="020B0503050203000203" pitchFamily="34" charset="0"/>
                <a:sym typeface="Calibri"/>
              </a:rPr>
              <a:t>The result is a set of logical rules (Horn rules of length 2) that are built on existing predicates from the KG (e.g., Yago).</a:t>
            </a:r>
          </a:p>
          <a:p>
            <a:pPr defTabSz="914400" hangingPunct="0">
              <a:lnSpc>
                <a:spcPts val="2500"/>
              </a:lnSpc>
              <a:spcBef>
                <a:spcPts val="0"/>
              </a:spcBef>
              <a:buSzTx/>
            </a:pPr>
            <a:endParaRPr lang="en-US" sz="2000" dirty="0">
              <a:solidFill>
                <a:srgbClr val="000000"/>
              </a:solidFill>
              <a:latin typeface="IBM Plex Sans" panose="020B0503050203000203" pitchFamily="34" charset="0"/>
              <a:sym typeface="Calibri"/>
            </a:endParaRPr>
          </a:p>
          <a:p>
            <a:pPr marL="0" indent="0" defTabSz="914400" hangingPunct="0">
              <a:lnSpc>
                <a:spcPts val="2500"/>
              </a:lnSpc>
              <a:spcBef>
                <a:spcPts val="0"/>
              </a:spcBef>
              <a:buSzTx/>
              <a:buNone/>
            </a:pPr>
            <a:endParaRPr lang="en-US" sz="2000" dirty="0">
              <a:solidFill>
                <a:srgbClr val="000000"/>
              </a:solidFill>
              <a:latin typeface="IBM Plex Sans" panose="020B0503050203000203" pitchFamily="34" charset="0"/>
              <a:sym typeface="Calibri"/>
            </a:endParaRPr>
          </a:p>
          <a:p>
            <a:pPr marL="342900" indent="-342900" defTabSz="914400" hangingPunct="0">
              <a:lnSpc>
                <a:spcPts val="2500"/>
              </a:lnSpc>
              <a:spcBef>
                <a:spcPts val="0"/>
              </a:spcBef>
              <a:buSzTx/>
            </a:pPr>
            <a:r>
              <a:rPr lang="en-US" sz="2000" dirty="0">
                <a:solidFill>
                  <a:srgbClr val="000000"/>
                </a:solidFill>
                <a:latin typeface="IBM Plex Sans" panose="020B0503050203000203" pitchFamily="34" charset="0"/>
                <a:sym typeface="Calibri"/>
              </a:rPr>
              <a:t>Other approaches also learn logical rules, but they are based on different vocabularies: </a:t>
            </a:r>
          </a:p>
          <a:p>
            <a:pPr marL="790130" lvl="1" indent="-342900" defTabSz="914400" hangingPunct="0">
              <a:lnSpc>
                <a:spcPts val="2500"/>
              </a:lnSpc>
              <a:spcBef>
                <a:spcPts val="0"/>
              </a:spcBef>
              <a:buSzTx/>
            </a:pPr>
            <a:r>
              <a:rPr lang="en-US" dirty="0">
                <a:solidFill>
                  <a:srgbClr val="000000"/>
                </a:solidFill>
                <a:latin typeface="IBM Plex Sans" panose="020B0503050203000203" pitchFamily="34" charset="0"/>
                <a:sym typeface="Calibri"/>
              </a:rPr>
              <a:t>Next:  </a:t>
            </a:r>
          </a:p>
          <a:p>
            <a:pPr marL="1200013" lvl="2" indent="-342900" defTabSz="914400" hangingPunct="0">
              <a:lnSpc>
                <a:spcPts val="2200"/>
              </a:lnSpc>
              <a:spcBef>
                <a:spcPts val="0"/>
              </a:spcBef>
              <a:buSzTx/>
              <a:buFont typeface="Courier New" panose="02070309020205020404" pitchFamily="49" charset="0"/>
              <a:buChar char="o"/>
            </a:pPr>
            <a:r>
              <a:rPr lang="en-US" dirty="0">
                <a:solidFill>
                  <a:srgbClr val="000000"/>
                </a:solidFill>
                <a:latin typeface="IBM Plex Sans" panose="020B0503050203000203" pitchFamily="34" charset="0"/>
                <a:sym typeface="Calibri"/>
              </a:rPr>
              <a:t>Logical rules built on linguistic predicates for Sentence Classification</a:t>
            </a:r>
          </a:p>
          <a:p>
            <a:pPr marL="790130" lvl="1" indent="-342900" defTabSz="914400" hangingPunct="0">
              <a:lnSpc>
                <a:spcPts val="1000"/>
              </a:lnSpc>
              <a:spcBef>
                <a:spcPts val="0"/>
              </a:spcBef>
              <a:buSzTx/>
            </a:pPr>
            <a:endParaRPr lang="en-US" sz="1100" dirty="0">
              <a:solidFill>
                <a:srgbClr val="000000"/>
              </a:solidFill>
              <a:latin typeface="IBM Plex Sans" panose="020B0503050203000203" pitchFamily="34" charset="0"/>
              <a:sym typeface="Calibri"/>
            </a:endParaRPr>
          </a:p>
          <a:p>
            <a:pPr marL="790130" lvl="1" indent="-342900" defTabSz="914400" hangingPunct="0">
              <a:lnSpc>
                <a:spcPts val="2500"/>
              </a:lnSpc>
              <a:spcBef>
                <a:spcPts val="0"/>
              </a:spcBef>
              <a:buSzTx/>
            </a:pPr>
            <a:r>
              <a:rPr lang="en-US" sz="1600" dirty="0">
                <a:solidFill>
                  <a:srgbClr val="000000"/>
                </a:solidFill>
                <a:latin typeface="IBM Plex Sans" panose="020B0503050203000203" pitchFamily="34" charset="0"/>
                <a:sym typeface="Calibri"/>
              </a:rPr>
              <a:t>[SystemER – see later under </a:t>
            </a:r>
            <a:r>
              <a:rPr lang="en-US" sz="1600" dirty="0">
                <a:solidFill>
                  <a:schemeClr val="tx1"/>
                </a:solidFill>
                <a:latin typeface="IBM Plex Sans" panose="020B0503050203000203" pitchFamily="34" charset="0"/>
                <a:sym typeface="Calibri"/>
              </a:rPr>
              <a:t>Explainability-Aware Design</a:t>
            </a:r>
            <a:r>
              <a:rPr lang="en-US" sz="1600" dirty="0">
                <a:solidFill>
                  <a:srgbClr val="000000"/>
                </a:solidFill>
                <a:latin typeface="IBM Plex Sans" panose="020B0503050203000203" pitchFamily="34" charset="0"/>
                <a:sym typeface="Calibri"/>
              </a:rPr>
              <a:t>] </a:t>
            </a:r>
          </a:p>
          <a:p>
            <a:pPr marL="1200013" lvl="2" indent="-342900" defTabSz="914400" hangingPunct="0">
              <a:lnSpc>
                <a:spcPts val="2200"/>
              </a:lnSpc>
              <a:spcBef>
                <a:spcPts val="0"/>
              </a:spcBef>
              <a:buSzTx/>
              <a:buFont typeface="Courier New" panose="02070309020205020404" pitchFamily="49" charset="0"/>
              <a:buChar char="o"/>
            </a:pPr>
            <a:r>
              <a:rPr lang="en-US" dirty="0">
                <a:solidFill>
                  <a:srgbClr val="000000"/>
                </a:solidFill>
                <a:latin typeface="IBM Plex Sans" panose="020B0503050203000203" pitchFamily="34" charset="0"/>
                <a:sym typeface="Calibri"/>
              </a:rPr>
              <a:t>Logical rules built on similarity features for Entity Resolution</a:t>
            </a:r>
          </a:p>
        </p:txBody>
      </p:sp>
      <p:sp>
        <p:nvSpPr>
          <p:cNvPr id="3" name="Slide Number Placeholder 2">
            <a:extLst>
              <a:ext uri="{FF2B5EF4-FFF2-40B4-BE49-F238E27FC236}">
                <a16:creationId xmlns:a16="http://schemas.microsoft.com/office/drawing/2014/main" id="{DB716554-AE01-4542-925A-404C549FDDCA}"/>
              </a:ext>
            </a:extLst>
          </p:cNvPr>
          <p:cNvSpPr>
            <a:spLocks noGrp="1"/>
          </p:cNvSpPr>
          <p:nvPr>
            <p:ph type="sldNum" sz="quarter" idx="2"/>
          </p:nvPr>
        </p:nvSpPr>
        <p:spPr/>
        <p:txBody>
          <a:bodyPr/>
          <a:lstStyle/>
          <a:p>
            <a:fld id="{86CB4B4D-7CA3-9044-876B-883B54F8677D}" type="slidenum">
              <a:rPr lang="en-US" smtClean="0"/>
              <a:t>76</a:t>
            </a:fld>
            <a:endParaRPr lang="en-US"/>
          </a:p>
        </p:txBody>
      </p:sp>
    </p:spTree>
    <p:extLst>
      <p:ext uri="{BB962C8B-B14F-4D97-AF65-F5344CB8AC3E}">
        <p14:creationId xmlns:p14="http://schemas.microsoft.com/office/powerpoint/2010/main" val="130001145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517F89-250D-2A42-ACDD-B4245A90A2E6}"/>
              </a:ext>
            </a:extLst>
          </p:cNvPr>
          <p:cNvSpPr>
            <a:spLocks noGrp="1"/>
          </p:cNvSpPr>
          <p:nvPr>
            <p:ph type="title"/>
          </p:nvPr>
        </p:nvSpPr>
        <p:spPr>
          <a:xfrm>
            <a:off x="609518" y="266702"/>
            <a:ext cx="11156496" cy="560538"/>
          </a:xfrm>
        </p:spPr>
        <p:txBody>
          <a:bodyPr>
            <a:noAutofit/>
          </a:bodyPr>
          <a:lstStyle/>
          <a:p>
            <a:r>
              <a:rPr lang="en-US" sz="2800" dirty="0"/>
              <a:t>Declarative Induction: Linguistic Rules for Sentence Classification</a:t>
            </a:r>
          </a:p>
        </p:txBody>
      </p:sp>
      <p:sp>
        <p:nvSpPr>
          <p:cNvPr id="11" name="Rectangle 10">
            <a:extLst>
              <a:ext uri="{FF2B5EF4-FFF2-40B4-BE49-F238E27FC236}">
                <a16:creationId xmlns:a16="http://schemas.microsoft.com/office/drawing/2014/main" id="{5690DA6A-CC54-1D4B-B436-99E829C3F211}"/>
              </a:ext>
            </a:extLst>
          </p:cNvPr>
          <p:cNvSpPr/>
          <p:nvPr/>
        </p:nvSpPr>
        <p:spPr>
          <a:xfrm>
            <a:off x="4780418" y="1191196"/>
            <a:ext cx="3657600" cy="523220"/>
          </a:xfrm>
          <a:prstGeom prst="rect">
            <a:avLst/>
          </a:prstGeom>
          <a:solidFill>
            <a:schemeClr val="bg1">
              <a:lumMod val="95000"/>
            </a:schemeClr>
          </a:solidFill>
          <a:ln>
            <a:solidFill>
              <a:schemeClr val="bg1">
                <a:lumMod val="6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Notices</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a:t>
            </a:r>
            <a:r>
              <a:rPr kumimoji="0" lang="en-US" sz="1400" b="1" i="0" u="none" strike="noStrike" kern="1200" cap="none" spc="0" normalizeH="0" baseline="0" noProof="0" dirty="0">
                <a:ln>
                  <a:noFill/>
                </a:ln>
                <a:solidFill>
                  <a:srgbClr val="00B0F0"/>
                </a:solidFill>
                <a:effectLst/>
                <a:uLnTx/>
                <a:uFillTx/>
                <a:latin typeface="IBM Plex Sans" panose="020B0503050203000203" pitchFamily="34" charset="0"/>
                <a:cs typeface="Calibri"/>
              </a:rPr>
              <a:t>will be transmitted</a:t>
            </a: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 </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electronically, by registered or certified mail, or courier</a:t>
            </a:r>
            <a:endPar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p:txBody>
      </p:sp>
      <p:sp>
        <p:nvSpPr>
          <p:cNvPr id="14" name="Rounded Rectangle 13">
            <a:extLst>
              <a:ext uri="{FF2B5EF4-FFF2-40B4-BE49-F238E27FC236}">
                <a16:creationId xmlns:a16="http://schemas.microsoft.com/office/drawing/2014/main" id="{85D67B59-A40A-E842-BE05-5F6643A77564}"/>
              </a:ext>
            </a:extLst>
          </p:cNvPr>
          <p:cNvSpPr/>
          <p:nvPr/>
        </p:nvSpPr>
        <p:spPr>
          <a:xfrm>
            <a:off x="529039" y="3544355"/>
            <a:ext cx="1471978" cy="1055024"/>
          </a:xfrm>
          <a:prstGeom prst="roundRect">
            <a:avLst/>
          </a:prstGeom>
          <a:solidFill>
            <a:srgbClr val="3C66AF"/>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ts val="186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BM Plex Sans" panose="020B0503050203000203" pitchFamily="34" charset="0"/>
                <a:cs typeface="Calibri"/>
              </a:rPr>
              <a:t>Syntactic and Semantic NLP Operators</a:t>
            </a:r>
          </a:p>
        </p:txBody>
      </p:sp>
      <p:pic>
        <p:nvPicPr>
          <p:cNvPr id="17" name="Picture 16">
            <a:extLst>
              <a:ext uri="{FF2B5EF4-FFF2-40B4-BE49-F238E27FC236}">
                <a16:creationId xmlns:a16="http://schemas.microsoft.com/office/drawing/2014/main" id="{EF391C23-C4AF-C741-A0C6-F4C93D6F9C67}"/>
              </a:ext>
            </a:extLst>
          </p:cNvPr>
          <p:cNvPicPr>
            <a:picLocks noChangeAspect="1"/>
          </p:cNvPicPr>
          <p:nvPr/>
        </p:nvPicPr>
        <p:blipFill rotWithShape="1">
          <a:blip r:embed="rId3"/>
          <a:srcRect l="9517" t="3835" r="9646" b="18356"/>
          <a:stretch/>
        </p:blipFill>
        <p:spPr>
          <a:xfrm>
            <a:off x="2546787" y="3598198"/>
            <a:ext cx="789140" cy="759575"/>
          </a:xfrm>
          <a:prstGeom prst="rect">
            <a:avLst/>
          </a:prstGeom>
        </p:spPr>
      </p:pic>
      <p:sp>
        <p:nvSpPr>
          <p:cNvPr id="18" name="TextBox 17">
            <a:extLst>
              <a:ext uri="{FF2B5EF4-FFF2-40B4-BE49-F238E27FC236}">
                <a16:creationId xmlns:a16="http://schemas.microsoft.com/office/drawing/2014/main" id="{7AE78EFB-548E-3047-892F-1F89EF08673E}"/>
              </a:ext>
            </a:extLst>
          </p:cNvPr>
          <p:cNvSpPr txBox="1"/>
          <p:nvPr/>
        </p:nvSpPr>
        <p:spPr>
          <a:xfrm>
            <a:off x="2068430" y="4542705"/>
            <a:ext cx="1471978" cy="477054"/>
          </a:xfrm>
          <a:prstGeom prst="rect">
            <a:avLst/>
          </a:prstGeom>
          <a:noFill/>
        </p:spPr>
        <p:txBody>
          <a:bodyPr wrap="square" rtlCol="0">
            <a:spAutoFit/>
          </a:bodyPr>
          <a:lstStyle/>
          <a:p>
            <a:pPr marL="0" marR="0" lvl="0" indent="0" algn="ctr" defTabSz="914400" rtl="0" eaLnBrk="1" fontAlgn="auto" latinLnBrk="0" hangingPunct="1">
              <a:lnSpc>
                <a:spcPts val="152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(Explainable) Deep Learning</a:t>
            </a:r>
          </a:p>
        </p:txBody>
      </p:sp>
      <p:cxnSp>
        <p:nvCxnSpPr>
          <p:cNvPr id="19" name="Straight Arrow Connector 18">
            <a:extLst>
              <a:ext uri="{FF2B5EF4-FFF2-40B4-BE49-F238E27FC236}">
                <a16:creationId xmlns:a16="http://schemas.microsoft.com/office/drawing/2014/main" id="{C5EEAE3B-05A2-094B-A91F-C6F7845E1D16}"/>
              </a:ext>
            </a:extLst>
          </p:cNvPr>
          <p:cNvCxnSpPr>
            <a:cxnSpLocks/>
          </p:cNvCxnSpPr>
          <p:nvPr/>
        </p:nvCxnSpPr>
        <p:spPr>
          <a:xfrm>
            <a:off x="2105501" y="4065652"/>
            <a:ext cx="423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3F68C6-95DC-DE47-A379-429B88E150F8}"/>
                  </a:ext>
                </a:extLst>
              </p:cNvPr>
              <p:cNvSpPr txBox="1"/>
              <p:nvPr/>
            </p:nvSpPr>
            <p:spPr>
              <a:xfrm>
                <a:off x="3969385" y="3137170"/>
                <a:ext cx="3110147" cy="864917"/>
              </a:xfrm>
              <a:prstGeom prst="rect">
                <a:avLst/>
              </a:prstGeom>
              <a:noFill/>
            </p:spPr>
            <p:txBody>
              <a:bodyPr wrap="none" rtlCol="0">
                <a:spAutoFit/>
              </a:bodyPr>
              <a:lstStyle/>
              <a:p>
                <a:pPr marL="0" marR="0" lvl="0" indent="0" algn="l" defTabSz="914400" rtl="0" eaLnBrk="1" fontAlgn="auto" latinLnBrk="0" hangingPunct="1">
                  <a:lnSpc>
                    <a:spcPts val="148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m:t>
                    </m:r>
                  </m:oMath>
                </a14:m>
                <a:r>
                  <a:rPr kumimoji="0" lang="en-US" sz="1400" b="0" i="0" u="none" strike="noStrike" kern="1200" cap="none" spc="0" normalizeH="0" baseline="0" noProof="0" dirty="0">
                    <a:ln>
                      <a:noFill/>
                    </a:ln>
                    <a:solidFill>
                      <a:srgbClr val="0070C0"/>
                    </a:solidFill>
                    <a:effectLst/>
                    <a:uLnTx/>
                    <a:uFillTx/>
                    <a:latin typeface="Courier" pitchFamily="2" charset="0"/>
                    <a:ea typeface="Cambria Math" panose="02040503050406030204" pitchFamily="18" charset="0"/>
                    <a:cs typeface="Calibri"/>
                  </a:rPr>
                  <a:t> verb </a:t>
                </a:r>
                <a14:m>
                  <m:oMath xmlns:m="http://schemas.openxmlformats.org/officeDocument/2006/math">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𝑆</m:t>
                    </m:r>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m:t>
                    </m:r>
                  </m:oMath>
                </a14:m>
                <a:r>
                  <a:rPr kumimoji="0" lang="en-US" sz="1400" b="0" i="0" u="none" strike="noStrike" kern="1200" cap="none" spc="0" normalizeH="0" baseline="0" noProof="0" dirty="0">
                    <a:ln>
                      <a:noFill/>
                    </a:ln>
                    <a:solidFill>
                      <a:srgbClr val="0070C0"/>
                    </a:solidFill>
                    <a:effectLst/>
                    <a:uLnTx/>
                    <a:uFillTx/>
                    <a:latin typeface="Courier" pitchFamily="2" charset="0"/>
                    <a:cs typeface="Calibri"/>
                  </a:rPr>
                  <a:t> </a:t>
                </a:r>
              </a:p>
              <a:p>
                <a:pPr marL="0" marR="0" lvl="0" indent="0" algn="l" defTabSz="914400" rtl="0" eaLnBrk="1" fontAlgn="auto" latinLnBrk="0" hangingPunct="1">
                  <a:lnSpc>
                    <a:spcPts val="148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Courier" pitchFamily="2" charset="0"/>
                    <a:cs typeface="Calibri"/>
                  </a:rPr>
                  <a:t>    verb.theme</a:t>
                </a:r>
                <a:r>
                  <a:rPr kumimoji="0" lang="en-US" sz="1400" b="0" i="0" u="none" strike="noStrike" kern="1200" cap="none" spc="0" normalizeH="0" baseline="0" noProof="0" dirty="0">
                    <a:ln>
                      <a:noFill/>
                    </a:ln>
                    <a:solidFill>
                      <a:srgbClr val="0070C0"/>
                    </a:solidFill>
                    <a:effectLst/>
                    <a:uLnTx/>
                    <a:uFillTx/>
                    <a:latin typeface="Courier" pitchFamily="2" charset="0"/>
                    <a:ea typeface="Cambria Math" panose="02040503050406030204" pitchFamily="18" charset="0"/>
                    <a:cs typeface="Calibri"/>
                  </a:rPr>
                  <a:t> </a:t>
                </a:r>
                <a14:m>
                  <m:oMath xmlns:m="http://schemas.openxmlformats.org/officeDocument/2006/math">
                    <m:r>
                      <a:rPr kumimoji="0" lang="en-US" sz="14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rPr>
                      <m:t>∈</m:t>
                    </m:r>
                  </m:oMath>
                </a14:m>
                <a:r>
                  <a:rPr kumimoji="0" lang="en-US" sz="1400" b="0" i="0" u="none" strike="noStrike" kern="1200" cap="none" spc="0" normalizeH="0" baseline="0" noProof="0" dirty="0">
                    <a:ln>
                      <a:noFill/>
                    </a:ln>
                    <a:solidFill>
                      <a:srgbClr val="0070C0"/>
                    </a:solidFill>
                    <a:effectLst/>
                    <a:uLnTx/>
                    <a:uFillTx/>
                    <a:latin typeface="Courier" pitchFamily="2" charset="0"/>
                    <a:cs typeface="Calibri"/>
                  </a:rPr>
                  <a:t> ThemeDict </a:t>
                </a:r>
              </a:p>
              <a:p>
                <a:pPr marL="0" marR="0" lvl="0" indent="0" algn="l" defTabSz="914400" rtl="0" eaLnBrk="1" fontAlgn="auto" latinLnBrk="0" hangingPunct="1">
                  <a:lnSpc>
                    <a:spcPts val="1480"/>
                  </a:lnSpc>
                  <a:spcBef>
                    <a:spcPts val="0"/>
                  </a:spcBef>
                  <a:spcAft>
                    <a:spcPts val="0"/>
                  </a:spcAft>
                  <a:buClrTx/>
                  <a:buSzTx/>
                  <a:buFontTx/>
                  <a:buNone/>
                  <a:tabLst/>
                  <a:defRPr/>
                </a:pPr>
                <a:r>
                  <a:rPr kumimoji="0" lang="en-US" altLang="en-US" sz="1400" b="1" i="0" u="none" strike="noStrike" kern="1200" cap="none" spc="0" normalizeH="0" baseline="0" noProof="1">
                    <a:ln>
                      <a:noFill/>
                    </a:ln>
                    <a:solidFill>
                      <a:srgbClr val="2F2B20"/>
                    </a:solidFill>
                    <a:effectLst/>
                    <a:uLnTx/>
                    <a:uFillTx/>
                    <a:latin typeface="IBM Plex Sans" charset="0"/>
                    <a:ea typeface="IBM Plex Sans" charset="0"/>
                    <a:cs typeface="IBM Plex Sans" charset="0"/>
                  </a:rPr>
                  <a:t>          an</a:t>
                </a:r>
                <a:r>
                  <a:rPr kumimoji="0" lang="en-US" altLang="en-US" sz="1400" b="1" i="0" u="none" strike="noStrike" kern="1200" cap="none" spc="0" normalizeH="0" baseline="0" noProof="0" dirty="0">
                    <a:ln>
                      <a:noFill/>
                    </a:ln>
                    <a:solidFill>
                      <a:srgbClr val="2F2B20"/>
                    </a:solidFill>
                    <a:effectLst/>
                    <a:uLnTx/>
                    <a:uFillTx/>
                    <a:latin typeface="IBM Plex Sans" charset="0"/>
                    <a:ea typeface="IBM Plex Sans" charset="0"/>
                    <a:cs typeface="IBM Plex Sans" charset="0"/>
                  </a:rPr>
                  <a:t>d </a:t>
                </a:r>
                <a:r>
                  <a:rPr kumimoji="0" lang="en-US" sz="1400" b="0" i="0" u="none" strike="noStrike" kern="1200" cap="none" spc="0" normalizeH="0" baseline="0" noProof="0" dirty="0">
                    <a:ln>
                      <a:noFill/>
                    </a:ln>
                    <a:solidFill>
                      <a:srgbClr val="0070C0"/>
                    </a:solidFill>
                    <a:effectLst/>
                    <a:uLnTx/>
                    <a:uFillTx/>
                    <a:latin typeface="Courier" pitchFamily="2" charset="0"/>
                    <a:cs typeface="Calibri"/>
                  </a:rPr>
                  <a:t>verb.voice = passive</a:t>
                </a:r>
              </a:p>
              <a:p>
                <a:pPr marL="0" marR="0" lvl="0" indent="0" algn="l" defTabSz="914400" rtl="0" eaLnBrk="1" fontAlgn="auto" latinLnBrk="0" hangingPunct="1">
                  <a:lnSpc>
                    <a:spcPts val="1480"/>
                  </a:lnSpc>
                  <a:spcBef>
                    <a:spcPts val="0"/>
                  </a:spcBef>
                  <a:spcAft>
                    <a:spcPts val="0"/>
                  </a:spcAft>
                  <a:buClrTx/>
                  <a:buSzTx/>
                  <a:buFontTx/>
                  <a:buNone/>
                  <a:tabLst/>
                  <a:defRPr/>
                </a:pPr>
                <a:r>
                  <a:rPr kumimoji="0" lang="en-US" altLang="en-US" sz="1400" b="1" i="0" u="none" strike="noStrike" kern="1200" cap="none" spc="0" normalizeH="0" baseline="0" noProof="1">
                    <a:ln>
                      <a:noFill/>
                    </a:ln>
                    <a:solidFill>
                      <a:srgbClr val="2F2B20"/>
                    </a:solidFill>
                    <a:effectLst/>
                    <a:uLnTx/>
                    <a:uFillTx/>
                    <a:latin typeface="IBM Plex Sans" charset="0"/>
                    <a:ea typeface="IBM Plex Sans" charset="0"/>
                    <a:cs typeface="IBM Plex Sans" charset="0"/>
                  </a:rPr>
                  <a:t>          an</a:t>
                </a:r>
                <a:r>
                  <a:rPr kumimoji="0" lang="en-US" altLang="en-US" sz="1400" b="1" i="0" u="none" strike="noStrike" kern="1200" cap="none" spc="0" normalizeH="0" baseline="0" noProof="0" dirty="0">
                    <a:ln>
                      <a:noFill/>
                    </a:ln>
                    <a:solidFill>
                      <a:srgbClr val="2F2B20"/>
                    </a:solidFill>
                    <a:effectLst/>
                    <a:uLnTx/>
                    <a:uFillTx/>
                    <a:latin typeface="IBM Plex Sans" charset="0"/>
                    <a:ea typeface="IBM Plex Sans" charset="0"/>
                    <a:cs typeface="IBM Plex Sans" charset="0"/>
                  </a:rPr>
                  <a:t>d </a:t>
                </a:r>
                <a:r>
                  <a:rPr kumimoji="0" lang="en-US" sz="1400" b="0" i="0" u="none" strike="noStrike" kern="1200" cap="none" spc="0" normalizeH="0" baseline="0" noProof="0" dirty="0">
                    <a:ln>
                      <a:noFill/>
                    </a:ln>
                    <a:solidFill>
                      <a:srgbClr val="0070C0"/>
                    </a:solidFill>
                    <a:effectLst/>
                    <a:uLnTx/>
                    <a:uFillTx/>
                    <a:latin typeface="Courier" pitchFamily="2" charset="0"/>
                    <a:cs typeface="Calibri"/>
                  </a:rPr>
                  <a:t>verb.tense = future</a:t>
                </a:r>
              </a:p>
            </p:txBody>
          </p:sp>
        </mc:Choice>
        <mc:Fallback xmlns="">
          <p:sp>
            <p:nvSpPr>
              <p:cNvPr id="20" name="TextBox 19">
                <a:extLst>
                  <a:ext uri="{FF2B5EF4-FFF2-40B4-BE49-F238E27FC236}">
                    <a16:creationId xmlns:a16="http://schemas.microsoft.com/office/drawing/2014/main" id="{2D3F68C6-95DC-DE47-A379-429B88E150F8}"/>
                  </a:ext>
                </a:extLst>
              </p:cNvPr>
              <p:cNvSpPr txBox="1">
                <a:spLocks noRot="1" noChangeAspect="1" noMove="1" noResize="1" noEditPoints="1" noAdjustHandles="1" noChangeArrowheads="1" noChangeShapeType="1" noTextEdit="1"/>
              </p:cNvSpPr>
              <p:nvPr/>
            </p:nvSpPr>
            <p:spPr>
              <a:xfrm>
                <a:off x="3969385" y="3137170"/>
                <a:ext cx="3110147" cy="864917"/>
              </a:xfrm>
              <a:prstGeom prst="rect">
                <a:avLst/>
              </a:prstGeom>
              <a:blipFill>
                <a:blip r:embed="rId4"/>
                <a:stretch>
                  <a:fillRect t="-4348" b="-5797"/>
                </a:stretch>
              </a:blipFill>
            </p:spPr>
            <p:txBody>
              <a:bodyPr/>
              <a:lstStyle/>
              <a:p>
                <a:r>
                  <a:rPr lang="en-US">
                    <a:noFill/>
                  </a:rPr>
                  <a:t> </a:t>
                </a:r>
              </a:p>
            </p:txBody>
          </p:sp>
        </mc:Fallback>
      </mc:AlternateContent>
      <p:graphicFrame>
        <p:nvGraphicFramePr>
          <p:cNvPr id="24" name="Table 23">
            <a:extLst>
              <a:ext uri="{FF2B5EF4-FFF2-40B4-BE49-F238E27FC236}">
                <a16:creationId xmlns:a16="http://schemas.microsoft.com/office/drawing/2014/main" id="{38AF115F-6598-CD43-AAF6-D07DDD797E16}"/>
              </a:ext>
            </a:extLst>
          </p:cNvPr>
          <p:cNvGraphicFramePr>
            <a:graphicFrameLocks noGrp="1"/>
          </p:cNvGraphicFramePr>
          <p:nvPr/>
        </p:nvGraphicFramePr>
        <p:xfrm>
          <a:off x="5094925" y="4305567"/>
          <a:ext cx="1366858" cy="703136"/>
        </p:xfrm>
        <a:graphic>
          <a:graphicData uri="http://schemas.openxmlformats.org/drawingml/2006/table">
            <a:tbl>
              <a:tblPr firstRow="1" bandRow="1">
                <a:tableStyleId>{2D5ABB26-0587-4C30-8999-92F81FD0307C}</a:tableStyleId>
              </a:tblPr>
              <a:tblGrid>
                <a:gridCol w="1366858">
                  <a:extLst>
                    <a:ext uri="{9D8B030D-6E8A-4147-A177-3AD203B41FA5}">
                      <a16:colId xmlns:a16="http://schemas.microsoft.com/office/drawing/2014/main" val="2750884637"/>
                    </a:ext>
                  </a:extLst>
                </a:gridCol>
              </a:tblGrid>
              <a:tr h="281366">
                <a:tc>
                  <a:txBody>
                    <a:bodyPr/>
                    <a:lstStyle/>
                    <a:p>
                      <a:pPr algn="l"/>
                      <a:r>
                        <a:rPr lang="en-US" sz="1400" b="0" dirty="0">
                          <a:solidFill>
                            <a:srgbClr val="0070C0"/>
                          </a:solidFill>
                          <a:latin typeface="Courier" pitchFamily="2" charset="0"/>
                        </a:rPr>
                        <a:t>ThemeDict</a:t>
                      </a:r>
                      <a:endParaRPr lang="en-US" sz="1600" b="0" dirty="0">
                        <a:solidFill>
                          <a:srgbClr val="0070C0"/>
                        </a:solidFill>
                        <a:latin typeface="Courier"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199206"/>
                  </a:ext>
                </a:extLst>
              </a:tr>
              <a:tr h="0">
                <a:tc>
                  <a:txBody>
                    <a:bodyPr/>
                    <a:lstStyle/>
                    <a:p>
                      <a:pPr algn="l">
                        <a:lnSpc>
                          <a:spcPts val="1240"/>
                        </a:lnSpc>
                      </a:pPr>
                      <a:r>
                        <a:rPr lang="en-US" sz="1200" dirty="0"/>
                        <a:t>communication</a:t>
                      </a:r>
                    </a:p>
                    <a:p>
                      <a:pPr algn="l">
                        <a:lnSpc>
                          <a:spcPts val="1240"/>
                        </a:lnSpc>
                      </a:pPr>
                      <a:r>
                        <a:rPr lang="en-US" sz="1200" dirty="0"/>
                        <a:t>notice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463430"/>
                  </a:ext>
                </a:extLst>
              </a:tr>
            </a:tbl>
          </a:graphicData>
        </a:graphic>
      </p:graphicFrame>
      <p:sp>
        <p:nvSpPr>
          <p:cNvPr id="25" name="TextBox 24">
            <a:extLst>
              <a:ext uri="{FF2B5EF4-FFF2-40B4-BE49-F238E27FC236}">
                <a16:creationId xmlns:a16="http://schemas.microsoft.com/office/drawing/2014/main" id="{30EE1A55-E8BE-A349-BE7F-88606C3AAC18}"/>
              </a:ext>
            </a:extLst>
          </p:cNvPr>
          <p:cNvSpPr txBox="1"/>
          <p:nvPr/>
        </p:nvSpPr>
        <p:spPr>
          <a:xfrm>
            <a:off x="3869158" y="4339313"/>
            <a:ext cx="1214460" cy="301429"/>
          </a:xfrm>
          <a:prstGeom prst="rect">
            <a:avLst/>
          </a:prstGeom>
          <a:noFill/>
        </p:spPr>
        <p:txBody>
          <a:bodyPr wrap="square" rtlCol="0">
            <a:spAutoFit/>
          </a:bodyPr>
          <a:lstStyle/>
          <a:p>
            <a:pPr marL="0" marR="0" lvl="0" indent="0" algn="ctr" defTabSz="914400" rtl="0" eaLnBrk="1" fontAlgn="auto" latinLnBrk="0" hangingPunct="1">
              <a:lnSpc>
                <a:spcPts val="172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Dictionaries</a:t>
            </a:r>
          </a:p>
        </p:txBody>
      </p:sp>
      <p:sp>
        <p:nvSpPr>
          <p:cNvPr id="26" name="TextBox 25">
            <a:extLst>
              <a:ext uri="{FF2B5EF4-FFF2-40B4-BE49-F238E27FC236}">
                <a16:creationId xmlns:a16="http://schemas.microsoft.com/office/drawing/2014/main" id="{7C5A2525-892F-2244-B326-F2C65CF11278}"/>
              </a:ext>
            </a:extLst>
          </p:cNvPr>
          <p:cNvSpPr txBox="1"/>
          <p:nvPr/>
        </p:nvSpPr>
        <p:spPr>
          <a:xfrm>
            <a:off x="3910622" y="2566028"/>
            <a:ext cx="2528198" cy="519438"/>
          </a:xfrm>
          <a:prstGeom prst="rect">
            <a:avLst/>
          </a:prstGeom>
          <a:noFill/>
        </p:spPr>
        <p:txBody>
          <a:bodyPr wrap="square" rtlCol="0">
            <a:spAutoFit/>
          </a:bodyPr>
          <a:lstStyle/>
          <a:p>
            <a:pPr marL="0" marR="0" lvl="0" indent="0" algn="l" defTabSz="914400" rtl="0" eaLnBrk="1" fontAlgn="auto" latinLnBrk="0" hangingPunct="1">
              <a:lnSpc>
                <a:spcPts val="172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Rules</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(predicates based on syntactic/semantic parsing)</a:t>
            </a:r>
          </a:p>
        </p:txBody>
      </p:sp>
      <p:sp>
        <p:nvSpPr>
          <p:cNvPr id="27" name="Left Brace 26">
            <a:extLst>
              <a:ext uri="{FF2B5EF4-FFF2-40B4-BE49-F238E27FC236}">
                <a16:creationId xmlns:a16="http://schemas.microsoft.com/office/drawing/2014/main" id="{59CAD890-7A33-C34C-B70A-26F8E9349C91}"/>
              </a:ext>
            </a:extLst>
          </p:cNvPr>
          <p:cNvSpPr/>
          <p:nvPr/>
        </p:nvSpPr>
        <p:spPr>
          <a:xfrm>
            <a:off x="3483983" y="2727444"/>
            <a:ext cx="293171" cy="2402578"/>
          </a:xfrm>
          <a:prstGeom prst="leftBrace">
            <a:avLst>
              <a:gd name="adj1" fmla="val 8333"/>
              <a:gd name="adj2" fmla="val 55299"/>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29" name="TextBox 28">
            <a:extLst>
              <a:ext uri="{FF2B5EF4-FFF2-40B4-BE49-F238E27FC236}">
                <a16:creationId xmlns:a16="http://schemas.microsoft.com/office/drawing/2014/main" id="{F3ECA199-EBDA-AA40-A3A7-FEE083297E7A}"/>
              </a:ext>
            </a:extLst>
          </p:cNvPr>
          <p:cNvSpPr txBox="1"/>
          <p:nvPr/>
        </p:nvSpPr>
        <p:spPr>
          <a:xfrm>
            <a:off x="9183488" y="1291111"/>
            <a:ext cx="1814192" cy="307777"/>
          </a:xfrm>
          <a:prstGeom prst="rect">
            <a:avLst/>
          </a:prstGeom>
          <a:noFill/>
          <a:ln>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lumMod val="50000"/>
                    <a:lumOff val="50000"/>
                  </a:srgbClr>
                </a:solidFill>
                <a:effectLst/>
                <a:uLnTx/>
                <a:uFillTx/>
                <a:latin typeface="IBM Plex Sans" panose="020B0503050203000203" pitchFamily="34" charset="0"/>
                <a:cs typeface="Calibri"/>
              </a:rPr>
              <a:t>“Communication”</a:t>
            </a:r>
          </a:p>
        </p:txBody>
      </p:sp>
      <p:sp>
        <p:nvSpPr>
          <p:cNvPr id="30" name="Rectangle 29">
            <a:extLst>
              <a:ext uri="{FF2B5EF4-FFF2-40B4-BE49-F238E27FC236}">
                <a16:creationId xmlns:a16="http://schemas.microsoft.com/office/drawing/2014/main" id="{8AA8CCDC-69EC-C944-8728-64EDC300F914}"/>
              </a:ext>
            </a:extLst>
          </p:cNvPr>
          <p:cNvSpPr/>
          <p:nvPr/>
        </p:nvSpPr>
        <p:spPr>
          <a:xfrm>
            <a:off x="3659648" y="5979300"/>
            <a:ext cx="5123731" cy="491994"/>
          </a:xfrm>
          <a:prstGeom prst="rect">
            <a:avLst/>
          </a:prstGeom>
          <a:solidFill>
            <a:schemeClr val="bg1"/>
          </a:solidFill>
          <a:ln>
            <a:solidFill>
              <a:schemeClr val="bg2"/>
            </a:solidFill>
          </a:ln>
        </p:spPr>
        <p:txBody>
          <a:bodyPr wrap="square">
            <a:spAutoFit/>
          </a:bodyPr>
          <a:lstStyle/>
          <a:p>
            <a:pPr marL="0" marR="0" lvl="0" indent="0" algn="l" defTabSz="914400" rtl="0" eaLnBrk="1" fontAlgn="auto" latinLnBrk="0" hangingPunct="1">
              <a:lnSpc>
                <a:spcPts val="158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Sen et al, </a:t>
            </a:r>
            <a:r>
              <a:rPr kumimoji="0" lang="en-US" sz="12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Learning Explainable Linguistic Expressions with Neural Inductive Logic Programming for Sentence Classification. </a:t>
            </a:r>
            <a:r>
              <a:rPr kumimoji="0" lang="en-US" sz="1200" b="0" i="0" u="none" strike="noStrike" kern="1200" cap="none" spc="0" normalizeH="0" baseline="0" noProof="0" dirty="0">
                <a:ln>
                  <a:noFill/>
                </a:ln>
                <a:solidFill>
                  <a:srgbClr val="535353"/>
                </a:solidFill>
                <a:effectLst/>
                <a:uLnTx/>
                <a:uFillTx/>
                <a:latin typeface="IBM Plex Sans" panose="020B0503050203000203" pitchFamily="34" charset="0"/>
                <a:cs typeface="Calibri"/>
              </a:rPr>
              <a:t>EMNLP 2020.</a:t>
            </a:r>
          </a:p>
        </p:txBody>
      </p:sp>
      <p:cxnSp>
        <p:nvCxnSpPr>
          <p:cNvPr id="34" name="Straight Arrow Connector 33">
            <a:extLst>
              <a:ext uri="{FF2B5EF4-FFF2-40B4-BE49-F238E27FC236}">
                <a16:creationId xmlns:a16="http://schemas.microsoft.com/office/drawing/2014/main" id="{7B3DBD51-3E7B-3D47-9359-85E9633A7E89}"/>
              </a:ext>
            </a:extLst>
          </p:cNvPr>
          <p:cNvCxnSpPr>
            <a:cxnSpLocks/>
            <a:endCxn id="29" idx="1"/>
          </p:cNvCxnSpPr>
          <p:nvPr/>
        </p:nvCxnSpPr>
        <p:spPr>
          <a:xfrm>
            <a:off x="8531227" y="1445000"/>
            <a:ext cx="652261" cy="0"/>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907F9A47-B458-F74F-97AA-AE714EF14300}"/>
              </a:ext>
            </a:extLst>
          </p:cNvPr>
          <p:cNvSpPr txBox="1"/>
          <p:nvPr/>
        </p:nvSpPr>
        <p:spPr>
          <a:xfrm>
            <a:off x="7234522" y="2440857"/>
            <a:ext cx="4771953" cy="27699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Representative example of system that uses a </a:t>
            </a:r>
            <a:r>
              <a:rPr kumimoji="0" lang="en-US" sz="1600" b="1" i="1" u="none" strike="noStrike" kern="1200" cap="none" spc="0" normalizeH="0" baseline="0" noProof="0" dirty="0">
                <a:ln>
                  <a:noFill/>
                </a:ln>
                <a:solidFill>
                  <a:srgbClr val="000000"/>
                </a:solidFill>
                <a:effectLst/>
                <a:uLnTx/>
                <a:uFillTx/>
                <a:latin typeface="IBM Plex Sans" panose="020B0503050203000203" pitchFamily="34" charset="0"/>
                <a:cs typeface="Calibri"/>
              </a:rPr>
              <a:t>neural model </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to learn another model (</a:t>
            </a:r>
            <a:r>
              <a:rPr kumimoji="0" lang="en-US" sz="1600" b="1" i="1" u="none" strike="noStrike" kern="1200" cap="none" spc="0" normalizeH="0" baseline="0" noProof="0" dirty="0">
                <a:ln>
                  <a:noFill/>
                </a:ln>
                <a:solidFill>
                  <a:srgbClr val="000000"/>
                </a:solidFill>
                <a:effectLst/>
                <a:uLnTx/>
                <a:uFillTx/>
                <a:latin typeface="IBM Plex Sans" panose="020B0503050203000203" pitchFamily="34" charset="0"/>
                <a:cs typeface="Calibri"/>
              </a:rPr>
              <a:t>the rules</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a:t>
            </a:r>
          </a:p>
          <a:p>
            <a:pPr marL="742950" marR="0" lvl="1"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The rules are used for classification but also act as global explanation </a:t>
            </a: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Joint learning of both rules and domain-specific dictionaries</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Explainable rules generalize better and are more conducive for </a:t>
            </a:r>
            <a:r>
              <a:rPr kumimoji="0" lang="en-US" sz="16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interaction with the expert </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457200" marR="0" lvl="1"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(see later – </a:t>
            </a: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Visualization</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a:t>
            </a:r>
          </a:p>
        </p:txBody>
      </p:sp>
      <p:sp>
        <p:nvSpPr>
          <p:cNvPr id="37" name="TextBox 36">
            <a:extLst>
              <a:ext uri="{FF2B5EF4-FFF2-40B4-BE49-F238E27FC236}">
                <a16:creationId xmlns:a16="http://schemas.microsoft.com/office/drawing/2014/main" id="{583B8328-A83E-E84A-B85B-A0A945DE85D5}"/>
              </a:ext>
            </a:extLst>
          </p:cNvPr>
          <p:cNvSpPr txBox="1"/>
          <p:nvPr/>
        </p:nvSpPr>
        <p:spPr>
          <a:xfrm>
            <a:off x="8597329" y="1056401"/>
            <a:ext cx="5283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Label</a:t>
            </a: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p:sp>
        <p:nvSpPr>
          <p:cNvPr id="38" name="TextBox 37">
            <a:extLst>
              <a:ext uri="{FF2B5EF4-FFF2-40B4-BE49-F238E27FC236}">
                <a16:creationId xmlns:a16="http://schemas.microsoft.com/office/drawing/2014/main" id="{23BDD12C-948F-D543-9F6E-1A506025F7CE}"/>
              </a:ext>
            </a:extLst>
          </p:cNvPr>
          <p:cNvSpPr txBox="1"/>
          <p:nvPr/>
        </p:nvSpPr>
        <p:spPr>
          <a:xfrm>
            <a:off x="5830354" y="1818822"/>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rPr>
              <a:t>…</a:t>
            </a:r>
          </a:p>
        </p:txBody>
      </p:sp>
      <p:sp>
        <p:nvSpPr>
          <p:cNvPr id="39" name="TextBox 38">
            <a:extLst>
              <a:ext uri="{FF2B5EF4-FFF2-40B4-BE49-F238E27FC236}">
                <a16:creationId xmlns:a16="http://schemas.microsoft.com/office/drawing/2014/main" id="{76F70DE9-1A27-4B4C-8456-280B1461EA08}"/>
              </a:ext>
            </a:extLst>
          </p:cNvPr>
          <p:cNvSpPr txBox="1"/>
          <p:nvPr/>
        </p:nvSpPr>
        <p:spPr>
          <a:xfrm>
            <a:off x="9181649" y="1553681"/>
            <a:ext cx="2419817" cy="307777"/>
          </a:xfrm>
          <a:prstGeom prst="rect">
            <a:avLst/>
          </a:prstGeom>
          <a:noFill/>
          <a:ln>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lumMod val="50000"/>
                    <a:lumOff val="50000"/>
                  </a:srgbClr>
                </a:solidFill>
                <a:effectLst/>
                <a:uLnTx/>
                <a:uFillTx/>
                <a:latin typeface="IBM Plex Sans" panose="020B0503050203000203" pitchFamily="34" charset="0"/>
                <a:cs typeface="Calibri"/>
              </a:rPr>
              <a:t>“Terms and Termination”</a:t>
            </a:r>
          </a:p>
        </p:txBody>
      </p:sp>
      <p:sp>
        <p:nvSpPr>
          <p:cNvPr id="40" name="TextBox 39">
            <a:extLst>
              <a:ext uri="{FF2B5EF4-FFF2-40B4-BE49-F238E27FC236}">
                <a16:creationId xmlns:a16="http://schemas.microsoft.com/office/drawing/2014/main" id="{42384158-ADBA-774B-A5E7-88369A4D9FAA}"/>
              </a:ext>
            </a:extLst>
          </p:cNvPr>
          <p:cNvSpPr txBox="1"/>
          <p:nvPr/>
        </p:nvSpPr>
        <p:spPr>
          <a:xfrm>
            <a:off x="9366106" y="1753778"/>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rPr>
              <a:t>…</a:t>
            </a:r>
          </a:p>
        </p:txBody>
      </p:sp>
      <p:sp>
        <p:nvSpPr>
          <p:cNvPr id="44" name="Rectangle 43">
            <a:extLst>
              <a:ext uri="{FF2B5EF4-FFF2-40B4-BE49-F238E27FC236}">
                <a16:creationId xmlns:a16="http://schemas.microsoft.com/office/drawing/2014/main" id="{F21BB2F2-DB3B-2045-8FD9-A377CF6B1F74}"/>
              </a:ext>
            </a:extLst>
          </p:cNvPr>
          <p:cNvSpPr/>
          <p:nvPr/>
        </p:nvSpPr>
        <p:spPr>
          <a:xfrm>
            <a:off x="609518" y="1166345"/>
            <a:ext cx="3691762" cy="58477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Task: Sentence classification in a domain (e.g., legal/contracts domain)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p:sp>
        <p:nvSpPr>
          <p:cNvPr id="4" name="Slide Number Placeholder 3">
            <a:extLst>
              <a:ext uri="{FF2B5EF4-FFF2-40B4-BE49-F238E27FC236}">
                <a16:creationId xmlns:a16="http://schemas.microsoft.com/office/drawing/2014/main" id="{32D6231A-E643-A343-9357-B9844DF21999}"/>
              </a:ext>
            </a:extLst>
          </p:cNvPr>
          <p:cNvSpPr>
            <a:spLocks noGrp="1"/>
          </p:cNvSpPr>
          <p:nvPr>
            <p:ph type="sldNum" sz="quarter" idx="2"/>
          </p:nvPr>
        </p:nvSpPr>
        <p:spPr/>
        <p:txBody>
          <a:bodyPr/>
          <a:lstStyle/>
          <a:p>
            <a:fld id="{86CB4B4D-7CA3-9044-876B-883B54F8677D}" type="slidenum">
              <a:rPr lang="en-US" smtClean="0"/>
              <a:t>77</a:t>
            </a:fld>
            <a:endParaRPr lang="en-US"/>
          </a:p>
        </p:txBody>
      </p:sp>
    </p:spTree>
    <p:extLst>
      <p:ext uri="{BB962C8B-B14F-4D97-AF65-F5344CB8AC3E}">
        <p14:creationId xmlns:p14="http://schemas.microsoft.com/office/powerpoint/2010/main" val="228524369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Common Operations to enable </a:t>
            </a:r>
            <a:r>
              <a:rPr lang="en-US" dirty="0" err="1"/>
              <a:t>explainability</a:t>
            </a:r>
            <a:endParaRPr lang="en-US" dirty="0"/>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lstStyle/>
          <a:p>
            <a:r>
              <a:rPr lang="en-US" b="1" dirty="0">
                <a:solidFill>
                  <a:schemeClr val="tx1"/>
                </a:solidFill>
              </a:rPr>
              <a:t>A few commonly used operations that enable different </a:t>
            </a:r>
            <a:r>
              <a:rPr lang="en-US" b="1" dirty="0" err="1">
                <a:solidFill>
                  <a:schemeClr val="tx1"/>
                </a:solidFill>
              </a:rPr>
              <a:t>explainability</a:t>
            </a:r>
            <a:endParaRPr lang="en-US" b="1" dirty="0">
              <a:solidFill>
                <a:schemeClr val="tx1"/>
              </a:solidFill>
            </a:endParaRPr>
          </a:p>
          <a:p>
            <a:pPr lvl="1">
              <a:lnSpc>
                <a:spcPct val="150000"/>
              </a:lnSpc>
            </a:pPr>
            <a:r>
              <a:rPr lang="en-US" dirty="0">
                <a:solidFill>
                  <a:schemeClr val="tx1"/>
                </a:solidFill>
              </a:rPr>
              <a:t>First-derivative saliency</a:t>
            </a:r>
          </a:p>
          <a:p>
            <a:pPr lvl="1">
              <a:lnSpc>
                <a:spcPct val="150000"/>
              </a:lnSpc>
            </a:pPr>
            <a:r>
              <a:rPr lang="en-US" dirty="0">
                <a:solidFill>
                  <a:schemeClr val="tx1"/>
                </a:solidFill>
              </a:rPr>
              <a:t>Layer-wise relevance propagation</a:t>
            </a:r>
          </a:p>
          <a:p>
            <a:pPr lvl="1">
              <a:lnSpc>
                <a:spcPct val="150000"/>
              </a:lnSpc>
            </a:pPr>
            <a:r>
              <a:rPr lang="en-US" dirty="0">
                <a:solidFill>
                  <a:schemeClr val="tx1"/>
                </a:solidFill>
              </a:rPr>
              <a:t>Input perturbations</a:t>
            </a:r>
          </a:p>
          <a:p>
            <a:pPr lvl="1">
              <a:lnSpc>
                <a:spcPct val="150000"/>
              </a:lnSpc>
            </a:pPr>
            <a:r>
              <a:rPr lang="en-US" dirty="0">
                <a:solidFill>
                  <a:schemeClr val="tx1"/>
                </a:solidFill>
              </a:rPr>
              <a:t>Attention</a:t>
            </a:r>
          </a:p>
          <a:p>
            <a:pPr lvl="1">
              <a:lnSpc>
                <a:spcPct val="150000"/>
              </a:lnSpc>
            </a:pPr>
            <a:r>
              <a:rPr lang="en-US" dirty="0">
                <a:solidFill>
                  <a:schemeClr val="tx1"/>
                </a:solidFill>
              </a:rPr>
              <a:t>LSTM gating signal</a:t>
            </a:r>
          </a:p>
          <a:p>
            <a:pPr lvl="1">
              <a:lnSpc>
                <a:spcPct val="150000"/>
              </a:lnSpc>
            </a:pPr>
            <a:r>
              <a:rPr lang="en-US" dirty="0" err="1">
                <a:solidFill>
                  <a:schemeClr val="tx1"/>
                </a:solidFill>
              </a:rPr>
              <a:t>Explainability</a:t>
            </a:r>
            <a:r>
              <a:rPr lang="en-US" dirty="0">
                <a:solidFill>
                  <a:schemeClr val="tx1"/>
                </a:solidFill>
              </a:rPr>
              <a:t>-aware architecture design</a:t>
            </a:r>
          </a:p>
          <a:p>
            <a:pPr lvl="1"/>
            <a:endParaRPr lang="en-US" dirty="0">
              <a:solidFill>
                <a:schemeClr val="tx1"/>
              </a:solidFill>
            </a:endParaRPr>
          </a:p>
          <a:p>
            <a:pPr lvl="1"/>
            <a:endParaRPr lang="en-US" dirty="0">
              <a:solidFill>
                <a:schemeClr val="tx1"/>
              </a:solidFill>
            </a:endParaRPr>
          </a:p>
        </p:txBody>
      </p:sp>
      <p:sp>
        <p:nvSpPr>
          <p:cNvPr id="4" name="Slide Number Placeholder 3">
            <a:extLst>
              <a:ext uri="{FF2B5EF4-FFF2-40B4-BE49-F238E27FC236}">
                <a16:creationId xmlns:a16="http://schemas.microsoft.com/office/drawing/2014/main" id="{B908063C-28FB-384B-A37C-7C91D0B56BCD}"/>
              </a:ext>
            </a:extLst>
          </p:cNvPr>
          <p:cNvSpPr>
            <a:spLocks noGrp="1"/>
          </p:cNvSpPr>
          <p:nvPr>
            <p:ph type="sldNum" sz="quarter" idx="2"/>
          </p:nvPr>
        </p:nvSpPr>
        <p:spPr/>
        <p:txBody>
          <a:bodyPr/>
          <a:lstStyle/>
          <a:p>
            <a:fld id="{86CB4B4D-7CA3-9044-876B-883B54F8677D}" type="slidenum">
              <a:rPr lang="en-US" smtClean="0"/>
              <a:t>78</a:t>
            </a:fld>
            <a:endParaRPr lang="en-US"/>
          </a:p>
        </p:txBody>
      </p:sp>
    </p:spTree>
    <p:extLst>
      <p:ext uri="{BB962C8B-B14F-4D97-AF65-F5344CB8AC3E}">
        <p14:creationId xmlns:p14="http://schemas.microsoft.com/office/powerpoint/2010/main" val="182675387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Operations – First-derivative saliency</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lstStyle/>
          <a:p>
            <a:r>
              <a:rPr lang="en-US" dirty="0">
                <a:solidFill>
                  <a:schemeClr val="tx1"/>
                </a:solidFill>
              </a:rPr>
              <a:t>Mainly used for enabling </a:t>
            </a:r>
            <a:r>
              <a:rPr lang="en-US" b="1" dirty="0">
                <a:solidFill>
                  <a:schemeClr val="tx1"/>
                </a:solidFill>
              </a:rPr>
              <a:t>Feature Importance</a:t>
            </a:r>
          </a:p>
          <a:p>
            <a:pPr lvl="1"/>
            <a:r>
              <a:rPr lang="en-US" dirty="0">
                <a:solidFill>
                  <a:schemeClr val="tx1"/>
                </a:solidFill>
                <a:hlinkClick r:id="rId3"/>
              </a:rPr>
              <a:t>[Li et al., 2016 NAACL], </a:t>
            </a:r>
            <a:r>
              <a:rPr lang="en-US" dirty="0">
                <a:solidFill>
                  <a:schemeClr val="tx1"/>
                </a:solidFill>
                <a:hlinkClick r:id="rId4"/>
              </a:rPr>
              <a:t>[</a:t>
            </a:r>
            <a:r>
              <a:rPr lang="en-US" dirty="0" err="1">
                <a:hlinkClick r:id="rId4"/>
              </a:rPr>
              <a:t>Aubakirova</a:t>
            </a:r>
            <a:r>
              <a:rPr lang="en-US" dirty="0">
                <a:hlinkClick r:id="rId4"/>
              </a:rPr>
              <a:t> and Bansal, 2016</a:t>
            </a:r>
            <a:r>
              <a:rPr lang="en-US" dirty="0">
                <a:solidFill>
                  <a:schemeClr val="tx1"/>
                </a:solidFill>
                <a:hlinkClick r:id="rId4"/>
              </a:rPr>
              <a:t>]</a:t>
            </a:r>
            <a:endParaRPr lang="en-US" dirty="0">
              <a:solidFill>
                <a:schemeClr val="tx1"/>
              </a:solidFill>
            </a:endParaRPr>
          </a:p>
          <a:p>
            <a:pPr marL="453953" lvl="1" indent="0">
              <a:buNone/>
            </a:pPr>
            <a:endParaRPr lang="en-US" dirty="0">
              <a:solidFill>
                <a:schemeClr val="tx1"/>
              </a:solidFill>
            </a:endParaRPr>
          </a:p>
          <a:p>
            <a:r>
              <a:rPr lang="en-US" dirty="0">
                <a:solidFill>
                  <a:schemeClr val="tx1"/>
                </a:solidFill>
              </a:rPr>
              <a:t>Inspired by the NN visualization method proposed for computer vision </a:t>
            </a:r>
          </a:p>
          <a:p>
            <a:pPr lvl="1"/>
            <a:r>
              <a:rPr lang="en-US" sz="2000" dirty="0">
                <a:solidFill>
                  <a:schemeClr val="tx1"/>
                </a:solidFill>
              </a:rPr>
              <a:t>Originally proposed in (</a:t>
            </a:r>
            <a:r>
              <a:rPr lang="en-US" sz="2000" dirty="0" err="1">
                <a:solidFill>
                  <a:schemeClr val="tx1"/>
                </a:solidFill>
              </a:rPr>
              <a:t>Simonyan</a:t>
            </a:r>
            <a:r>
              <a:rPr lang="en-US" sz="2000" dirty="0">
                <a:solidFill>
                  <a:schemeClr val="tx1"/>
                </a:solidFill>
              </a:rPr>
              <a:t> et al. 2014)</a:t>
            </a:r>
          </a:p>
          <a:p>
            <a:pPr lvl="1"/>
            <a:r>
              <a:rPr lang="en-US" sz="2000" dirty="0">
                <a:solidFill>
                  <a:schemeClr val="tx1"/>
                </a:solidFill>
              </a:rPr>
              <a:t>How much each input unit contributes to the final decision of the classifier.</a:t>
            </a:r>
            <a:endParaRPr lang="en-US" sz="2800" dirty="0">
              <a:solidFill>
                <a:schemeClr val="tx1"/>
              </a:solidFill>
            </a:endParaRPr>
          </a:p>
        </p:txBody>
      </p:sp>
      <p:pic>
        <p:nvPicPr>
          <p:cNvPr id="1030" name="Picture 6">
            <a:extLst>
              <a:ext uri="{FF2B5EF4-FFF2-40B4-BE49-F238E27FC236}">
                <a16:creationId xmlns:a16="http://schemas.microsoft.com/office/drawing/2014/main" id="{393767B5-D935-2E41-A4F9-C357D9F98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26" y="3240429"/>
            <a:ext cx="3898354" cy="24364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A9E7AF1-84E1-7F48-AFA2-FBA91658A042}"/>
              </a:ext>
            </a:extLst>
          </p:cNvPr>
          <p:cNvPicPr>
            <a:picLocks noChangeAspect="1"/>
          </p:cNvPicPr>
          <p:nvPr/>
        </p:nvPicPr>
        <p:blipFill>
          <a:blip r:embed="rId6"/>
          <a:stretch>
            <a:fillRect/>
          </a:stretch>
        </p:blipFill>
        <p:spPr>
          <a:xfrm>
            <a:off x="1520142" y="3360885"/>
            <a:ext cx="381000" cy="431800"/>
          </a:xfrm>
          <a:prstGeom prst="rect">
            <a:avLst/>
          </a:prstGeom>
        </p:spPr>
      </p:pic>
      <p:pic>
        <p:nvPicPr>
          <p:cNvPr id="6" name="Picture 5">
            <a:extLst>
              <a:ext uri="{FF2B5EF4-FFF2-40B4-BE49-F238E27FC236}">
                <a16:creationId xmlns:a16="http://schemas.microsoft.com/office/drawing/2014/main" id="{1D6546A0-1A18-BE45-B6A4-6CC024CD9D8A}"/>
              </a:ext>
            </a:extLst>
          </p:cNvPr>
          <p:cNvPicPr>
            <a:picLocks noChangeAspect="1"/>
          </p:cNvPicPr>
          <p:nvPr/>
        </p:nvPicPr>
        <p:blipFill>
          <a:blip r:embed="rId7"/>
          <a:stretch>
            <a:fillRect/>
          </a:stretch>
        </p:blipFill>
        <p:spPr>
          <a:xfrm>
            <a:off x="3935116" y="3644900"/>
            <a:ext cx="1308100" cy="622300"/>
          </a:xfrm>
          <a:prstGeom prst="rect">
            <a:avLst/>
          </a:prstGeom>
        </p:spPr>
      </p:pic>
      <p:pic>
        <p:nvPicPr>
          <p:cNvPr id="7" name="Picture 6">
            <a:extLst>
              <a:ext uri="{FF2B5EF4-FFF2-40B4-BE49-F238E27FC236}">
                <a16:creationId xmlns:a16="http://schemas.microsoft.com/office/drawing/2014/main" id="{F47E81D9-A089-984D-BCC0-65F6C917ECBF}"/>
              </a:ext>
            </a:extLst>
          </p:cNvPr>
          <p:cNvPicPr>
            <a:picLocks noChangeAspect="1"/>
          </p:cNvPicPr>
          <p:nvPr/>
        </p:nvPicPr>
        <p:blipFill>
          <a:blip r:embed="rId8"/>
          <a:stretch>
            <a:fillRect/>
          </a:stretch>
        </p:blipFill>
        <p:spPr>
          <a:xfrm>
            <a:off x="1247092" y="5680804"/>
            <a:ext cx="1308100" cy="774700"/>
          </a:xfrm>
          <a:prstGeom prst="rect">
            <a:avLst/>
          </a:prstGeom>
          <a:ln>
            <a:solidFill>
              <a:schemeClr val="bg1">
                <a:lumMod val="95000"/>
              </a:schemeClr>
            </a:solidFill>
          </a:ln>
        </p:spPr>
      </p:pic>
      <p:pic>
        <p:nvPicPr>
          <p:cNvPr id="12" name="Picture 11">
            <a:extLst>
              <a:ext uri="{FF2B5EF4-FFF2-40B4-BE49-F238E27FC236}">
                <a16:creationId xmlns:a16="http://schemas.microsoft.com/office/drawing/2014/main" id="{D86A95C5-A3F1-6846-9BC6-06774C9F1CED}"/>
              </a:ext>
            </a:extLst>
          </p:cNvPr>
          <p:cNvPicPr>
            <a:picLocks noChangeAspect="1"/>
          </p:cNvPicPr>
          <p:nvPr/>
        </p:nvPicPr>
        <p:blipFill>
          <a:blip r:embed="rId6"/>
          <a:stretch>
            <a:fillRect/>
          </a:stretch>
        </p:blipFill>
        <p:spPr>
          <a:xfrm>
            <a:off x="7436087" y="3808866"/>
            <a:ext cx="281932" cy="319523"/>
          </a:xfrm>
          <a:prstGeom prst="rect">
            <a:avLst/>
          </a:prstGeom>
        </p:spPr>
      </p:pic>
      <p:sp>
        <p:nvSpPr>
          <p:cNvPr id="8" name="TextBox 7">
            <a:extLst>
              <a:ext uri="{FF2B5EF4-FFF2-40B4-BE49-F238E27FC236}">
                <a16:creationId xmlns:a16="http://schemas.microsoft.com/office/drawing/2014/main" id="{887B56EF-7665-1341-AA46-7E2F257BC502}"/>
              </a:ext>
            </a:extLst>
          </p:cNvPr>
          <p:cNvSpPr txBox="1"/>
          <p:nvPr/>
        </p:nvSpPr>
        <p:spPr>
          <a:xfrm>
            <a:off x="8067354" y="3778217"/>
            <a:ext cx="22188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Input embedding layer</a:t>
            </a:r>
          </a:p>
        </p:txBody>
      </p:sp>
      <p:pic>
        <p:nvPicPr>
          <p:cNvPr id="14" name="Picture 13">
            <a:extLst>
              <a:ext uri="{FF2B5EF4-FFF2-40B4-BE49-F238E27FC236}">
                <a16:creationId xmlns:a16="http://schemas.microsoft.com/office/drawing/2014/main" id="{68C9C5CA-F310-5946-960A-3E102BF40E8A}"/>
              </a:ext>
            </a:extLst>
          </p:cNvPr>
          <p:cNvPicPr>
            <a:picLocks noChangeAspect="1"/>
          </p:cNvPicPr>
          <p:nvPr/>
        </p:nvPicPr>
        <p:blipFill>
          <a:blip r:embed="rId7"/>
          <a:stretch>
            <a:fillRect/>
          </a:stretch>
        </p:blipFill>
        <p:spPr>
          <a:xfrm>
            <a:off x="6983310" y="4305782"/>
            <a:ext cx="967965" cy="460488"/>
          </a:xfrm>
          <a:prstGeom prst="rect">
            <a:avLst/>
          </a:prstGeom>
        </p:spPr>
      </p:pic>
      <p:sp>
        <p:nvSpPr>
          <p:cNvPr id="17" name="TextBox 16">
            <a:extLst>
              <a:ext uri="{FF2B5EF4-FFF2-40B4-BE49-F238E27FC236}">
                <a16:creationId xmlns:a16="http://schemas.microsoft.com/office/drawing/2014/main" id="{D8178006-F2EF-3B40-ADC2-9F5E98FD780A}"/>
              </a:ext>
            </a:extLst>
          </p:cNvPr>
          <p:cNvSpPr txBox="1"/>
          <p:nvPr/>
        </p:nvSpPr>
        <p:spPr>
          <a:xfrm>
            <a:off x="8067354" y="4342885"/>
            <a:ext cx="24951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Output of neural network</a:t>
            </a:r>
          </a:p>
        </p:txBody>
      </p:sp>
      <p:pic>
        <p:nvPicPr>
          <p:cNvPr id="18" name="Picture 17">
            <a:extLst>
              <a:ext uri="{FF2B5EF4-FFF2-40B4-BE49-F238E27FC236}">
                <a16:creationId xmlns:a16="http://schemas.microsoft.com/office/drawing/2014/main" id="{C0320734-C590-F147-B9E1-A69C7C144E87}"/>
              </a:ext>
            </a:extLst>
          </p:cNvPr>
          <p:cNvPicPr>
            <a:picLocks noChangeAspect="1"/>
          </p:cNvPicPr>
          <p:nvPr/>
        </p:nvPicPr>
        <p:blipFill>
          <a:blip r:embed="rId8"/>
          <a:stretch>
            <a:fillRect/>
          </a:stretch>
        </p:blipFill>
        <p:spPr>
          <a:xfrm>
            <a:off x="7016071" y="4969923"/>
            <a:ext cx="967965" cy="573261"/>
          </a:xfrm>
          <a:prstGeom prst="rect">
            <a:avLst/>
          </a:prstGeom>
          <a:ln>
            <a:solidFill>
              <a:schemeClr val="bg1">
                <a:lumMod val="95000"/>
              </a:schemeClr>
            </a:solidFill>
          </a:ln>
        </p:spPr>
      </p:pic>
      <p:sp>
        <p:nvSpPr>
          <p:cNvPr id="19" name="TextBox 18">
            <a:extLst>
              <a:ext uri="{FF2B5EF4-FFF2-40B4-BE49-F238E27FC236}">
                <a16:creationId xmlns:a16="http://schemas.microsoft.com/office/drawing/2014/main" id="{BF9600CC-351E-DC41-B13B-DE65818B671A}"/>
              </a:ext>
            </a:extLst>
          </p:cNvPr>
          <p:cNvSpPr txBox="1"/>
          <p:nvPr/>
        </p:nvSpPr>
        <p:spPr>
          <a:xfrm>
            <a:off x="8067354" y="5040316"/>
            <a:ext cx="35976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Gradients of the output </a:t>
            </a:r>
            <a:r>
              <a:rPr kumimoji="0" lang="en-US" sz="1800" b="0" i="0" u="none" strike="noStrike" cap="none" spc="0" normalizeH="0" baseline="0" dirty="0" err="1">
                <a:ln>
                  <a:noFill/>
                </a:ln>
                <a:solidFill>
                  <a:srgbClr val="C00000"/>
                </a:solidFill>
                <a:effectLst/>
                <a:uFillTx/>
                <a:latin typeface="+mn-lt"/>
                <a:ea typeface="+mn-ea"/>
                <a:cs typeface="+mn-cs"/>
                <a:sym typeface="Calibri"/>
              </a:rPr>
              <a:t>wrt</a:t>
            </a:r>
            <a:r>
              <a:rPr kumimoji="0" lang="en-US" sz="1800" b="0" i="0" u="none" strike="noStrike" cap="none" spc="0" normalizeH="0" baseline="0" dirty="0">
                <a:ln>
                  <a:noFill/>
                </a:ln>
                <a:solidFill>
                  <a:srgbClr val="C00000"/>
                </a:solidFill>
                <a:effectLst/>
                <a:uFillTx/>
                <a:latin typeface="+mn-lt"/>
                <a:ea typeface="+mn-ea"/>
                <a:cs typeface="+mn-cs"/>
                <a:sym typeface="Calibri"/>
              </a:rPr>
              <a:t> the input</a:t>
            </a:r>
          </a:p>
        </p:txBody>
      </p:sp>
      <p:sp>
        <p:nvSpPr>
          <p:cNvPr id="4" name="Slide Number Placeholder 3">
            <a:extLst>
              <a:ext uri="{FF2B5EF4-FFF2-40B4-BE49-F238E27FC236}">
                <a16:creationId xmlns:a16="http://schemas.microsoft.com/office/drawing/2014/main" id="{891A213D-2F73-AB45-810D-1EA5B2E9396D}"/>
              </a:ext>
            </a:extLst>
          </p:cNvPr>
          <p:cNvSpPr>
            <a:spLocks noGrp="1"/>
          </p:cNvSpPr>
          <p:nvPr>
            <p:ph type="sldNum" sz="quarter" idx="2"/>
          </p:nvPr>
        </p:nvSpPr>
        <p:spPr/>
        <p:txBody>
          <a:bodyPr/>
          <a:lstStyle/>
          <a:p>
            <a:fld id="{86CB4B4D-7CA3-9044-876B-883B54F8677D}" type="slidenum">
              <a:rPr lang="en-US" smtClean="0"/>
              <a:t>79</a:t>
            </a:fld>
            <a:endParaRPr lang="en-US"/>
          </a:p>
        </p:txBody>
      </p:sp>
    </p:spTree>
    <p:extLst>
      <p:ext uri="{BB962C8B-B14F-4D97-AF65-F5344CB8AC3E}">
        <p14:creationId xmlns:p14="http://schemas.microsoft.com/office/powerpoint/2010/main" val="360127866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374C34D-9661-904C-A740-48C9426D1C71}"/>
              </a:ext>
            </a:extLst>
          </p:cNvPr>
          <p:cNvSpPr/>
          <p:nvPr/>
        </p:nvSpPr>
        <p:spPr>
          <a:xfrm>
            <a:off x="9369524" y="1213560"/>
            <a:ext cx="2731097" cy="476350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a:xfrm>
            <a:off x="11378677" y="6219446"/>
            <a:ext cx="203009" cy="177417"/>
          </a:xfrm>
        </p:spPr>
        <p:txBody>
          <a:bodyPr/>
          <a:lstStyle/>
          <a:p>
            <a:fld id="{B9E1206A-5614-2648-8F03-F73EEBA35E51}" type="slidenum">
              <a:rPr lang="en-US" smtClean="0"/>
              <a:t>8</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Model Development</a:t>
            </a:r>
          </a:p>
        </p:txBody>
      </p:sp>
      <p:graphicFrame>
        <p:nvGraphicFramePr>
          <p:cNvPr id="3" name="Diagram 2">
            <a:extLst>
              <a:ext uri="{FF2B5EF4-FFF2-40B4-BE49-F238E27FC236}">
                <a16:creationId xmlns:a16="http://schemas.microsoft.com/office/drawing/2014/main" id="{046F7AC4-8C5D-744A-9B99-FBA192EE1A1D}"/>
              </a:ext>
            </a:extLst>
          </p:cNvPr>
          <p:cNvGraphicFramePr/>
          <p:nvPr/>
        </p:nvGraphicFramePr>
        <p:xfrm>
          <a:off x="5887626" y="3674642"/>
          <a:ext cx="3424345" cy="30468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Graphic 6" descr="Head with gears">
            <a:extLst>
              <a:ext uri="{FF2B5EF4-FFF2-40B4-BE49-F238E27FC236}">
                <a16:creationId xmlns:a16="http://schemas.microsoft.com/office/drawing/2014/main" id="{1B5A8593-2A1C-6747-B46C-D113D56555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1375" y="4573791"/>
            <a:ext cx="914400" cy="914400"/>
          </a:xfrm>
          <a:prstGeom prst="rect">
            <a:avLst/>
          </a:prstGeom>
        </p:spPr>
      </p:pic>
      <p:sp>
        <p:nvSpPr>
          <p:cNvPr id="12" name="Down Arrow 11">
            <a:extLst>
              <a:ext uri="{FF2B5EF4-FFF2-40B4-BE49-F238E27FC236}">
                <a16:creationId xmlns:a16="http://schemas.microsoft.com/office/drawing/2014/main" id="{2F576609-C462-374F-832E-AE8AF5B58ECD}"/>
              </a:ext>
            </a:extLst>
          </p:cNvPr>
          <p:cNvSpPr/>
          <p:nvPr/>
        </p:nvSpPr>
        <p:spPr>
          <a:xfrm>
            <a:off x="10631503" y="3740604"/>
            <a:ext cx="197963" cy="2163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86E0EBE-CAF7-7B4E-A577-2AB494D42D3F}"/>
              </a:ext>
            </a:extLst>
          </p:cNvPr>
          <p:cNvPicPr>
            <a:picLocks noChangeAspect="1"/>
          </p:cNvPicPr>
          <p:nvPr/>
        </p:nvPicPr>
        <p:blipFill>
          <a:blip r:embed="rId12"/>
          <a:stretch>
            <a:fillRect/>
          </a:stretch>
        </p:blipFill>
        <p:spPr>
          <a:xfrm>
            <a:off x="9633930" y="1383424"/>
            <a:ext cx="2193109" cy="1509058"/>
          </a:xfrm>
          <a:prstGeom prst="rect">
            <a:avLst/>
          </a:prstGeom>
        </p:spPr>
      </p:pic>
      <p:sp>
        <p:nvSpPr>
          <p:cNvPr id="14" name="Rectangle 13">
            <a:extLst>
              <a:ext uri="{FF2B5EF4-FFF2-40B4-BE49-F238E27FC236}">
                <a16:creationId xmlns:a16="http://schemas.microsoft.com/office/drawing/2014/main" id="{DADAD34F-EA73-CF40-9FDB-B195AD45869A}"/>
              </a:ext>
            </a:extLst>
          </p:cNvPr>
          <p:cNvSpPr/>
          <p:nvPr/>
        </p:nvSpPr>
        <p:spPr>
          <a:xfrm>
            <a:off x="9369524" y="2907441"/>
            <a:ext cx="2496196" cy="738664"/>
          </a:xfrm>
          <a:prstGeom prst="rect">
            <a:avLst/>
          </a:prstGeom>
        </p:spPr>
        <p:txBody>
          <a:bodyPr wrap="none">
            <a:spAutoFit/>
          </a:bodyPr>
          <a:lstStyle/>
          <a:p>
            <a:pPr algn="ctr"/>
            <a:r>
              <a:rPr lang="en-US" b="1" dirty="0">
                <a:solidFill>
                  <a:schemeClr val="tx1">
                    <a:lumMod val="75000"/>
                    <a:lumOff val="25000"/>
                  </a:schemeClr>
                </a:solidFill>
              </a:rPr>
              <a:t>Error Analysis</a:t>
            </a:r>
          </a:p>
          <a:p>
            <a:pPr algn="ctr"/>
            <a:r>
              <a:rPr lang="en-US" sz="1200" dirty="0">
                <a:solidFill>
                  <a:schemeClr val="bg1">
                    <a:lumMod val="50000"/>
                  </a:schemeClr>
                </a:solidFill>
              </a:rPr>
              <a:t>e.g. “</a:t>
            </a:r>
            <a:r>
              <a:rPr lang="en-US" sz="1200" i="1" dirty="0">
                <a:solidFill>
                  <a:schemeClr val="bg1">
                    <a:lumMod val="50000"/>
                  </a:schemeClr>
                </a:solidFill>
              </a:rPr>
              <a:t>$100 is due at signing</a:t>
            </a:r>
            <a:r>
              <a:rPr lang="en-US" sz="1200" dirty="0">
                <a:solidFill>
                  <a:schemeClr val="bg1">
                    <a:lumMod val="50000"/>
                  </a:schemeClr>
                </a:solidFill>
              </a:rPr>
              <a:t>”</a:t>
            </a:r>
          </a:p>
          <a:p>
            <a:pPr algn="ctr"/>
            <a:r>
              <a:rPr lang="en-US" sz="1200" dirty="0">
                <a:solidFill>
                  <a:schemeClr val="bg1">
                    <a:lumMod val="50000"/>
                  </a:schemeClr>
                </a:solidFill>
              </a:rPr>
              <a:t> is not classified as </a:t>
            </a:r>
            <a:r>
              <a:rPr lang="en-US" sz="1200" dirty="0">
                <a:solidFill>
                  <a:schemeClr val="bg1">
                    <a:lumMod val="50000"/>
                  </a:schemeClr>
                </a:solidFill>
                <a:latin typeface="IBM Plex Mono Light" panose="020B0409050203000203" pitchFamily="49" charset="77"/>
              </a:rPr>
              <a:t>&lt;</a:t>
            </a:r>
            <a:r>
              <a:rPr lang="en-US" sz="1100" dirty="0">
                <a:solidFill>
                  <a:schemeClr val="bg1">
                    <a:lumMod val="50000"/>
                  </a:schemeClr>
                </a:solidFill>
                <a:latin typeface="IBM Plex Mono Light" panose="020B0409050203000203" pitchFamily="49" charset="77"/>
              </a:rPr>
              <a:t>Obligation&gt;</a:t>
            </a:r>
            <a:r>
              <a:rPr lang="en-US" sz="1200" dirty="0">
                <a:solidFill>
                  <a:schemeClr val="bg1">
                    <a:lumMod val="50000"/>
                  </a:schemeClr>
                </a:solidFill>
                <a:latin typeface="IBM Plex Mono Light" panose="020B0409050203000203" pitchFamily="49" charset="77"/>
              </a:rPr>
              <a:t> </a:t>
            </a:r>
          </a:p>
        </p:txBody>
      </p:sp>
      <p:sp>
        <p:nvSpPr>
          <p:cNvPr id="15" name="Rectangle 14">
            <a:extLst>
              <a:ext uri="{FF2B5EF4-FFF2-40B4-BE49-F238E27FC236}">
                <a16:creationId xmlns:a16="http://schemas.microsoft.com/office/drawing/2014/main" id="{843495BB-8CCA-F144-AD02-44A4F713125D}"/>
              </a:ext>
            </a:extLst>
          </p:cNvPr>
          <p:cNvSpPr/>
          <p:nvPr/>
        </p:nvSpPr>
        <p:spPr>
          <a:xfrm>
            <a:off x="9437502" y="3990700"/>
            <a:ext cx="2585964" cy="738664"/>
          </a:xfrm>
          <a:prstGeom prst="rect">
            <a:avLst/>
          </a:prstGeom>
        </p:spPr>
        <p:txBody>
          <a:bodyPr wrap="none">
            <a:spAutoFit/>
          </a:bodyPr>
          <a:lstStyle/>
          <a:p>
            <a:pPr algn="ctr"/>
            <a:r>
              <a:rPr lang="en-US" b="1" dirty="0">
                <a:solidFill>
                  <a:schemeClr val="tx1">
                    <a:lumMod val="75000"/>
                    <a:lumOff val="25000"/>
                  </a:schemeClr>
                </a:solidFill>
              </a:rPr>
              <a:t>Root Cause Identification</a:t>
            </a:r>
          </a:p>
          <a:p>
            <a:pPr algn="ctr"/>
            <a:r>
              <a:rPr lang="en-US" sz="1200" dirty="0">
                <a:solidFill>
                  <a:schemeClr val="bg1">
                    <a:lumMod val="50000"/>
                  </a:schemeClr>
                </a:solidFill>
              </a:rPr>
              <a:t>e.g. </a:t>
            </a:r>
            <a:r>
              <a:rPr lang="en-US" sz="1100" dirty="0">
                <a:solidFill>
                  <a:schemeClr val="bg1">
                    <a:lumMod val="50000"/>
                  </a:schemeClr>
                </a:solidFill>
                <a:latin typeface="IBM Plex Mono Light" panose="020B0409050203000203" pitchFamily="49" charset="77"/>
              </a:rPr>
              <a:t>&lt;Currency&gt; </a:t>
            </a:r>
            <a:r>
              <a:rPr lang="en-US" sz="1200" dirty="0">
                <a:solidFill>
                  <a:schemeClr val="bg1">
                    <a:lumMod val="50000"/>
                  </a:schemeClr>
                </a:solidFill>
              </a:rPr>
              <a:t>is not </a:t>
            </a:r>
          </a:p>
          <a:p>
            <a:pPr algn="ctr"/>
            <a:r>
              <a:rPr lang="en-US" sz="1200" dirty="0" err="1">
                <a:solidFill>
                  <a:schemeClr val="bg1">
                    <a:lumMod val="50000"/>
                  </a:schemeClr>
                </a:solidFill>
              </a:rPr>
              <a:t>considrerd</a:t>
            </a:r>
            <a:r>
              <a:rPr lang="en-US" sz="1200" dirty="0">
                <a:solidFill>
                  <a:schemeClr val="bg1">
                    <a:lumMod val="50000"/>
                  </a:schemeClr>
                </a:solidFill>
              </a:rPr>
              <a:t> in the model</a:t>
            </a:r>
            <a:endParaRPr lang="en-US" sz="1200" b="1" dirty="0">
              <a:solidFill>
                <a:schemeClr val="bg1">
                  <a:lumMod val="50000"/>
                </a:schemeClr>
              </a:solidFill>
            </a:endParaRPr>
          </a:p>
        </p:txBody>
      </p:sp>
      <p:sp>
        <p:nvSpPr>
          <p:cNvPr id="16" name="Rectangle 15">
            <a:extLst>
              <a:ext uri="{FF2B5EF4-FFF2-40B4-BE49-F238E27FC236}">
                <a16:creationId xmlns:a16="http://schemas.microsoft.com/office/drawing/2014/main" id="{BDEA1A66-1BE2-2341-88EC-DF2378054C23}"/>
              </a:ext>
            </a:extLst>
          </p:cNvPr>
          <p:cNvSpPr/>
          <p:nvPr/>
        </p:nvSpPr>
        <p:spPr>
          <a:xfrm>
            <a:off x="6995010" y="5426348"/>
            <a:ext cx="1255075" cy="523220"/>
          </a:xfrm>
          <a:prstGeom prst="rect">
            <a:avLst/>
          </a:prstGeom>
        </p:spPr>
        <p:txBody>
          <a:bodyPr wrap="square">
            <a:spAutoFit/>
          </a:bodyPr>
          <a:lstStyle/>
          <a:p>
            <a:pPr algn="ctr"/>
            <a:r>
              <a:rPr lang="en-US" sz="1400" dirty="0"/>
              <a:t>AI engineers/</a:t>
            </a:r>
          </a:p>
          <a:p>
            <a:pPr algn="ctr"/>
            <a:r>
              <a:rPr lang="en-US" sz="1400" dirty="0"/>
              <a:t>data scientists </a:t>
            </a:r>
          </a:p>
        </p:txBody>
      </p:sp>
      <p:sp>
        <p:nvSpPr>
          <p:cNvPr id="17" name="Down Arrow 16">
            <a:extLst>
              <a:ext uri="{FF2B5EF4-FFF2-40B4-BE49-F238E27FC236}">
                <a16:creationId xmlns:a16="http://schemas.microsoft.com/office/drawing/2014/main" id="{8F66DE18-DEF8-9141-8DA8-B22A69D46CC6}"/>
              </a:ext>
            </a:extLst>
          </p:cNvPr>
          <p:cNvSpPr/>
          <p:nvPr/>
        </p:nvSpPr>
        <p:spPr>
          <a:xfrm>
            <a:off x="10631503" y="4824646"/>
            <a:ext cx="197963" cy="2163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159A0D-01B1-1F42-8621-0D830422EBEB}"/>
              </a:ext>
            </a:extLst>
          </p:cNvPr>
          <p:cNvSpPr/>
          <p:nvPr/>
        </p:nvSpPr>
        <p:spPr>
          <a:xfrm>
            <a:off x="9600659" y="5042874"/>
            <a:ext cx="2442409" cy="1200329"/>
          </a:xfrm>
          <a:prstGeom prst="rect">
            <a:avLst/>
          </a:prstGeom>
        </p:spPr>
        <p:txBody>
          <a:bodyPr wrap="square">
            <a:spAutoFit/>
          </a:bodyPr>
          <a:lstStyle/>
          <a:p>
            <a:r>
              <a:rPr lang="en-US" b="1" dirty="0">
                <a:solidFill>
                  <a:schemeClr val="tx1">
                    <a:lumMod val="75000"/>
                    <a:lumOff val="25000"/>
                  </a:schemeClr>
                </a:solidFill>
              </a:rPr>
              <a:t>Model Improvement</a:t>
            </a:r>
          </a:p>
          <a:p>
            <a:pPr algn="ctr"/>
            <a:r>
              <a:rPr lang="en-US" sz="1200" dirty="0">
                <a:solidFill>
                  <a:schemeClr val="bg1">
                    <a:lumMod val="50000"/>
                  </a:schemeClr>
                </a:solidFill>
              </a:rPr>
              <a:t>e.g. Include </a:t>
            </a:r>
            <a:r>
              <a:rPr lang="en-US" sz="1100" dirty="0">
                <a:solidFill>
                  <a:schemeClr val="bg1">
                    <a:lumMod val="50000"/>
                  </a:schemeClr>
                </a:solidFill>
                <a:latin typeface="IBM Plex Mono Light" panose="020B0409050203000203" pitchFamily="49" charset="77"/>
              </a:rPr>
              <a:t>&lt;Currency&gt; </a:t>
            </a:r>
            <a:r>
              <a:rPr lang="en-US" sz="1200" dirty="0">
                <a:solidFill>
                  <a:schemeClr val="bg1">
                    <a:lumMod val="50000"/>
                  </a:schemeClr>
                </a:solidFill>
              </a:rPr>
              <a:t>as a feature / or introduce entity-aware attention</a:t>
            </a:r>
            <a:endParaRPr lang="en-US" sz="1200" b="1" dirty="0">
              <a:solidFill>
                <a:schemeClr val="bg1">
                  <a:lumMod val="50000"/>
                </a:schemeClr>
              </a:solidFill>
            </a:endParaRPr>
          </a:p>
          <a:p>
            <a:endParaRPr lang="en-US" dirty="0"/>
          </a:p>
        </p:txBody>
      </p:sp>
      <p:graphicFrame>
        <p:nvGraphicFramePr>
          <p:cNvPr id="21" name="Diagram 20">
            <a:extLst>
              <a:ext uri="{FF2B5EF4-FFF2-40B4-BE49-F238E27FC236}">
                <a16:creationId xmlns:a16="http://schemas.microsoft.com/office/drawing/2014/main" id="{6E1EA253-3B62-F941-A947-6783748B14F9}"/>
              </a:ext>
            </a:extLst>
          </p:cNvPr>
          <p:cNvGraphicFramePr/>
          <p:nvPr/>
        </p:nvGraphicFramePr>
        <p:xfrm>
          <a:off x="-973439" y="1085084"/>
          <a:ext cx="8128000" cy="541866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Rectangle 4">
            <a:extLst>
              <a:ext uri="{FF2B5EF4-FFF2-40B4-BE49-F238E27FC236}">
                <a16:creationId xmlns:a16="http://schemas.microsoft.com/office/drawing/2014/main" id="{75930408-19B6-CB43-B1DA-D3872CC87B72}"/>
              </a:ext>
            </a:extLst>
          </p:cNvPr>
          <p:cNvSpPr/>
          <p:nvPr/>
        </p:nvSpPr>
        <p:spPr>
          <a:xfrm>
            <a:off x="9437502" y="5959786"/>
            <a:ext cx="2546124" cy="830997"/>
          </a:xfrm>
          <a:prstGeom prst="rect">
            <a:avLst/>
          </a:prstGeom>
        </p:spPr>
        <p:txBody>
          <a:bodyPr wrap="square">
            <a:spAutoFit/>
          </a:bodyPr>
          <a:lstStyle/>
          <a:p>
            <a:r>
              <a:rPr lang="en-US" sz="1200" dirty="0">
                <a:solidFill>
                  <a:schemeClr val="tx1">
                    <a:lumMod val="50000"/>
                    <a:lumOff val="50000"/>
                  </a:schemeClr>
                </a:solidFill>
              </a:rPr>
              <a:t>Source: </a:t>
            </a:r>
            <a:r>
              <a:rPr lang="en-US" sz="1200" dirty="0" err="1">
                <a:solidFill>
                  <a:schemeClr val="tx1">
                    <a:lumMod val="50000"/>
                    <a:lumOff val="50000"/>
                  </a:schemeClr>
                </a:solidFill>
              </a:rPr>
              <a:t>ModelLens</a:t>
            </a:r>
            <a:r>
              <a:rPr lang="en-US" sz="1200" dirty="0">
                <a:solidFill>
                  <a:schemeClr val="tx1">
                    <a:lumMod val="50000"/>
                    <a:lumOff val="50000"/>
                  </a:schemeClr>
                </a:solidFill>
              </a:rPr>
              <a:t>: An Interactive System to Support the Model Improvement Practices of Data Science Teams. CSCW’2019</a:t>
            </a:r>
            <a:endParaRPr lang="en-US" sz="1200" i="0" dirty="0">
              <a:solidFill>
                <a:schemeClr val="tx1">
                  <a:lumMod val="50000"/>
                  <a:lumOff val="50000"/>
                </a:schemeClr>
              </a:solidFill>
              <a:effectLst/>
            </a:endParaRPr>
          </a:p>
        </p:txBody>
      </p:sp>
      <p:pic>
        <p:nvPicPr>
          <p:cNvPr id="6" name="Audio 5">
            <a:hlinkClick r:id="" action="ppaction://media"/>
            <a:extLst>
              <a:ext uri="{FF2B5EF4-FFF2-40B4-BE49-F238E27FC236}">
                <a16:creationId xmlns:a16="http://schemas.microsoft.com/office/drawing/2014/main" id="{F66CF122-ED49-4740-BF0F-CAF93FBEA929}"/>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39979506"/>
      </p:ext>
    </p:extLst>
  </p:cSld>
  <p:clrMapOvr>
    <a:masterClrMapping/>
  </p:clrMapOvr>
  <p:transition spd="med" advTm="852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Operations – First-derivative saliency</a:t>
            </a:r>
          </a:p>
        </p:txBody>
      </p:sp>
      <p:pic>
        <p:nvPicPr>
          <p:cNvPr id="10" name="Picture 9">
            <a:extLst>
              <a:ext uri="{FF2B5EF4-FFF2-40B4-BE49-F238E27FC236}">
                <a16:creationId xmlns:a16="http://schemas.microsoft.com/office/drawing/2014/main" id="{F344784E-8252-8540-BDFD-4A42DCDE343C}"/>
              </a:ext>
            </a:extLst>
          </p:cNvPr>
          <p:cNvPicPr>
            <a:picLocks noChangeAspect="1"/>
          </p:cNvPicPr>
          <p:nvPr/>
        </p:nvPicPr>
        <p:blipFill>
          <a:blip r:embed="rId3"/>
          <a:stretch>
            <a:fillRect/>
          </a:stretch>
        </p:blipFill>
        <p:spPr>
          <a:xfrm>
            <a:off x="609519" y="2707094"/>
            <a:ext cx="10972166" cy="3454201"/>
          </a:xfrm>
          <a:prstGeom prst="rect">
            <a:avLst/>
          </a:prstGeom>
        </p:spPr>
      </p:pic>
      <p:sp>
        <p:nvSpPr>
          <p:cNvPr id="11" name="TextBox 10">
            <a:extLst>
              <a:ext uri="{FF2B5EF4-FFF2-40B4-BE49-F238E27FC236}">
                <a16:creationId xmlns:a16="http://schemas.microsoft.com/office/drawing/2014/main" id="{E9659650-A346-5842-A869-053FA4B3BA98}"/>
              </a:ext>
            </a:extLst>
          </p:cNvPr>
          <p:cNvSpPr txBox="1"/>
          <p:nvPr/>
        </p:nvSpPr>
        <p:spPr>
          <a:xfrm>
            <a:off x="609519" y="2433438"/>
            <a:ext cx="19108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Sentiment Analysis</a:t>
            </a:r>
            <a:endParaRPr kumimoji="0" lang="en-US" sz="1800" b="1"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8A867BBB-08FF-0A4D-8795-4783D3367A89}"/>
              </a:ext>
            </a:extLst>
          </p:cNvPr>
          <p:cNvSpPr txBox="1"/>
          <p:nvPr/>
        </p:nvSpPr>
        <p:spPr>
          <a:xfrm>
            <a:off x="609519" y="1089393"/>
            <a:ext cx="1081802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IBM Plex Sans" panose="020B0503050203000203" pitchFamily="34" charset="0"/>
                <a:sym typeface="Calibri"/>
              </a:rPr>
              <a:t>Naturally, it can be used to generate explanations presented by saliency-based visualization techniques</a:t>
            </a:r>
          </a:p>
        </p:txBody>
      </p:sp>
      <p:sp>
        <p:nvSpPr>
          <p:cNvPr id="15" name="Rectangle 14">
            <a:extLst>
              <a:ext uri="{FF2B5EF4-FFF2-40B4-BE49-F238E27FC236}">
                <a16:creationId xmlns:a16="http://schemas.microsoft.com/office/drawing/2014/main" id="{ADCF0BE7-A49C-CF4F-A534-DADD37A0013F}"/>
              </a:ext>
            </a:extLst>
          </p:cNvPr>
          <p:cNvSpPr/>
          <p:nvPr/>
        </p:nvSpPr>
        <p:spPr>
          <a:xfrm>
            <a:off x="9219306" y="6065619"/>
            <a:ext cx="2260875" cy="369332"/>
          </a:xfrm>
          <a:prstGeom prst="rect">
            <a:avLst/>
          </a:prstGeom>
        </p:spPr>
        <p:txBody>
          <a:bodyPr wrap="none">
            <a:spAutoFit/>
          </a:bodyPr>
          <a:lstStyle/>
          <a:p>
            <a:r>
              <a:rPr lang="en-US" dirty="0">
                <a:hlinkClick r:id="rId4"/>
              </a:rPr>
              <a:t>[Li et al., 2016 NAACL]</a:t>
            </a:r>
            <a:endParaRPr lang="en-US" dirty="0"/>
          </a:p>
        </p:txBody>
      </p:sp>
      <p:sp>
        <p:nvSpPr>
          <p:cNvPr id="4" name="Slide Number Placeholder 3">
            <a:extLst>
              <a:ext uri="{FF2B5EF4-FFF2-40B4-BE49-F238E27FC236}">
                <a16:creationId xmlns:a16="http://schemas.microsoft.com/office/drawing/2014/main" id="{47BE9C86-B31D-3048-B7B8-EA0111524F11}"/>
              </a:ext>
            </a:extLst>
          </p:cNvPr>
          <p:cNvSpPr>
            <a:spLocks noGrp="1"/>
          </p:cNvSpPr>
          <p:nvPr>
            <p:ph type="sldNum" sz="quarter" idx="2"/>
          </p:nvPr>
        </p:nvSpPr>
        <p:spPr/>
        <p:txBody>
          <a:bodyPr/>
          <a:lstStyle/>
          <a:p>
            <a:fld id="{86CB4B4D-7CA3-9044-876B-883B54F8677D}" type="slidenum">
              <a:rPr lang="en-US" smtClean="0"/>
              <a:t>80</a:t>
            </a:fld>
            <a:endParaRPr lang="en-US"/>
          </a:p>
        </p:txBody>
      </p:sp>
    </p:spTree>
    <p:extLst>
      <p:ext uri="{BB962C8B-B14F-4D97-AF65-F5344CB8AC3E}">
        <p14:creationId xmlns:p14="http://schemas.microsoft.com/office/powerpoint/2010/main" val="4015788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Operations – Layer-wise relevance propagation</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lstStyle/>
          <a:p>
            <a:r>
              <a:rPr lang="en-US" dirty="0">
                <a:solidFill>
                  <a:schemeClr val="tx1"/>
                </a:solidFill>
              </a:rPr>
              <a:t>For a good overview, refer to </a:t>
            </a:r>
          </a:p>
          <a:p>
            <a:endParaRPr lang="en-US" dirty="0">
              <a:solidFill>
                <a:schemeClr val="tx1"/>
              </a:solidFill>
            </a:endParaRPr>
          </a:p>
          <a:p>
            <a:r>
              <a:rPr lang="en-US" dirty="0">
                <a:solidFill>
                  <a:schemeClr val="tx1"/>
                </a:solidFill>
              </a:rPr>
              <a:t>An operation that is specific to neural networks</a:t>
            </a:r>
          </a:p>
          <a:p>
            <a:pPr lvl="1"/>
            <a:r>
              <a:rPr lang="en-US" dirty="0">
                <a:solidFill>
                  <a:schemeClr val="tx1"/>
                </a:solidFill>
              </a:rPr>
              <a:t>Input can be images, videos, or </a:t>
            </a:r>
            <a:r>
              <a:rPr lang="en-US" b="1" dirty="0">
                <a:solidFill>
                  <a:schemeClr val="tx1"/>
                </a:solidFill>
              </a:rPr>
              <a:t>text</a:t>
            </a:r>
          </a:p>
          <a:p>
            <a:pPr lvl="1"/>
            <a:endParaRPr lang="en-US" dirty="0">
              <a:solidFill>
                <a:schemeClr val="tx1"/>
              </a:solidFill>
            </a:endParaRPr>
          </a:p>
          <a:p>
            <a:r>
              <a:rPr lang="en-US" dirty="0">
                <a:solidFill>
                  <a:schemeClr val="tx1"/>
                </a:solidFill>
              </a:rPr>
              <a:t>Main idea is very similar to first-derivative saliency</a:t>
            </a:r>
          </a:p>
          <a:p>
            <a:pPr lvl="1"/>
            <a:r>
              <a:rPr lang="en-US" dirty="0">
                <a:solidFill>
                  <a:schemeClr val="tx1"/>
                </a:solidFill>
              </a:rPr>
              <a:t>Decomposing the prediction of a deep neural network computed over a sample, down to relevance scores for the single input dimensions of the sample. </a:t>
            </a:r>
          </a:p>
        </p:txBody>
      </p:sp>
      <p:sp>
        <p:nvSpPr>
          <p:cNvPr id="4" name="TextBox 3">
            <a:extLst>
              <a:ext uri="{FF2B5EF4-FFF2-40B4-BE49-F238E27FC236}">
                <a16:creationId xmlns:a16="http://schemas.microsoft.com/office/drawing/2014/main" id="{EA2B3ADB-EB02-3445-9B6F-5FFE7FF49469}"/>
              </a:ext>
            </a:extLst>
          </p:cNvPr>
          <p:cNvSpPr txBox="1"/>
          <p:nvPr/>
        </p:nvSpPr>
        <p:spPr>
          <a:xfrm>
            <a:off x="4707802" y="1181100"/>
            <a:ext cx="22955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hlinkClick r:id="rId3"/>
              </a:rPr>
              <a:t>[</a:t>
            </a:r>
            <a:r>
              <a:rPr lang="en-US" dirty="0" err="1">
                <a:hlinkClick r:id="rId3"/>
              </a:rPr>
              <a:t>Montavon</a:t>
            </a:r>
            <a:r>
              <a:rPr lang="en-US" dirty="0">
                <a:hlinkClick r:id="rId3"/>
              </a:rPr>
              <a:t> et al., 2019]</a:t>
            </a:r>
            <a:endParaRPr kumimoji="0" lang="en-US" b="0" i="0" u="none" strike="noStrike" cap="none" spc="0" normalizeH="0" baseline="0" dirty="0">
              <a:ln>
                <a:noFill/>
              </a:ln>
              <a:solidFill>
                <a:srgbClr val="000000"/>
              </a:solidFill>
              <a:effectLst/>
              <a:uFillTx/>
              <a:latin typeface="+mn-lt"/>
              <a:ea typeface="+mn-ea"/>
              <a:cs typeface="+mn-cs"/>
              <a:sym typeface="Calibri"/>
            </a:endParaRPr>
          </a:p>
        </p:txBody>
      </p:sp>
      <p:pic>
        <p:nvPicPr>
          <p:cNvPr id="8" name="Picture 7">
            <a:extLst>
              <a:ext uri="{FF2B5EF4-FFF2-40B4-BE49-F238E27FC236}">
                <a16:creationId xmlns:a16="http://schemas.microsoft.com/office/drawing/2014/main" id="{79E1669F-3748-C844-BDC5-E4BB729FCE73}"/>
              </a:ext>
            </a:extLst>
          </p:cNvPr>
          <p:cNvPicPr>
            <a:picLocks noChangeAspect="1"/>
          </p:cNvPicPr>
          <p:nvPr/>
        </p:nvPicPr>
        <p:blipFill>
          <a:blip r:embed="rId4"/>
          <a:stretch>
            <a:fillRect/>
          </a:stretch>
        </p:blipFill>
        <p:spPr>
          <a:xfrm>
            <a:off x="1348965" y="4049567"/>
            <a:ext cx="8166415" cy="2297163"/>
          </a:xfrm>
          <a:prstGeom prst="rect">
            <a:avLst/>
          </a:prstGeom>
          <a:ln>
            <a:solidFill>
              <a:schemeClr val="accent1"/>
            </a:solidFill>
          </a:ln>
        </p:spPr>
      </p:pic>
      <p:sp>
        <p:nvSpPr>
          <p:cNvPr id="11" name="TextBox 10">
            <a:extLst>
              <a:ext uri="{FF2B5EF4-FFF2-40B4-BE49-F238E27FC236}">
                <a16:creationId xmlns:a16="http://schemas.microsoft.com/office/drawing/2014/main" id="{5BFAE0B9-8FB0-C94C-A7DF-A5A975843018}"/>
              </a:ext>
            </a:extLst>
          </p:cNvPr>
          <p:cNvSpPr txBox="1"/>
          <p:nvPr/>
        </p:nvSpPr>
        <p:spPr>
          <a:xfrm>
            <a:off x="9595968" y="6063735"/>
            <a:ext cx="22955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hlinkClick r:id="rId3"/>
              </a:rPr>
              <a:t>[</a:t>
            </a:r>
            <a:r>
              <a:rPr lang="en-US" dirty="0" err="1">
                <a:hlinkClick r:id="rId3"/>
              </a:rPr>
              <a:t>Montavon</a:t>
            </a:r>
            <a:r>
              <a:rPr lang="en-US" dirty="0">
                <a:hlinkClick r:id="rId3"/>
              </a:rPr>
              <a:t> et al., 2019]</a:t>
            </a:r>
            <a:endParaRPr kumimoji="0" lang="en-US"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1258675D-57F3-F440-BC32-AFFEE061C106}"/>
              </a:ext>
            </a:extLst>
          </p:cNvPr>
          <p:cNvSpPr>
            <a:spLocks noGrp="1"/>
          </p:cNvSpPr>
          <p:nvPr>
            <p:ph type="sldNum" sz="quarter" idx="2"/>
          </p:nvPr>
        </p:nvSpPr>
        <p:spPr/>
        <p:txBody>
          <a:bodyPr/>
          <a:lstStyle/>
          <a:p>
            <a:fld id="{86CB4B4D-7CA3-9044-876B-883B54F8677D}" type="slidenum">
              <a:rPr lang="en-US" smtClean="0"/>
              <a:t>81</a:t>
            </a:fld>
            <a:endParaRPr lang="en-US"/>
          </a:p>
        </p:txBody>
      </p:sp>
    </p:spTree>
    <p:extLst>
      <p:ext uri="{BB962C8B-B14F-4D97-AF65-F5344CB8AC3E}">
        <p14:creationId xmlns:p14="http://schemas.microsoft.com/office/powerpoint/2010/main" val="313675731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Operations – Layer-wise relevance propagation</a:t>
            </a:r>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lstStyle/>
              <a:p>
                <a:r>
                  <a:rPr lang="en-US" dirty="0">
                    <a:solidFill>
                      <a:schemeClr val="tx1"/>
                    </a:solidFill>
                  </a:rPr>
                  <a:t>Key difference to first-derivative saliency:</a:t>
                </a:r>
              </a:p>
              <a:p>
                <a:pPr lvl="1"/>
                <a:r>
                  <a:rPr lang="en-US" dirty="0">
                    <a:solidFill>
                      <a:schemeClr val="tx1"/>
                    </a:solidFill>
                  </a:rPr>
                  <a:t>Assigns to each dimension (or feature),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𝑑</m:t>
                        </m:r>
                      </m:sub>
                    </m:sSub>
                  </m:oMath>
                </a14:m>
                <a:r>
                  <a:rPr lang="en-US" dirty="0">
                    <a:solidFill>
                      <a:schemeClr val="tx1"/>
                    </a:solidFill>
                  </a:rPr>
                  <a:t>, a relevance score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𝑑</m:t>
                        </m:r>
                      </m:sub>
                      <m:sup>
                        <m:r>
                          <a:rPr lang="en-US" b="0" i="1" smtClean="0">
                            <a:solidFill>
                              <a:schemeClr val="tx1"/>
                            </a:solidFill>
                            <a:latin typeface="Cambria Math" panose="02040503050406030204" pitchFamily="18" charset="0"/>
                          </a:rPr>
                          <m:t>(1)</m:t>
                        </m:r>
                      </m:sup>
                    </m:sSubSup>
                  </m:oMath>
                </a14:m>
                <a:r>
                  <a:rPr lang="en-US" dirty="0">
                    <a:solidFill>
                      <a:schemeClr val="tx1"/>
                    </a:solidFill>
                  </a:rPr>
                  <a:t> such that</a:t>
                </a:r>
              </a:p>
              <a:p>
                <a:pPr marL="453953" lvl="1" indent="0">
                  <a:buNone/>
                </a:pPr>
                <a:endParaRPr lang="en-US" dirty="0">
                  <a:solidFill>
                    <a:schemeClr val="tx1"/>
                  </a:solidFill>
                </a:endParaRPr>
              </a:p>
              <a:p>
                <a:pPr marL="453953" lvl="1" indent="0">
                  <a:buNone/>
                </a:pPr>
                <a:endParaRPr lang="en-US" dirty="0">
                  <a:solidFill>
                    <a:schemeClr val="tx1"/>
                  </a:solidFill>
                </a:endParaRPr>
              </a:p>
              <a:p>
                <a:pPr marL="453953" lvl="1" indent="0">
                  <a:buNone/>
                </a:pPr>
                <a:endParaRPr lang="en-US" dirty="0">
                  <a:solidFill>
                    <a:schemeClr val="tx1"/>
                  </a:solidFill>
                </a:endParaRPr>
              </a:p>
              <a:p>
                <a:pPr marL="453953" lvl="1" indent="0">
                  <a:buNone/>
                </a:pPr>
                <a:endParaRPr lang="en-US" dirty="0">
                  <a:solidFill>
                    <a:schemeClr val="tx1"/>
                  </a:solidFill>
                </a:endParaRPr>
              </a:p>
              <a:p>
                <a:pPr marL="453953" lvl="1" indent="0">
                  <a:buNone/>
                </a:pPr>
                <a:endParaRPr lang="en-US" dirty="0">
                  <a:solidFill>
                    <a:schemeClr val="tx1"/>
                  </a:solidFill>
                </a:endParaRPr>
              </a:p>
              <a:p>
                <a:pPr marL="453953" lvl="1" indent="0">
                  <a:buNone/>
                </a:pPr>
                <a:endParaRPr lang="en-US" dirty="0">
                  <a:solidFill>
                    <a:schemeClr val="tx1"/>
                  </a:solidFill>
                </a:endParaRPr>
              </a:p>
              <a:p>
                <a:pPr marL="453953" lvl="1" indent="0">
                  <a:buNone/>
                </a:pPr>
                <a:endParaRPr lang="en-US" dirty="0">
                  <a:solidFill>
                    <a:schemeClr val="tx1"/>
                  </a:solidFill>
                </a:endParaRPr>
              </a:p>
              <a:p>
                <a:pPr marL="453953" lvl="1" indent="0">
                  <a:buNone/>
                </a:pPr>
                <a:endParaRPr lang="en-US" dirty="0">
                  <a:solidFill>
                    <a:schemeClr val="tx1"/>
                  </a:solidFill>
                </a:endParaRPr>
              </a:p>
              <a:p>
                <a:pPr marL="349623" indent="-342900"/>
                <a:r>
                  <a:rPr lang="en-US" dirty="0">
                    <a:solidFill>
                      <a:schemeClr val="tx1"/>
                    </a:solidFill>
                  </a:rPr>
                  <a:t>Propagate the relevance scores using purposely designed local propagation rules</a:t>
                </a:r>
              </a:p>
              <a:p>
                <a:pPr marL="796853" lvl="1" indent="-342900"/>
                <a:r>
                  <a:rPr lang="en-US" dirty="0">
                    <a:solidFill>
                      <a:schemeClr val="tx1"/>
                    </a:solidFill>
                  </a:rPr>
                  <a:t>Basic Rule (LRP-0)</a:t>
                </a:r>
              </a:p>
              <a:p>
                <a:pPr marL="796853" lvl="1" indent="-342900"/>
                <a:r>
                  <a:rPr lang="en-US" dirty="0">
                    <a:solidFill>
                      <a:schemeClr val="tx1"/>
                    </a:solidFill>
                  </a:rPr>
                  <a:t>Epsilon Rule (LRP-</a:t>
                </a:r>
                <a14:m>
                  <m:oMath xmlns:m="http://schemas.openxmlformats.org/officeDocument/2006/math">
                    <m:r>
                      <m:rPr>
                        <m:sty m:val="p"/>
                      </m:rPr>
                      <a:rPr lang="en-US" b="0" i="1" smtClean="0">
                        <a:solidFill>
                          <a:schemeClr val="tx1"/>
                        </a:solidFill>
                        <a:latin typeface="Cambria Math" panose="02040503050406030204" pitchFamily="18" charset="0"/>
                      </a:rPr>
                      <m:t>ϵ</m:t>
                    </m:r>
                  </m:oMath>
                </a14:m>
                <a:r>
                  <a:rPr lang="en-US" b="0" dirty="0">
                    <a:solidFill>
                      <a:schemeClr val="tx1"/>
                    </a:solidFill>
                  </a:rPr>
                  <a:t>)</a:t>
                </a:r>
              </a:p>
              <a:p>
                <a:pPr marL="796853" lvl="1" indent="-342900"/>
                <a:r>
                  <a:rPr lang="en-US" dirty="0">
                    <a:solidFill>
                      <a:schemeClr val="tx1"/>
                    </a:solidFill>
                  </a:rPr>
                  <a:t>Gamma Rule (LRP-</a:t>
                </a:r>
                <a14:m>
                  <m:oMath xmlns:m="http://schemas.openxmlformats.org/officeDocument/2006/math">
                    <m:r>
                      <m:rPr>
                        <m:sty m:val="p"/>
                      </m:rPr>
                      <a:rPr lang="en-US" b="0" i="1" smtClean="0">
                        <a:solidFill>
                          <a:schemeClr val="tx1"/>
                        </a:solidFill>
                        <a:latin typeface="Cambria Math" panose="02040503050406030204" pitchFamily="18" charset="0"/>
                      </a:rPr>
                      <m:t>γ</m:t>
                    </m:r>
                  </m:oMath>
                </a14:m>
                <a:r>
                  <a:rPr lang="en-US" dirty="0">
                    <a:solidFill>
                      <a:schemeClr val="tx1"/>
                    </a:solidFill>
                  </a:rPr>
                  <a:t>)</a:t>
                </a:r>
              </a:p>
            </p:txBody>
          </p:sp>
        </mc:Choice>
        <mc:Fallback xmlns="">
          <p:sp>
            <p:nvSpPr>
              <p:cNvPr id="9" name="Text Placeholder 8">
                <a:extLst>
                  <a:ext uri="{FF2B5EF4-FFF2-40B4-BE49-F238E27FC236}">
                    <a16:creationId xmlns:a16="http://schemas.microsoft.com/office/drawing/2014/main" id="{6FAF14FA-4BA2-F64B-9304-A57D60188393}"/>
                  </a:ext>
                </a:extLst>
              </p:cNvPr>
              <p:cNvSpPr>
                <a:spLocks noGrp="1" noRot="1" noChangeAspect="1" noMove="1" noResize="1" noEditPoints="1" noAdjustHandles="1" noChangeArrowheads="1" noChangeShapeType="1" noTextEdit="1"/>
              </p:cNvSpPr>
              <p:nvPr>
                <p:ph type="body" idx="1"/>
              </p:nvPr>
            </p:nvSpPr>
            <p:spPr>
              <a:blipFill>
                <a:blip r:embed="rId3"/>
                <a:stretch>
                  <a:fillRect l="-1156" t="-100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C86F7C7-3DB6-7C47-833F-0E29AF7D83AF}"/>
              </a:ext>
            </a:extLst>
          </p:cNvPr>
          <p:cNvGrpSpPr/>
          <p:nvPr/>
        </p:nvGrpSpPr>
        <p:grpSpPr>
          <a:xfrm>
            <a:off x="3379959" y="1603725"/>
            <a:ext cx="7047611" cy="2253310"/>
            <a:chOff x="3379959" y="1603725"/>
            <a:chExt cx="7047611" cy="225331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44D9F0-95F3-D143-A62D-F045956E2DC0}"/>
                    </a:ext>
                  </a:extLst>
                </p:cNvPr>
                <p:cNvSpPr txBox="1"/>
                <p:nvPr/>
              </p:nvSpPr>
              <p:spPr>
                <a:xfrm>
                  <a:off x="4702984" y="2109059"/>
                  <a:ext cx="1645833" cy="764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𝑓</m:t>
                        </m:r>
                        <m:d>
                          <m:d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d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𝑥</m:t>
                            </m:r>
                          </m:e>
                        </m:d>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nary>
                          <m:naryPr>
                            <m:chr m:val="∑"/>
                            <m:supHide m:val="on"/>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naryPr>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𝑑</m:t>
                            </m:r>
                          </m:sub>
                          <m:sup/>
                          <m:e>
                            <m:sSubSup>
                              <m:sSubSup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Sup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𝑅</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𝑑</m:t>
                                </m:r>
                              </m:sub>
                              <m:sup>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(1)</m:t>
                                </m:r>
                              </m:sup>
                            </m:sSubSup>
                          </m:e>
                        </m:nary>
                      </m:oMath>
                    </m:oMathPara>
                  </a14:m>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5" name="TextBox 4">
                  <a:extLst>
                    <a:ext uri="{FF2B5EF4-FFF2-40B4-BE49-F238E27FC236}">
                      <a16:creationId xmlns:a16="http://schemas.microsoft.com/office/drawing/2014/main" id="{2444D9F0-95F3-D143-A62D-F045956E2DC0}"/>
                    </a:ext>
                  </a:extLst>
                </p:cNvPr>
                <p:cNvSpPr txBox="1">
                  <a:spLocks noRot="1" noChangeAspect="1" noMove="1" noResize="1" noEditPoints="1" noAdjustHandles="1" noChangeArrowheads="1" noChangeShapeType="1" noTextEdit="1"/>
                </p:cNvSpPr>
                <p:nvPr/>
              </p:nvSpPr>
              <p:spPr>
                <a:xfrm>
                  <a:off x="4702984" y="2109059"/>
                  <a:ext cx="1645833" cy="764503"/>
                </a:xfrm>
                <a:prstGeom prst="rect">
                  <a:avLst/>
                </a:prstGeom>
                <a:blipFill>
                  <a:blip r:embed="rId4"/>
                  <a:stretch>
                    <a:fillRect l="-2308" t="-122951" r="-3846" b="-168852"/>
                  </a:stretch>
                </a:blipFill>
                <a:ln w="12700" cap="flat">
                  <a:noFill/>
                  <a:miter lim="400000"/>
                </a:ln>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3D1F43A6-07DA-064B-8B40-D51B02355ADC}"/>
                </a:ext>
              </a:extLst>
            </p:cNvPr>
            <p:cNvSpPr txBox="1"/>
            <p:nvPr/>
          </p:nvSpPr>
          <p:spPr>
            <a:xfrm>
              <a:off x="9198838" y="1603725"/>
              <a:ext cx="12287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[Croce et 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56655B4-443E-C940-AAC3-57161337DA03}"/>
                    </a:ext>
                  </a:extLst>
                </p:cNvPr>
                <p:cNvSpPr/>
                <p:nvPr/>
              </p:nvSpPr>
              <p:spPr>
                <a:xfrm>
                  <a:off x="3379961" y="3045012"/>
                  <a:ext cx="4331570" cy="442878"/>
                </a:xfrm>
                <a:prstGeom prst="rect">
                  <a:avLst/>
                </a:prstGeom>
              </p:spPr>
              <p:txBody>
                <a:bodyPr wrap="none">
                  <a:spAutoFit/>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𝑑</m:t>
                          </m:r>
                        </m:sub>
                        <m:sup>
                          <m:r>
                            <a:rPr lang="en-US" i="1">
                              <a:latin typeface="Cambria Math" panose="02040503050406030204" pitchFamily="18" charset="0"/>
                            </a:rPr>
                            <m:t>(1)</m:t>
                          </m:r>
                        </m:sup>
                      </m:sSubSup>
                    </m:oMath>
                  </a14:m>
                  <a:r>
                    <a:rPr lang="en-US" dirty="0"/>
                    <a:t> &gt; 0 – the feature </a:t>
                  </a:r>
                  <a:r>
                    <a:rPr lang="en-US" b="1" dirty="0"/>
                    <a:t>in favor </a:t>
                  </a:r>
                  <a:r>
                    <a:rPr lang="en-US" dirty="0"/>
                    <a:t>the prediction</a:t>
                  </a:r>
                </a:p>
              </p:txBody>
            </p:sp>
          </mc:Choice>
          <mc:Fallback xmlns="">
            <p:sp>
              <p:nvSpPr>
                <p:cNvPr id="7" name="Rectangle 6">
                  <a:extLst>
                    <a:ext uri="{FF2B5EF4-FFF2-40B4-BE49-F238E27FC236}">
                      <a16:creationId xmlns:a16="http://schemas.microsoft.com/office/drawing/2014/main" id="{556655B4-443E-C940-AAC3-57161337DA03}"/>
                    </a:ext>
                  </a:extLst>
                </p:cNvPr>
                <p:cNvSpPr>
                  <a:spLocks noRot="1" noChangeAspect="1" noMove="1" noResize="1" noEditPoints="1" noAdjustHandles="1" noChangeArrowheads="1" noChangeShapeType="1" noTextEdit="1"/>
                </p:cNvSpPr>
                <p:nvPr/>
              </p:nvSpPr>
              <p:spPr>
                <a:xfrm>
                  <a:off x="3379961" y="3045012"/>
                  <a:ext cx="4331570" cy="442878"/>
                </a:xfrm>
                <a:prstGeom prst="rect">
                  <a:avLst/>
                </a:prstGeom>
                <a:blipFill>
                  <a:blip r:embed="rId6"/>
                  <a:stretch>
                    <a:fillRect r="-58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83E1C17-B24D-8D4B-86E5-7C134353FEC3}"/>
                    </a:ext>
                  </a:extLst>
                </p:cNvPr>
                <p:cNvSpPr/>
                <p:nvPr/>
              </p:nvSpPr>
              <p:spPr>
                <a:xfrm>
                  <a:off x="3379959" y="3414157"/>
                  <a:ext cx="4291881" cy="442878"/>
                </a:xfrm>
                <a:prstGeom prst="rect">
                  <a:avLst/>
                </a:prstGeom>
              </p:spPr>
              <p:txBody>
                <a:bodyPr wrap="none">
                  <a:spAutoFit/>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𝑑</m:t>
                          </m:r>
                        </m:sub>
                        <m:sup>
                          <m:r>
                            <a:rPr lang="en-US" i="1">
                              <a:latin typeface="Cambria Math" panose="02040503050406030204" pitchFamily="18" charset="0"/>
                            </a:rPr>
                            <m:t>(1)</m:t>
                          </m:r>
                        </m:sup>
                      </m:sSubSup>
                    </m:oMath>
                  </a14:m>
                  <a:r>
                    <a:rPr lang="en-US" dirty="0"/>
                    <a:t> &lt; 0 – the feature </a:t>
                  </a:r>
                  <a:r>
                    <a:rPr lang="en-US" b="1" dirty="0"/>
                    <a:t>against</a:t>
                  </a:r>
                  <a:r>
                    <a:rPr lang="en-US" dirty="0"/>
                    <a:t> the prediction</a:t>
                  </a:r>
                </a:p>
              </p:txBody>
            </p:sp>
          </mc:Choice>
          <mc:Fallback xmlns="">
            <p:sp>
              <p:nvSpPr>
                <p:cNvPr id="10" name="Rectangle 9">
                  <a:extLst>
                    <a:ext uri="{FF2B5EF4-FFF2-40B4-BE49-F238E27FC236}">
                      <a16:creationId xmlns:a16="http://schemas.microsoft.com/office/drawing/2014/main" id="{883E1C17-B24D-8D4B-86E5-7C134353FEC3}"/>
                    </a:ext>
                  </a:extLst>
                </p:cNvPr>
                <p:cNvSpPr>
                  <a:spLocks noRot="1" noChangeAspect="1" noMove="1" noResize="1" noEditPoints="1" noAdjustHandles="1" noChangeArrowheads="1" noChangeShapeType="1" noTextEdit="1"/>
                </p:cNvSpPr>
                <p:nvPr/>
              </p:nvSpPr>
              <p:spPr>
                <a:xfrm>
                  <a:off x="3379959" y="3414157"/>
                  <a:ext cx="4291881" cy="442878"/>
                </a:xfrm>
                <a:prstGeom prst="rect">
                  <a:avLst/>
                </a:prstGeom>
                <a:blipFill>
                  <a:blip r:embed="rId7"/>
                  <a:stretch>
                    <a:fillRect r="-588" b="-19444"/>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3711BF27-D748-A843-AD81-D652AB691EB0}"/>
              </a:ext>
            </a:extLst>
          </p:cNvPr>
          <p:cNvSpPr txBox="1"/>
          <p:nvPr/>
        </p:nvSpPr>
        <p:spPr>
          <a:xfrm>
            <a:off x="4053254" y="4855972"/>
            <a:ext cx="22955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hlinkClick r:id="rId8"/>
              </a:rPr>
              <a:t>[</a:t>
            </a:r>
            <a:r>
              <a:rPr lang="en-US" dirty="0" err="1">
                <a:hlinkClick r:id="rId8"/>
              </a:rPr>
              <a:t>Montavon</a:t>
            </a:r>
            <a:r>
              <a:rPr lang="en-US" dirty="0">
                <a:hlinkClick r:id="rId8"/>
              </a:rPr>
              <a:t> et al., 2019]</a:t>
            </a:r>
            <a:endParaRPr kumimoji="0" lang="en-US" b="0" i="0" u="none" strike="noStrike" cap="none" spc="0" normalizeH="0" baseline="0" dirty="0">
              <a:ln>
                <a:noFill/>
              </a:ln>
              <a:solidFill>
                <a:srgbClr val="000000"/>
              </a:solidFill>
              <a:effectLst/>
              <a:uFillTx/>
              <a:latin typeface="+mn-lt"/>
              <a:ea typeface="+mn-ea"/>
              <a:cs typeface="+mn-cs"/>
              <a:sym typeface="Calibri"/>
            </a:endParaRPr>
          </a:p>
        </p:txBody>
      </p:sp>
      <p:sp>
        <p:nvSpPr>
          <p:cNvPr id="4" name="Slide Number Placeholder 3">
            <a:extLst>
              <a:ext uri="{FF2B5EF4-FFF2-40B4-BE49-F238E27FC236}">
                <a16:creationId xmlns:a16="http://schemas.microsoft.com/office/drawing/2014/main" id="{89529D0E-C0FE-0A4C-8A01-C772A711DB30}"/>
              </a:ext>
            </a:extLst>
          </p:cNvPr>
          <p:cNvSpPr>
            <a:spLocks noGrp="1"/>
          </p:cNvSpPr>
          <p:nvPr>
            <p:ph type="sldNum" sz="quarter" idx="2"/>
          </p:nvPr>
        </p:nvSpPr>
        <p:spPr/>
        <p:txBody>
          <a:bodyPr/>
          <a:lstStyle/>
          <a:p>
            <a:fld id="{86CB4B4D-7CA3-9044-876B-883B54F8677D}" type="slidenum">
              <a:rPr lang="en-US" smtClean="0"/>
              <a:t>82</a:t>
            </a:fld>
            <a:endParaRPr lang="en-US"/>
          </a:p>
        </p:txBody>
      </p:sp>
    </p:spTree>
    <p:extLst>
      <p:ext uri="{BB962C8B-B14F-4D97-AF65-F5344CB8AC3E}">
        <p14:creationId xmlns:p14="http://schemas.microsoft.com/office/powerpoint/2010/main" val="90341542"/>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Operations – Input perturbation</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20" y="1181100"/>
            <a:ext cx="10972166" cy="955518"/>
          </a:xfrm>
        </p:spPr>
        <p:txBody>
          <a:bodyPr/>
          <a:lstStyle/>
          <a:p>
            <a:r>
              <a:rPr lang="en-US" dirty="0">
                <a:solidFill>
                  <a:schemeClr val="tx1"/>
                </a:solidFill>
              </a:rPr>
              <a:t>Usually used to enable local explanation for a particular instance</a:t>
            </a:r>
          </a:p>
          <a:p>
            <a:pPr lvl="1"/>
            <a:r>
              <a:rPr lang="en-US" dirty="0">
                <a:solidFill>
                  <a:schemeClr val="tx1"/>
                </a:solidFill>
              </a:rPr>
              <a:t>Often combined with surrogate models</a:t>
            </a:r>
          </a:p>
          <a:p>
            <a:endParaRPr lang="en-US" dirty="0">
              <a:solidFill>
                <a:schemeClr val="tx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EF21297-66DD-3342-B71E-0179A45CD33F}"/>
                  </a:ext>
                </a:extLst>
              </p:cNvPr>
              <p:cNvSpPr txBox="1"/>
              <p:nvPr/>
            </p:nvSpPr>
            <p:spPr>
              <a:xfrm>
                <a:off x="2313347" y="2821345"/>
                <a:ext cx="41370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oMath>
                  </m:oMathPara>
                </a14:m>
                <a:endParaRPr kumimoji="0" lang="en-US" sz="2800" b="0" i="0" u="none" strike="noStrike" cap="none" spc="0" normalizeH="0" baseline="0" dirty="0">
                  <a:ln>
                    <a:noFill/>
                  </a:ln>
                  <a:solidFill>
                    <a:srgbClr val="000000"/>
                  </a:solidFill>
                  <a:effectLst/>
                  <a:uFillTx/>
                  <a:ea typeface="+mn-ea"/>
                  <a:cs typeface="+mn-cs"/>
                  <a:sym typeface="Calibri"/>
                </a:endParaRPr>
              </a:p>
            </p:txBody>
          </p:sp>
        </mc:Choice>
        <mc:Fallback xmlns="">
          <p:sp>
            <p:nvSpPr>
              <p:cNvPr id="4" name="TextBox 3">
                <a:extLst>
                  <a:ext uri="{FF2B5EF4-FFF2-40B4-BE49-F238E27FC236}">
                    <a16:creationId xmlns:a16="http://schemas.microsoft.com/office/drawing/2014/main" id="{FEF21297-66DD-3342-B71E-0179A45CD33F}"/>
                  </a:ext>
                </a:extLst>
              </p:cNvPr>
              <p:cNvSpPr txBox="1">
                <a:spLocks noRot="1" noChangeAspect="1" noMove="1" noResize="1" noEditPoints="1" noAdjustHandles="1" noChangeArrowheads="1" noChangeShapeType="1" noTextEdit="1"/>
              </p:cNvSpPr>
              <p:nvPr/>
            </p:nvSpPr>
            <p:spPr>
              <a:xfrm>
                <a:off x="2313347" y="2821345"/>
                <a:ext cx="413701" cy="523218"/>
              </a:xfrm>
              <a:prstGeom prst="rect">
                <a:avLst/>
              </a:prstGeom>
              <a:blipFill>
                <a:blip r:embed="rId3"/>
                <a:stretch>
                  <a:fillRect l="-5882" r="-588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BDB6E41-3125-7E46-9527-73160D4875F2}"/>
                  </a:ext>
                </a:extLst>
              </p:cNvPr>
              <p:cNvSpPr txBox="1"/>
              <p:nvPr/>
            </p:nvSpPr>
            <p:spPr>
              <a:xfrm>
                <a:off x="5158221" y="2782947"/>
                <a:ext cx="38176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𝑓</m:t>
                      </m:r>
                    </m:oMath>
                  </m:oMathPara>
                </a14:m>
                <a:endParaRPr kumimoji="0" lang="en-US" sz="2800" b="0" i="0" u="none" strike="noStrike" cap="none" spc="0" normalizeH="0" baseline="0" dirty="0">
                  <a:ln>
                    <a:noFill/>
                  </a:ln>
                  <a:solidFill>
                    <a:srgbClr val="000000"/>
                  </a:solidFill>
                  <a:effectLst/>
                  <a:uFillTx/>
                  <a:ea typeface="+mn-ea"/>
                  <a:cs typeface="+mn-cs"/>
                  <a:sym typeface="Calibri"/>
                </a:endParaRPr>
              </a:p>
            </p:txBody>
          </p:sp>
        </mc:Choice>
        <mc:Fallback xmlns="">
          <p:sp>
            <p:nvSpPr>
              <p:cNvPr id="6" name="TextBox 5">
                <a:extLst>
                  <a:ext uri="{FF2B5EF4-FFF2-40B4-BE49-F238E27FC236}">
                    <a16:creationId xmlns:a16="http://schemas.microsoft.com/office/drawing/2014/main" id="{ABDB6E41-3125-7E46-9527-73160D4875F2}"/>
                  </a:ext>
                </a:extLst>
              </p:cNvPr>
              <p:cNvSpPr txBox="1">
                <a:spLocks noRot="1" noChangeAspect="1" noMove="1" noResize="1" noEditPoints="1" noAdjustHandles="1" noChangeArrowheads="1" noChangeShapeType="1" noTextEdit="1"/>
              </p:cNvSpPr>
              <p:nvPr/>
            </p:nvSpPr>
            <p:spPr>
              <a:xfrm>
                <a:off x="5158221" y="2782947"/>
                <a:ext cx="381769" cy="523218"/>
              </a:xfrm>
              <a:prstGeom prst="rect">
                <a:avLst/>
              </a:prstGeom>
              <a:blipFill>
                <a:blip r:embed="rId4"/>
                <a:stretch>
                  <a:fillRect l="-22581" r="-16129" b="-1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FAE2D4-57C1-6648-A72D-8D90A141043E}"/>
                  </a:ext>
                </a:extLst>
              </p:cNvPr>
              <p:cNvSpPr txBox="1"/>
              <p:nvPr/>
            </p:nvSpPr>
            <p:spPr>
              <a:xfrm>
                <a:off x="7588999" y="2722079"/>
                <a:ext cx="91954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𝑓</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2800" b="0" i="0" u="none" strike="noStrike" cap="none" spc="0" normalizeH="0" baseline="0" dirty="0">
                  <a:ln>
                    <a:noFill/>
                  </a:ln>
                  <a:solidFill>
                    <a:srgbClr val="000000"/>
                  </a:solidFill>
                  <a:effectLst/>
                  <a:uFillTx/>
                  <a:ea typeface="+mn-ea"/>
                  <a:cs typeface="+mn-cs"/>
                  <a:sym typeface="Calibri"/>
                </a:endParaRPr>
              </a:p>
            </p:txBody>
          </p:sp>
        </mc:Choice>
        <mc:Fallback xmlns="">
          <p:sp>
            <p:nvSpPr>
              <p:cNvPr id="7" name="TextBox 6">
                <a:extLst>
                  <a:ext uri="{FF2B5EF4-FFF2-40B4-BE49-F238E27FC236}">
                    <a16:creationId xmlns:a16="http://schemas.microsoft.com/office/drawing/2014/main" id="{86FAE2D4-57C1-6648-A72D-8D90A141043E}"/>
                  </a:ext>
                </a:extLst>
              </p:cNvPr>
              <p:cNvSpPr txBox="1">
                <a:spLocks noRot="1" noChangeAspect="1" noMove="1" noResize="1" noEditPoints="1" noAdjustHandles="1" noChangeArrowheads="1" noChangeShapeType="1" noTextEdit="1"/>
              </p:cNvSpPr>
              <p:nvPr/>
            </p:nvSpPr>
            <p:spPr>
              <a:xfrm>
                <a:off x="7588999" y="2722079"/>
                <a:ext cx="919544" cy="523218"/>
              </a:xfrm>
              <a:prstGeom prst="rect">
                <a:avLst/>
              </a:prstGeom>
              <a:blipFill>
                <a:blip r:embed="rId5"/>
                <a:stretch>
                  <a:fillRect l="-8108" r="-6757" b="-19048"/>
                </a:stretch>
              </a:blipFill>
              <a:ln w="12700" cap="flat">
                <a:noFill/>
                <a:miter lim="400000"/>
              </a:ln>
              <a:effectLst/>
            </p:spPr>
            <p:txBody>
              <a:bodyPr/>
              <a:lstStyle/>
              <a:p>
                <a:r>
                  <a:rPr lang="en-US">
                    <a:noFill/>
                  </a:rPr>
                  <a:t> </a:t>
                </a:r>
              </a:p>
            </p:txBody>
          </p:sp>
        </mc:Fallback>
      </mc:AlternateContent>
      <p:sp>
        <p:nvSpPr>
          <p:cNvPr id="5" name="TextBox 4">
            <a:extLst>
              <a:ext uri="{FF2B5EF4-FFF2-40B4-BE49-F238E27FC236}">
                <a16:creationId xmlns:a16="http://schemas.microsoft.com/office/drawing/2014/main" id="{72E2E7F9-E18D-5B41-9222-DBA6785046AC}"/>
              </a:ext>
            </a:extLst>
          </p:cNvPr>
          <p:cNvSpPr txBox="1"/>
          <p:nvPr/>
        </p:nvSpPr>
        <p:spPr>
          <a:xfrm>
            <a:off x="1678236" y="2413617"/>
            <a:ext cx="17300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An input</a:t>
            </a:r>
            <a:r>
              <a:rPr kumimoji="0" lang="en-US" sz="1800" b="0" i="0" u="none" strike="noStrike" cap="none" spc="0" normalizeH="0" baseline="0" dirty="0">
                <a:ln>
                  <a:noFill/>
                </a:ln>
                <a:solidFill>
                  <a:srgbClr val="C00000"/>
                </a:solidFill>
                <a:effectLst/>
                <a:uFillTx/>
                <a:latin typeface="+mn-lt"/>
                <a:ea typeface="+mn-ea"/>
                <a:cs typeface="+mn-cs"/>
                <a:sym typeface="Calibri"/>
              </a:rPr>
              <a:t> instance</a:t>
            </a:r>
          </a:p>
        </p:txBody>
      </p:sp>
      <p:sp>
        <p:nvSpPr>
          <p:cNvPr id="10" name="TextBox 9">
            <a:extLst>
              <a:ext uri="{FF2B5EF4-FFF2-40B4-BE49-F238E27FC236}">
                <a16:creationId xmlns:a16="http://schemas.microsoft.com/office/drawing/2014/main" id="{9A120E0C-8EF4-EE4F-975C-25608A53F6AC}"/>
              </a:ext>
            </a:extLst>
          </p:cNvPr>
          <p:cNvSpPr txBox="1"/>
          <p:nvPr/>
        </p:nvSpPr>
        <p:spPr>
          <a:xfrm>
            <a:off x="4202480" y="2136618"/>
            <a:ext cx="242906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A classifier</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Usually not interpretable</a:t>
            </a:r>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5B21FF94-AA33-B647-96F0-345FCA9BC736}"/>
              </a:ext>
            </a:extLst>
          </p:cNvPr>
          <p:cNvSpPr txBox="1"/>
          <p:nvPr/>
        </p:nvSpPr>
        <p:spPr>
          <a:xfrm>
            <a:off x="7331566" y="2136617"/>
            <a:ext cx="16875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Prediction made </a:t>
            </a:r>
          </a:p>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by the classifier</a:t>
            </a:r>
          </a:p>
        </p:txBody>
      </p:sp>
      <p:pic>
        <p:nvPicPr>
          <p:cNvPr id="12" name="Graphic 11" descr="Questions">
            <a:extLst>
              <a:ext uri="{FF2B5EF4-FFF2-40B4-BE49-F238E27FC236}">
                <a16:creationId xmlns:a16="http://schemas.microsoft.com/office/drawing/2014/main" id="{B4700E2C-530A-E64B-ADC2-89A2D3177B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28781" y="2413617"/>
            <a:ext cx="914400" cy="9144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46501C0-98A6-5B4F-83C5-BAE2FA024DA7}"/>
                  </a:ext>
                </a:extLst>
              </p:cNvPr>
              <p:cNvSpPr txBox="1"/>
              <p:nvPr/>
            </p:nvSpPr>
            <p:spPr>
              <a:xfrm>
                <a:off x="1467378" y="4136610"/>
                <a:ext cx="210563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p>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1</m:t>
                          </m:r>
                        </m:sup>
                      </m:sSup>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 </m:t>
                      </m:r>
                      <m:sSup>
                        <m:sSup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p>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2</m:t>
                          </m:r>
                        </m:sup>
                      </m:sSup>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 …</m:t>
                      </m:r>
                      <m:sSup>
                        <m:sSup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p>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𝑚</m:t>
                          </m:r>
                        </m:sup>
                      </m:sSup>
                    </m:oMath>
                  </m:oMathPara>
                </a14:m>
                <a:endParaRPr kumimoji="0" lang="en-US" sz="2800" b="0" i="0" u="none" strike="noStrike" cap="none" spc="0" normalizeH="0" baseline="0" dirty="0">
                  <a:ln>
                    <a:noFill/>
                  </a:ln>
                  <a:solidFill>
                    <a:srgbClr val="000000"/>
                  </a:solidFill>
                  <a:effectLst/>
                  <a:uFillTx/>
                  <a:ea typeface="+mn-ea"/>
                  <a:cs typeface="+mn-cs"/>
                  <a:sym typeface="Calibri"/>
                </a:endParaRPr>
              </a:p>
            </p:txBody>
          </p:sp>
        </mc:Choice>
        <mc:Fallback xmlns="">
          <p:sp>
            <p:nvSpPr>
              <p:cNvPr id="13" name="TextBox 12">
                <a:extLst>
                  <a:ext uri="{FF2B5EF4-FFF2-40B4-BE49-F238E27FC236}">
                    <a16:creationId xmlns:a16="http://schemas.microsoft.com/office/drawing/2014/main" id="{846501C0-98A6-5B4F-83C5-BAE2FA024DA7}"/>
                  </a:ext>
                </a:extLst>
              </p:cNvPr>
              <p:cNvSpPr txBox="1">
                <a:spLocks noRot="1" noChangeAspect="1" noMove="1" noResize="1" noEditPoints="1" noAdjustHandles="1" noChangeArrowheads="1" noChangeShapeType="1" noTextEdit="1"/>
              </p:cNvSpPr>
              <p:nvPr/>
            </p:nvSpPr>
            <p:spPr>
              <a:xfrm>
                <a:off x="1467378" y="4136610"/>
                <a:ext cx="2105638" cy="523218"/>
              </a:xfrm>
              <a:prstGeom prst="rect">
                <a:avLst/>
              </a:prstGeom>
              <a:blipFill>
                <a:blip r:embed="rId8"/>
                <a:stretch>
                  <a:fillRect l="-119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619D69B-8948-C34F-8929-B6C03AD97200}"/>
                  </a:ext>
                </a:extLst>
              </p:cNvPr>
              <p:cNvSpPr txBox="1"/>
              <p:nvPr/>
            </p:nvSpPr>
            <p:spPr>
              <a:xfrm>
                <a:off x="5523883" y="4136610"/>
                <a:ext cx="362316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𝑓</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p>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1</m:t>
                          </m:r>
                        </m:sup>
                      </m:sSup>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 </m:t>
                      </m:r>
                      <m:sSup>
                        <m:sSup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𝑓</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p>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2</m:t>
                          </m:r>
                        </m:sup>
                      </m:sSup>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 …</m:t>
                      </m:r>
                      <m:sSup>
                        <m:sSup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𝑓</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e>
                        <m:sup>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𝑚</m:t>
                          </m:r>
                        </m:sup>
                      </m:sSup>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2800" b="0" i="0" u="none" strike="noStrike" cap="none" spc="0" normalizeH="0" baseline="0" dirty="0">
                  <a:ln>
                    <a:noFill/>
                  </a:ln>
                  <a:solidFill>
                    <a:srgbClr val="000000"/>
                  </a:solidFill>
                  <a:effectLst/>
                  <a:uFillTx/>
                  <a:ea typeface="+mn-ea"/>
                  <a:cs typeface="+mn-cs"/>
                  <a:sym typeface="Calibri"/>
                </a:endParaRPr>
              </a:p>
            </p:txBody>
          </p:sp>
        </mc:Choice>
        <mc:Fallback xmlns="">
          <p:sp>
            <p:nvSpPr>
              <p:cNvPr id="14" name="TextBox 13">
                <a:extLst>
                  <a:ext uri="{FF2B5EF4-FFF2-40B4-BE49-F238E27FC236}">
                    <a16:creationId xmlns:a16="http://schemas.microsoft.com/office/drawing/2014/main" id="{B619D69B-8948-C34F-8929-B6C03AD97200}"/>
                  </a:ext>
                </a:extLst>
              </p:cNvPr>
              <p:cNvSpPr txBox="1">
                <a:spLocks noRot="1" noChangeAspect="1" noMove="1" noResize="1" noEditPoints="1" noAdjustHandles="1" noChangeArrowheads="1" noChangeShapeType="1" noTextEdit="1"/>
              </p:cNvSpPr>
              <p:nvPr/>
            </p:nvSpPr>
            <p:spPr>
              <a:xfrm>
                <a:off x="5523883" y="4136610"/>
                <a:ext cx="3623169" cy="523218"/>
              </a:xfrm>
              <a:prstGeom prst="rect">
                <a:avLst/>
              </a:prstGeom>
              <a:blipFill>
                <a:blip r:embed="rId9"/>
                <a:stretch>
                  <a:fillRect l="-1742" r="-1742" b="-19048"/>
                </a:stretch>
              </a:blipFill>
              <a:ln w="12700" cap="flat">
                <a:noFill/>
                <a:miter lim="400000"/>
              </a:ln>
              <a:effectLst/>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F482B3C1-ED1B-5849-8C28-D6FCE65344E8}"/>
              </a:ext>
            </a:extLst>
          </p:cNvPr>
          <p:cNvCxnSpPr>
            <a:stCxn id="4" idx="2"/>
            <a:endCxn id="13" idx="0"/>
          </p:cNvCxnSpPr>
          <p:nvPr/>
        </p:nvCxnSpPr>
        <p:spPr>
          <a:xfrm flipH="1">
            <a:off x="2520197" y="3344563"/>
            <a:ext cx="1" cy="792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1FE4E7D-01C6-684E-A7BB-59C4F4B08A7B}"/>
              </a:ext>
            </a:extLst>
          </p:cNvPr>
          <p:cNvCxnSpPr>
            <a:cxnSpLocks/>
            <a:stCxn id="13" idx="3"/>
            <a:endCxn id="14" idx="1"/>
          </p:cNvCxnSpPr>
          <p:nvPr/>
        </p:nvCxnSpPr>
        <p:spPr>
          <a:xfrm>
            <a:off x="3573016" y="4398219"/>
            <a:ext cx="1950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A429C51-C5A1-2446-96A7-DEA5EE64A1F2}"/>
              </a:ext>
            </a:extLst>
          </p:cNvPr>
          <p:cNvCxnSpPr>
            <a:cxnSpLocks/>
            <a:stCxn id="6" idx="2"/>
          </p:cNvCxnSpPr>
          <p:nvPr/>
        </p:nvCxnSpPr>
        <p:spPr>
          <a:xfrm rot="5400000">
            <a:off x="3763143" y="2174628"/>
            <a:ext cx="454426" cy="271750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01DDD68-3B44-FF49-BE52-C46C1EE3251B}"/>
              </a:ext>
            </a:extLst>
          </p:cNvPr>
          <p:cNvSpPr txBox="1"/>
          <p:nvPr/>
        </p:nvSpPr>
        <p:spPr>
          <a:xfrm>
            <a:off x="1538070" y="4598274"/>
            <a:ext cx="19642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Perturbed instances</a:t>
            </a:r>
          </a:p>
        </p:txBody>
      </p:sp>
      <p:sp>
        <p:nvSpPr>
          <p:cNvPr id="26" name="TextBox 25">
            <a:extLst>
              <a:ext uri="{FF2B5EF4-FFF2-40B4-BE49-F238E27FC236}">
                <a16:creationId xmlns:a16="http://schemas.microsoft.com/office/drawing/2014/main" id="{CE374DFF-9AB6-8241-8B08-E058462ACA7B}"/>
              </a:ext>
            </a:extLst>
          </p:cNvPr>
          <p:cNvSpPr txBox="1"/>
          <p:nvPr/>
        </p:nvSpPr>
        <p:spPr>
          <a:xfrm>
            <a:off x="5396398" y="4598274"/>
            <a:ext cx="38703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Prediction made by the original classifier</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1AC5B-8A56-5749-BAD3-3686BC958785}"/>
                  </a:ext>
                </a:extLst>
              </p:cNvPr>
              <p:cNvSpPr txBox="1"/>
              <p:nvPr/>
            </p:nvSpPr>
            <p:spPr>
              <a:xfrm>
                <a:off x="4548449" y="5490274"/>
                <a:ext cx="41774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1" i="1" u="none" strike="noStrike" cap="none" spc="0" normalizeH="0" baseline="0" smtClean="0">
                          <a:ln>
                            <a:noFill/>
                          </a:ln>
                          <a:solidFill>
                            <a:srgbClr val="7030A0"/>
                          </a:solidFill>
                          <a:effectLst/>
                          <a:uFillTx/>
                          <a:latin typeface="Cambria Math" panose="02040503050406030204" pitchFamily="18" charset="0"/>
                          <a:ea typeface="+mn-ea"/>
                          <a:cs typeface="+mn-cs"/>
                          <a:sym typeface="Calibri"/>
                        </a:rPr>
                        <m:t>𝒈</m:t>
                      </m:r>
                    </m:oMath>
                  </m:oMathPara>
                </a14:m>
                <a:endParaRPr kumimoji="0" lang="en-US" sz="2800" b="1" i="0" u="none" strike="noStrike" cap="none" spc="0" normalizeH="0" baseline="0" dirty="0">
                  <a:ln>
                    <a:noFill/>
                  </a:ln>
                  <a:solidFill>
                    <a:srgbClr val="000000"/>
                  </a:solidFill>
                  <a:effectLst/>
                  <a:uFillTx/>
                  <a:ea typeface="+mn-ea"/>
                  <a:cs typeface="+mn-cs"/>
                  <a:sym typeface="Calibri"/>
                </a:endParaRPr>
              </a:p>
            </p:txBody>
          </p:sp>
        </mc:Choice>
        <mc:Fallback xmlns="">
          <p:sp>
            <p:nvSpPr>
              <p:cNvPr id="27" name="TextBox 26">
                <a:extLst>
                  <a:ext uri="{FF2B5EF4-FFF2-40B4-BE49-F238E27FC236}">
                    <a16:creationId xmlns:a16="http://schemas.microsoft.com/office/drawing/2014/main" id="{A931AC5B-8A56-5749-BAD3-3686BC958785}"/>
                  </a:ext>
                </a:extLst>
              </p:cNvPr>
              <p:cNvSpPr txBox="1">
                <a:spLocks noRot="1" noChangeAspect="1" noMove="1" noResize="1" noEditPoints="1" noAdjustHandles="1" noChangeArrowheads="1" noChangeShapeType="1" noTextEdit="1"/>
              </p:cNvSpPr>
              <p:nvPr/>
            </p:nvSpPr>
            <p:spPr>
              <a:xfrm>
                <a:off x="4548449" y="5490274"/>
                <a:ext cx="417740" cy="523218"/>
              </a:xfrm>
              <a:prstGeom prst="rect">
                <a:avLst/>
              </a:prstGeom>
              <a:blipFill>
                <a:blip r:embed="rId10"/>
                <a:stretch>
                  <a:fillRect l="-11765" r="-8824" b="-11905"/>
                </a:stretch>
              </a:blipFill>
              <a:ln w="12700" cap="flat">
                <a:noFill/>
                <a:miter lim="400000"/>
              </a:ln>
              <a:effectLst/>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2098CB-F00E-924B-9AFC-0D8875D277D4}"/>
              </a:ext>
            </a:extLst>
          </p:cNvPr>
          <p:cNvCxnSpPr>
            <a:cxnSpLocks/>
            <a:stCxn id="25" idx="2"/>
            <a:endCxn id="27" idx="1"/>
          </p:cNvCxnSpPr>
          <p:nvPr/>
        </p:nvCxnSpPr>
        <p:spPr>
          <a:xfrm rot="16200000" flipH="1">
            <a:off x="3142184" y="4345617"/>
            <a:ext cx="784279" cy="202825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1" name="Elbow Connector 30">
            <a:extLst>
              <a:ext uri="{FF2B5EF4-FFF2-40B4-BE49-F238E27FC236}">
                <a16:creationId xmlns:a16="http://schemas.microsoft.com/office/drawing/2014/main" id="{0FCD7E5F-D41E-2849-9950-C4474EC29DAA}"/>
              </a:ext>
            </a:extLst>
          </p:cNvPr>
          <p:cNvCxnSpPr>
            <a:cxnSpLocks/>
            <a:stCxn id="26" idx="2"/>
            <a:endCxn id="27" idx="0"/>
          </p:cNvCxnSpPr>
          <p:nvPr/>
        </p:nvCxnSpPr>
        <p:spPr>
          <a:xfrm rot="5400000">
            <a:off x="5783108" y="3941816"/>
            <a:ext cx="522670" cy="25742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1E1C7F6-8633-F345-9E30-B54178D8FD68}"/>
              </a:ext>
            </a:extLst>
          </p:cNvPr>
          <p:cNvSpPr txBox="1"/>
          <p:nvPr/>
        </p:nvSpPr>
        <p:spPr>
          <a:xfrm>
            <a:off x="3762256" y="5985914"/>
            <a:ext cx="205556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A surrogate classifier</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usually </a:t>
            </a:r>
            <a:r>
              <a:rPr lang="en-US" b="1" dirty="0">
                <a:solidFill>
                  <a:srgbClr val="C00000"/>
                </a:solidFill>
                <a:sym typeface="Calibri"/>
              </a:rPr>
              <a:t>interpretable</a:t>
            </a:r>
            <a:endParaRPr kumimoji="0" lang="en-US" sz="1800" b="1" i="0" u="none" strike="noStrike" cap="none" spc="0" normalizeH="0" baseline="0" dirty="0">
              <a:ln>
                <a:noFill/>
              </a:ln>
              <a:solidFill>
                <a:srgbClr val="C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06CA9-0446-294B-9387-F546C99F278C}"/>
                  </a:ext>
                </a:extLst>
              </p:cNvPr>
              <p:cNvSpPr txBox="1"/>
              <p:nvPr/>
            </p:nvSpPr>
            <p:spPr>
              <a:xfrm>
                <a:off x="7934054" y="5494361"/>
                <a:ext cx="95551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1" i="1" u="none" strike="noStrike" cap="none" spc="0" normalizeH="0" baseline="0" smtClean="0">
                          <a:ln>
                            <a:noFill/>
                          </a:ln>
                          <a:solidFill>
                            <a:srgbClr val="7030A0"/>
                          </a:solidFill>
                          <a:effectLst/>
                          <a:uFillTx/>
                          <a:latin typeface="Cambria Math" panose="02040503050406030204" pitchFamily="18" charset="0"/>
                          <a:ea typeface="+mn-ea"/>
                          <a:cs typeface="+mn-cs"/>
                          <a:sym typeface="Calibri"/>
                        </a:rPr>
                        <m:t>𝒈</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𝑋</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m:oMathPara>
                </a14:m>
                <a:endParaRPr kumimoji="0" lang="en-US" sz="2800" b="0" i="0" u="none" strike="noStrike" cap="none" spc="0" normalizeH="0" baseline="0" dirty="0">
                  <a:ln>
                    <a:noFill/>
                  </a:ln>
                  <a:solidFill>
                    <a:srgbClr val="000000"/>
                  </a:solidFill>
                  <a:effectLst/>
                  <a:uFillTx/>
                  <a:ea typeface="+mn-ea"/>
                  <a:cs typeface="+mn-cs"/>
                  <a:sym typeface="Calibri"/>
                </a:endParaRPr>
              </a:p>
            </p:txBody>
          </p:sp>
        </mc:Choice>
        <mc:Fallback xmlns="">
          <p:sp>
            <p:nvSpPr>
              <p:cNvPr id="35" name="TextBox 34">
                <a:extLst>
                  <a:ext uri="{FF2B5EF4-FFF2-40B4-BE49-F238E27FC236}">
                    <a16:creationId xmlns:a16="http://schemas.microsoft.com/office/drawing/2014/main" id="{B5706CA9-0446-294B-9387-F546C99F278C}"/>
                  </a:ext>
                </a:extLst>
              </p:cNvPr>
              <p:cNvSpPr txBox="1">
                <a:spLocks noRot="1" noChangeAspect="1" noMove="1" noResize="1" noEditPoints="1" noAdjustHandles="1" noChangeArrowheads="1" noChangeShapeType="1" noTextEdit="1"/>
              </p:cNvSpPr>
              <p:nvPr/>
            </p:nvSpPr>
            <p:spPr>
              <a:xfrm>
                <a:off x="7934054" y="5494361"/>
                <a:ext cx="955516" cy="523218"/>
              </a:xfrm>
              <a:prstGeom prst="rect">
                <a:avLst/>
              </a:prstGeom>
              <a:blipFill>
                <a:blip r:embed="rId11"/>
                <a:stretch>
                  <a:fillRect l="-3947" r="-9211" b="-19048"/>
                </a:stretch>
              </a:blipFill>
              <a:ln w="12700" cap="flat">
                <a:noFill/>
                <a:miter lim="400000"/>
              </a:ln>
              <a:effectLst/>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7C434C39-5291-F44C-8A95-3B6C9EF7C026}"/>
              </a:ext>
            </a:extLst>
          </p:cNvPr>
          <p:cNvCxnSpPr>
            <a:cxnSpLocks/>
            <a:stCxn id="27" idx="3"/>
            <a:endCxn id="35" idx="1"/>
          </p:cNvCxnSpPr>
          <p:nvPr/>
        </p:nvCxnSpPr>
        <p:spPr>
          <a:xfrm>
            <a:off x="4966189" y="5751883"/>
            <a:ext cx="2967865" cy="408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40" name="Graphic 39" descr="Customer review">
            <a:extLst>
              <a:ext uri="{FF2B5EF4-FFF2-40B4-BE49-F238E27FC236}">
                <a16:creationId xmlns:a16="http://schemas.microsoft.com/office/drawing/2014/main" id="{5EC7766C-6183-EA41-A300-30589F7732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64001" y="5953428"/>
            <a:ext cx="828056" cy="828056"/>
          </a:xfrm>
          <a:prstGeom prst="rect">
            <a:avLst/>
          </a:prstGeom>
        </p:spPr>
      </p:pic>
      <p:sp>
        <p:nvSpPr>
          <p:cNvPr id="41" name="TextBox 40">
            <a:extLst>
              <a:ext uri="{FF2B5EF4-FFF2-40B4-BE49-F238E27FC236}">
                <a16:creationId xmlns:a16="http://schemas.microsoft.com/office/drawing/2014/main" id="{2BC71440-2C77-0F40-9BA7-5D3D1CAAFA4F}"/>
              </a:ext>
            </a:extLst>
          </p:cNvPr>
          <p:cNvSpPr txBox="1"/>
          <p:nvPr/>
        </p:nvSpPr>
        <p:spPr>
          <a:xfrm>
            <a:off x="8889570" y="5603949"/>
            <a:ext cx="22921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7030A0"/>
                </a:solidFill>
                <a:effectLst/>
                <a:uFillTx/>
                <a:latin typeface="+mn-lt"/>
                <a:ea typeface="+mn-ea"/>
                <a:cs typeface="+mn-cs"/>
                <a:sym typeface="Calibri"/>
              </a:rPr>
              <a:t>Explanation to humans</a:t>
            </a:r>
          </a:p>
        </p:txBody>
      </p:sp>
      <p:sp>
        <p:nvSpPr>
          <p:cNvPr id="8" name="Slide Number Placeholder 7">
            <a:extLst>
              <a:ext uri="{FF2B5EF4-FFF2-40B4-BE49-F238E27FC236}">
                <a16:creationId xmlns:a16="http://schemas.microsoft.com/office/drawing/2014/main" id="{0F11353A-4B70-AA44-81A1-E9125380530C}"/>
              </a:ext>
            </a:extLst>
          </p:cNvPr>
          <p:cNvSpPr>
            <a:spLocks noGrp="1"/>
          </p:cNvSpPr>
          <p:nvPr>
            <p:ph type="sldNum" sz="quarter" idx="2"/>
          </p:nvPr>
        </p:nvSpPr>
        <p:spPr/>
        <p:txBody>
          <a:bodyPr/>
          <a:lstStyle/>
          <a:p>
            <a:fld id="{86CB4B4D-7CA3-9044-876B-883B54F8677D}" type="slidenum">
              <a:rPr lang="en-US" smtClean="0"/>
              <a:t>83</a:t>
            </a:fld>
            <a:endParaRPr lang="en-US"/>
          </a:p>
        </p:txBody>
      </p:sp>
    </p:spTree>
    <p:extLst>
      <p:ext uri="{BB962C8B-B14F-4D97-AF65-F5344CB8AC3E}">
        <p14:creationId xmlns:p14="http://schemas.microsoft.com/office/powerpoint/2010/main" val="54243727"/>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Operations – Input perturbation</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609520" y="1181099"/>
            <a:ext cx="10972166" cy="4386323"/>
          </a:xfrm>
        </p:spPr>
        <p:txBody>
          <a:bodyPr>
            <a:normAutofit/>
          </a:bodyPr>
          <a:lstStyle/>
          <a:p>
            <a:r>
              <a:rPr lang="en-US" dirty="0">
                <a:solidFill>
                  <a:schemeClr val="tx1"/>
                </a:solidFill>
              </a:rPr>
              <a:t>Different ways to generate perturbations</a:t>
            </a:r>
          </a:p>
          <a:p>
            <a:pPr lvl="1"/>
            <a:r>
              <a:rPr lang="en-US" dirty="0">
                <a:solidFill>
                  <a:schemeClr val="tx1"/>
                </a:solidFill>
              </a:rPr>
              <a:t>Sampling method (e.g., </a:t>
            </a:r>
            <a:r>
              <a:rPr lang="en-US" dirty="0">
                <a:solidFill>
                  <a:schemeClr val="tx1"/>
                </a:solidFill>
                <a:hlinkClick r:id="rId3"/>
              </a:rPr>
              <a:t>[Ribeiro et al. KDD]</a:t>
            </a:r>
            <a:r>
              <a:rPr lang="en-US" dirty="0">
                <a:solidFill>
                  <a:schemeClr val="tx1"/>
                </a:solidFill>
              </a:rPr>
              <a:t> - LIME )</a:t>
            </a:r>
          </a:p>
          <a:p>
            <a:pPr lvl="1"/>
            <a:r>
              <a:rPr lang="en-US" dirty="0">
                <a:solidFill>
                  <a:schemeClr val="tx1"/>
                </a:solidFill>
              </a:rPr>
              <a:t>Perturbating intermediate vector representation (e.g., </a:t>
            </a:r>
            <a:r>
              <a:rPr lang="en-US" dirty="0">
                <a:solidFill>
                  <a:schemeClr val="tx1"/>
                </a:solidFill>
                <a:hlinkClick r:id="rId4"/>
              </a:rPr>
              <a:t>[Alvarez-Melis and Jaakkola, 2017]</a:t>
            </a:r>
            <a:r>
              <a:rPr lang="en-US" dirty="0">
                <a:solidFill>
                  <a:schemeClr val="tx1"/>
                </a:solidFill>
              </a:rPr>
              <a:t>)</a:t>
            </a:r>
          </a:p>
          <a:p>
            <a:pPr marL="453953" lvl="1" indent="0">
              <a:buNone/>
            </a:pPr>
            <a:endParaRPr lang="en-US" dirty="0">
              <a:solidFill>
                <a:schemeClr val="tx1"/>
              </a:solidFill>
            </a:endParaRPr>
          </a:p>
          <a:p>
            <a:r>
              <a:rPr lang="en-US" b="1" dirty="0">
                <a:solidFill>
                  <a:schemeClr val="tx1"/>
                </a:solidFill>
              </a:rPr>
              <a:t>Sampling method</a:t>
            </a:r>
          </a:p>
          <a:p>
            <a:pPr lvl="1"/>
            <a:r>
              <a:rPr lang="en-US" dirty="0">
                <a:solidFill>
                  <a:schemeClr val="tx1"/>
                </a:solidFill>
              </a:rPr>
              <a:t>Directly use examples within labeled data that are semantically similar</a:t>
            </a:r>
          </a:p>
          <a:p>
            <a:pPr lvl="1"/>
            <a:endParaRPr lang="en-US" dirty="0">
              <a:solidFill>
                <a:schemeClr val="tx1"/>
              </a:solidFill>
            </a:endParaRPr>
          </a:p>
          <a:p>
            <a:r>
              <a:rPr lang="en-US" b="1" dirty="0">
                <a:solidFill>
                  <a:schemeClr val="tx1"/>
                </a:solidFill>
              </a:rPr>
              <a:t>Perturbating intermediate vector representation</a:t>
            </a:r>
          </a:p>
          <a:p>
            <a:pPr lvl="1"/>
            <a:r>
              <a:rPr lang="en-US" dirty="0">
                <a:solidFill>
                  <a:schemeClr val="tx1"/>
                </a:solidFill>
              </a:rPr>
              <a:t>Specific to neural networks</a:t>
            </a:r>
          </a:p>
          <a:p>
            <a:pPr lvl="1"/>
            <a:r>
              <a:rPr lang="en-US" dirty="0">
                <a:solidFill>
                  <a:schemeClr val="tx1"/>
                </a:solidFill>
              </a:rPr>
              <a:t>Introduce minor perturbations to the vector representation of input instance</a:t>
            </a:r>
          </a:p>
        </p:txBody>
      </p:sp>
      <p:sp>
        <p:nvSpPr>
          <p:cNvPr id="4" name="Slide Number Placeholder 3">
            <a:extLst>
              <a:ext uri="{FF2B5EF4-FFF2-40B4-BE49-F238E27FC236}">
                <a16:creationId xmlns:a16="http://schemas.microsoft.com/office/drawing/2014/main" id="{1CFF00BE-3B6A-D24D-8D28-A3B7B4161666}"/>
              </a:ext>
            </a:extLst>
          </p:cNvPr>
          <p:cNvSpPr>
            <a:spLocks noGrp="1"/>
          </p:cNvSpPr>
          <p:nvPr>
            <p:ph type="sldNum" sz="quarter" idx="2"/>
          </p:nvPr>
        </p:nvSpPr>
        <p:spPr/>
        <p:txBody>
          <a:bodyPr/>
          <a:lstStyle/>
          <a:p>
            <a:fld id="{86CB4B4D-7CA3-9044-876B-883B54F8677D}" type="slidenum">
              <a:rPr lang="en-US" smtClean="0"/>
              <a:t>84</a:t>
            </a:fld>
            <a:endParaRPr lang="en-US"/>
          </a:p>
        </p:txBody>
      </p:sp>
    </p:spTree>
    <p:extLst>
      <p:ext uri="{BB962C8B-B14F-4D97-AF65-F5344CB8AC3E}">
        <p14:creationId xmlns:p14="http://schemas.microsoft.com/office/powerpoint/2010/main" val="346492132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Input perturbation – Sampling method</a:t>
            </a:r>
          </a:p>
        </p:txBody>
      </p:sp>
      <p:pic>
        <p:nvPicPr>
          <p:cNvPr id="7" name="Picture 6" descr="A picture containing shape&#10;&#10;Description automatically generated">
            <a:extLst>
              <a:ext uri="{FF2B5EF4-FFF2-40B4-BE49-F238E27FC236}">
                <a16:creationId xmlns:a16="http://schemas.microsoft.com/office/drawing/2014/main" id="{AFAEBD8F-611D-5C4A-9E7F-2DCC219FBA8B}"/>
              </a:ext>
            </a:extLst>
          </p:cNvPr>
          <p:cNvPicPr>
            <a:picLocks noChangeAspect="1"/>
          </p:cNvPicPr>
          <p:nvPr/>
        </p:nvPicPr>
        <p:blipFill>
          <a:blip r:embed="rId3"/>
          <a:stretch>
            <a:fillRect/>
          </a:stretch>
        </p:blipFill>
        <p:spPr>
          <a:xfrm>
            <a:off x="252959" y="2041113"/>
            <a:ext cx="4862313" cy="3026812"/>
          </a:xfrm>
          <a:prstGeom prst="rect">
            <a:avLst/>
          </a:prstGeom>
        </p:spPr>
      </p:pic>
      <p:sp>
        <p:nvSpPr>
          <p:cNvPr id="6" name="TextBox 5">
            <a:extLst>
              <a:ext uri="{FF2B5EF4-FFF2-40B4-BE49-F238E27FC236}">
                <a16:creationId xmlns:a16="http://schemas.microsoft.com/office/drawing/2014/main" id="{20E858F4-52D5-EF4F-A488-A2F98FCC0D82}"/>
              </a:ext>
            </a:extLst>
          </p:cNvPr>
          <p:cNvSpPr txBox="1"/>
          <p:nvPr/>
        </p:nvSpPr>
        <p:spPr>
          <a:xfrm>
            <a:off x="5115272" y="2354192"/>
            <a:ext cx="6813530"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a:solidFill>
                  <a:srgbClr val="000000"/>
                </a:solidFill>
                <a:sym typeface="Calibri"/>
              </a:rPr>
              <a:t>Find examples that are both semantically “</a:t>
            </a:r>
            <a:r>
              <a:rPr lang="en-US" sz="2000" b="1" dirty="0">
                <a:solidFill>
                  <a:srgbClr val="000000"/>
                </a:solidFill>
                <a:sym typeface="Calibri"/>
              </a:rPr>
              <a:t>close</a:t>
            </a:r>
            <a:r>
              <a:rPr lang="en-US" sz="2000" dirty="0">
                <a:solidFill>
                  <a:srgbClr val="000000"/>
                </a:solidFill>
                <a:sym typeface="Calibri"/>
              </a:rPr>
              <a:t>” and “</a:t>
            </a:r>
            <a:r>
              <a:rPr lang="en-US" sz="2000" b="1" dirty="0">
                <a:solidFill>
                  <a:srgbClr val="000000"/>
                </a:solidFill>
                <a:sym typeface="Calibri"/>
              </a:rPr>
              <a:t>far away</a:t>
            </a:r>
            <a:r>
              <a:rPr lang="en-US" sz="2000" dirty="0">
                <a:solidFill>
                  <a:srgbClr val="000000"/>
                </a:solidFill>
                <a:sym typeface="Calibri"/>
              </a:rPr>
              <a:t>”</a:t>
            </a:r>
          </a:p>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Calibri"/>
              </a:rPr>
              <a:t>from the instance in question.</a:t>
            </a:r>
          </a:p>
          <a:p>
            <a:pPr marL="285750" marR="0" indent="-285750" algn="l" defTabSz="914400" rtl="0" fontAlgn="auto" latinLnBrk="0" hangingPunct="0">
              <a:lnSpc>
                <a:spcPct val="100000"/>
              </a:lnSpc>
              <a:spcBef>
                <a:spcPts val="0"/>
              </a:spcBef>
              <a:spcAft>
                <a:spcPts val="0"/>
              </a:spcAft>
              <a:buClrTx/>
              <a:buSzTx/>
              <a:buFontTx/>
              <a:buChar char="-"/>
              <a:tabLst/>
            </a:pPr>
            <a:r>
              <a:rPr lang="en-US" sz="2000" dirty="0">
                <a:solidFill>
                  <a:srgbClr val="000000"/>
                </a:solidFill>
                <a:sym typeface="Calibri"/>
              </a:rPr>
              <a:t>Need to define a proximity metric </a:t>
            </a:r>
          </a:p>
          <a:p>
            <a:pPr marL="285750" marR="0" indent="-285750" algn="l" defTabSz="914400" rtl="0" fontAlgn="auto" latinLnBrk="0" hangingPunct="0">
              <a:lnSpc>
                <a:spcPct val="100000"/>
              </a:lnSpc>
              <a:spcBef>
                <a:spcPts val="0"/>
              </a:spcBef>
              <a:spcAft>
                <a:spcPts val="0"/>
              </a:spcAft>
              <a:buClrTx/>
              <a:buSzTx/>
              <a:buFontTx/>
              <a:buChar char="-"/>
              <a:tabLst/>
            </a:pPr>
            <a:r>
              <a:rPr lang="en-US" sz="2000" dirty="0">
                <a:solidFill>
                  <a:srgbClr val="000000"/>
                </a:solidFill>
                <a:sym typeface="Calibri"/>
              </a:rPr>
              <a:t>Will not generate instance</a:t>
            </a:r>
            <a:endParaRPr kumimoji="0" lang="en-US" sz="20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a:extLst>
              <a:ext uri="{FF2B5EF4-FFF2-40B4-BE49-F238E27FC236}">
                <a16:creationId xmlns:a16="http://schemas.microsoft.com/office/drawing/2014/main" id="{76C7BE8A-C514-F449-9FC8-424B9A127FC1}"/>
              </a:ext>
            </a:extLst>
          </p:cNvPr>
          <p:cNvSpPr/>
          <p:nvPr/>
        </p:nvSpPr>
        <p:spPr>
          <a:xfrm>
            <a:off x="455337" y="1714959"/>
            <a:ext cx="2021579" cy="369332"/>
          </a:xfrm>
          <a:prstGeom prst="rect">
            <a:avLst/>
          </a:prstGeom>
        </p:spPr>
        <p:txBody>
          <a:bodyPr wrap="none">
            <a:spAutoFit/>
          </a:bodyPr>
          <a:lstStyle/>
          <a:p>
            <a:r>
              <a:rPr lang="en-US" dirty="0">
                <a:hlinkClick r:id="rId4"/>
              </a:rPr>
              <a:t>[Ribeiro et al. KDD]</a:t>
            </a:r>
            <a:r>
              <a:rPr lang="en-US" dirty="0"/>
              <a:t> </a:t>
            </a:r>
          </a:p>
        </p:txBody>
      </p:sp>
      <p:sp>
        <p:nvSpPr>
          <p:cNvPr id="4" name="Slide Number Placeholder 3">
            <a:extLst>
              <a:ext uri="{FF2B5EF4-FFF2-40B4-BE49-F238E27FC236}">
                <a16:creationId xmlns:a16="http://schemas.microsoft.com/office/drawing/2014/main" id="{1F6A151A-C888-4C47-A9C2-DF3CC49A7A58}"/>
              </a:ext>
            </a:extLst>
          </p:cNvPr>
          <p:cNvSpPr>
            <a:spLocks noGrp="1"/>
          </p:cNvSpPr>
          <p:nvPr>
            <p:ph type="sldNum" sz="quarter" idx="2"/>
          </p:nvPr>
        </p:nvSpPr>
        <p:spPr/>
        <p:txBody>
          <a:bodyPr/>
          <a:lstStyle/>
          <a:p>
            <a:fld id="{86CB4B4D-7CA3-9044-876B-883B54F8677D}" type="slidenum">
              <a:rPr lang="en-US" smtClean="0"/>
              <a:t>85</a:t>
            </a:fld>
            <a:endParaRPr lang="en-US"/>
          </a:p>
        </p:txBody>
      </p:sp>
    </p:spTree>
    <p:extLst>
      <p:ext uri="{BB962C8B-B14F-4D97-AF65-F5344CB8AC3E}">
        <p14:creationId xmlns:p14="http://schemas.microsoft.com/office/powerpoint/2010/main" val="2132071711"/>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Perturbating intermediate Vector Representation </a:t>
            </a:r>
          </a:p>
        </p:txBody>
      </p:sp>
      <p:sp>
        <p:nvSpPr>
          <p:cNvPr id="11" name="Rectangle 10">
            <a:extLst>
              <a:ext uri="{FF2B5EF4-FFF2-40B4-BE49-F238E27FC236}">
                <a16:creationId xmlns:a16="http://schemas.microsoft.com/office/drawing/2014/main" id="{289A22B4-DD3F-194B-BF33-EB701CB013E6}"/>
              </a:ext>
            </a:extLst>
          </p:cNvPr>
          <p:cNvSpPr/>
          <p:nvPr/>
        </p:nvSpPr>
        <p:spPr>
          <a:xfrm>
            <a:off x="7809095" y="930810"/>
            <a:ext cx="3935308" cy="369332"/>
          </a:xfrm>
          <a:prstGeom prst="rect">
            <a:avLst/>
          </a:prstGeom>
        </p:spPr>
        <p:txBody>
          <a:bodyPr wrap="none">
            <a:spAutoFit/>
          </a:bodyPr>
          <a:lstStyle/>
          <a:p>
            <a:pPr lvl="1"/>
            <a:r>
              <a:rPr lang="en-US" dirty="0">
                <a:hlinkClick r:id="rId3"/>
              </a:rPr>
              <a:t>[Alvarez-Melis and Jaakkola, 2017]</a:t>
            </a:r>
            <a:r>
              <a:rPr lang="en-US" dirty="0"/>
              <a:t>)</a:t>
            </a:r>
          </a:p>
        </p:txBody>
      </p:sp>
      <p:sp>
        <p:nvSpPr>
          <p:cNvPr id="4" name="TextBox 3">
            <a:extLst>
              <a:ext uri="{FF2B5EF4-FFF2-40B4-BE49-F238E27FC236}">
                <a16:creationId xmlns:a16="http://schemas.microsoft.com/office/drawing/2014/main" id="{627B47F3-2AFD-A044-A491-31B033EBC029}"/>
              </a:ext>
            </a:extLst>
          </p:cNvPr>
          <p:cNvSpPr txBox="1"/>
          <p:nvPr/>
        </p:nvSpPr>
        <p:spPr>
          <a:xfrm>
            <a:off x="682906" y="1851949"/>
            <a:ext cx="10532962"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b="0" i="0" u="none" strike="noStrike" cap="none" spc="0" normalizeH="0" baseline="0" dirty="0">
                <a:ln>
                  <a:noFill/>
                </a:ln>
                <a:solidFill>
                  <a:srgbClr val="000000"/>
                </a:solidFill>
                <a:effectLst/>
                <a:uFillTx/>
                <a:latin typeface="+mn-lt"/>
                <a:ea typeface="+mn-ea"/>
                <a:cs typeface="+mn-cs"/>
                <a:sym typeface="Calibri"/>
              </a:rPr>
              <a:t>Explain predictions of any black-box structured input – structured output model</a:t>
            </a:r>
          </a:p>
          <a:p>
            <a:pPr marL="742950" lvl="1" indent="-285750" hangingPunct="0">
              <a:buFont typeface="Arial" panose="020B0604020202020204" pitchFamily="34" charset="0"/>
              <a:buChar char="•"/>
            </a:pPr>
            <a:r>
              <a:rPr lang="en-US" sz="2400" dirty="0">
                <a:solidFill>
                  <a:srgbClr val="000000"/>
                </a:solidFill>
                <a:sym typeface="Calibri"/>
              </a:rPr>
              <a:t>Around a specific input-output pair</a:t>
            </a:r>
          </a:p>
          <a:p>
            <a:pPr marL="742950" lvl="1" indent="-285750" hangingPunct="0">
              <a:buFont typeface="Arial" panose="020B0604020202020204" pitchFamily="34" charset="0"/>
              <a:buChar char="•"/>
            </a:pPr>
            <a:endParaRPr kumimoji="0" lang="en-US" sz="2400" b="0" i="0" u="none" strike="noStrike" cap="none" spc="0" normalizeH="0" baseline="0" dirty="0">
              <a:ln>
                <a:noFill/>
              </a:ln>
              <a:solidFill>
                <a:srgbClr val="000000"/>
              </a:solidFill>
              <a:effectLst/>
              <a:uFillTx/>
              <a:latin typeface="+mn-lt"/>
              <a:ea typeface="+mn-ea"/>
              <a:cs typeface="+mn-cs"/>
              <a:sym typeface="Calibri"/>
            </a:endParaRPr>
          </a:p>
          <a:p>
            <a:pPr marL="285750" indent="-285750" hangingPunct="0">
              <a:buFont typeface="Arial" panose="020B0604020202020204" pitchFamily="34" charset="0"/>
              <a:buChar char="•"/>
            </a:pPr>
            <a:r>
              <a:rPr kumimoji="0" lang="en-US" sz="2400" b="0" i="0" u="none" strike="noStrike" cap="none" spc="0" normalizeH="0" baseline="0" dirty="0">
                <a:ln>
                  <a:noFill/>
                </a:ln>
                <a:solidFill>
                  <a:srgbClr val="000000"/>
                </a:solidFill>
                <a:effectLst/>
                <a:uFillTx/>
                <a:latin typeface="+mn-lt"/>
                <a:ea typeface="+mn-ea"/>
                <a:cs typeface="+mn-cs"/>
                <a:sym typeface="Calibri"/>
              </a:rPr>
              <a:t>An explanation consist</a:t>
            </a:r>
            <a:r>
              <a:rPr lang="en-US" sz="2400" dirty="0">
                <a:solidFill>
                  <a:srgbClr val="000000"/>
                </a:solidFill>
                <a:sym typeface="Calibri"/>
              </a:rPr>
              <a:t>s of groups of input-output tokens that are causally related.</a:t>
            </a:r>
          </a:p>
          <a:p>
            <a:pPr marL="285750" indent="-285750" hangingPunct="0">
              <a:buFont typeface="Arial" panose="020B0604020202020204" pitchFamily="34" charset="0"/>
              <a:buChar char="•"/>
            </a:pPr>
            <a:endParaRPr lang="en-US" sz="2400" dirty="0">
              <a:solidFill>
                <a:srgbClr val="000000"/>
              </a:solidFill>
              <a:sym typeface="Calibri"/>
            </a:endParaRPr>
          </a:p>
          <a:p>
            <a:pPr marL="285750" indent="-285750" hangingPunct="0">
              <a:buFont typeface="Arial" panose="020B0604020202020204" pitchFamily="34" charset="0"/>
              <a:buChar char="•"/>
            </a:pPr>
            <a:r>
              <a:rPr lang="en-US" sz="2400" dirty="0">
                <a:solidFill>
                  <a:srgbClr val="000000"/>
                </a:solidFill>
                <a:sym typeface="Calibri"/>
              </a:rPr>
              <a:t>The dependencies (input-output) are inferred by querying the </a:t>
            </a:r>
            <a:r>
              <a:rPr lang="en-US" sz="2400" dirty="0" err="1">
                <a:solidFill>
                  <a:srgbClr val="000000"/>
                </a:solidFill>
                <a:sym typeface="Calibri"/>
              </a:rPr>
              <a:t>blackbox</a:t>
            </a:r>
            <a:r>
              <a:rPr lang="en-US" sz="2400" dirty="0">
                <a:solidFill>
                  <a:srgbClr val="000000"/>
                </a:solidFill>
                <a:sym typeface="Calibri"/>
              </a:rPr>
              <a:t> model with perturbed inputs</a:t>
            </a:r>
          </a:p>
        </p:txBody>
      </p:sp>
      <p:sp>
        <p:nvSpPr>
          <p:cNvPr id="5" name="Slide Number Placeholder 4">
            <a:extLst>
              <a:ext uri="{FF2B5EF4-FFF2-40B4-BE49-F238E27FC236}">
                <a16:creationId xmlns:a16="http://schemas.microsoft.com/office/drawing/2014/main" id="{F82273C9-5A0A-6B42-A794-B87540946BE1}"/>
              </a:ext>
            </a:extLst>
          </p:cNvPr>
          <p:cNvSpPr>
            <a:spLocks noGrp="1"/>
          </p:cNvSpPr>
          <p:nvPr>
            <p:ph type="sldNum" sz="quarter" idx="2"/>
          </p:nvPr>
        </p:nvSpPr>
        <p:spPr/>
        <p:txBody>
          <a:bodyPr/>
          <a:lstStyle/>
          <a:p>
            <a:fld id="{86CB4B4D-7CA3-9044-876B-883B54F8677D}" type="slidenum">
              <a:rPr lang="en-US" smtClean="0"/>
              <a:t>86</a:t>
            </a:fld>
            <a:endParaRPr lang="en-US"/>
          </a:p>
        </p:txBody>
      </p:sp>
    </p:spTree>
    <p:extLst>
      <p:ext uri="{BB962C8B-B14F-4D97-AF65-F5344CB8AC3E}">
        <p14:creationId xmlns:p14="http://schemas.microsoft.com/office/powerpoint/2010/main" val="324875736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Perturbating intermediate Vector Representation </a:t>
            </a:r>
          </a:p>
        </p:txBody>
      </p:sp>
      <p:pic>
        <p:nvPicPr>
          <p:cNvPr id="9" name="Picture 8">
            <a:extLst>
              <a:ext uri="{FF2B5EF4-FFF2-40B4-BE49-F238E27FC236}">
                <a16:creationId xmlns:a16="http://schemas.microsoft.com/office/drawing/2014/main" id="{FE5FEB33-5C5B-7346-92B3-05685CA715D2}"/>
              </a:ext>
            </a:extLst>
          </p:cNvPr>
          <p:cNvPicPr>
            <a:picLocks noChangeAspect="1"/>
          </p:cNvPicPr>
          <p:nvPr/>
        </p:nvPicPr>
        <p:blipFill>
          <a:blip r:embed="rId3"/>
          <a:stretch>
            <a:fillRect/>
          </a:stretch>
        </p:blipFill>
        <p:spPr>
          <a:xfrm>
            <a:off x="609519" y="2410268"/>
            <a:ext cx="10527884" cy="3333830"/>
          </a:xfrm>
          <a:prstGeom prst="rect">
            <a:avLst/>
          </a:prstGeom>
        </p:spPr>
      </p:pic>
      <p:sp>
        <p:nvSpPr>
          <p:cNvPr id="11" name="Rectangle 10">
            <a:extLst>
              <a:ext uri="{FF2B5EF4-FFF2-40B4-BE49-F238E27FC236}">
                <a16:creationId xmlns:a16="http://schemas.microsoft.com/office/drawing/2014/main" id="{289A22B4-DD3F-194B-BF33-EB701CB013E6}"/>
              </a:ext>
            </a:extLst>
          </p:cNvPr>
          <p:cNvSpPr/>
          <p:nvPr/>
        </p:nvSpPr>
        <p:spPr>
          <a:xfrm>
            <a:off x="7809095" y="930810"/>
            <a:ext cx="3935308" cy="369332"/>
          </a:xfrm>
          <a:prstGeom prst="rect">
            <a:avLst/>
          </a:prstGeom>
        </p:spPr>
        <p:txBody>
          <a:bodyPr wrap="none">
            <a:spAutoFit/>
          </a:bodyPr>
          <a:lstStyle/>
          <a:p>
            <a:pPr lvl="1"/>
            <a:r>
              <a:rPr lang="en-US" dirty="0">
                <a:hlinkClick r:id="rId4"/>
              </a:rPr>
              <a:t>[Alvarez-Melis and Jaakkola, 2017]</a:t>
            </a:r>
            <a:r>
              <a:rPr lang="en-US" dirty="0"/>
              <a:t>)</a:t>
            </a:r>
          </a:p>
        </p:txBody>
      </p:sp>
      <p:sp>
        <p:nvSpPr>
          <p:cNvPr id="4" name="Slide Number Placeholder 3">
            <a:extLst>
              <a:ext uri="{FF2B5EF4-FFF2-40B4-BE49-F238E27FC236}">
                <a16:creationId xmlns:a16="http://schemas.microsoft.com/office/drawing/2014/main" id="{6A3BBA05-2A0D-5041-A164-5A829F6CF761}"/>
              </a:ext>
            </a:extLst>
          </p:cNvPr>
          <p:cNvSpPr>
            <a:spLocks noGrp="1"/>
          </p:cNvSpPr>
          <p:nvPr>
            <p:ph type="sldNum" sz="quarter" idx="2"/>
          </p:nvPr>
        </p:nvSpPr>
        <p:spPr/>
        <p:txBody>
          <a:bodyPr/>
          <a:lstStyle/>
          <a:p>
            <a:fld id="{86CB4B4D-7CA3-9044-876B-883B54F8677D}" type="slidenum">
              <a:rPr lang="en-US" smtClean="0"/>
              <a:t>87</a:t>
            </a:fld>
            <a:endParaRPr lang="en-US"/>
          </a:p>
        </p:txBody>
      </p:sp>
    </p:spTree>
    <p:extLst>
      <p:ext uri="{BB962C8B-B14F-4D97-AF65-F5344CB8AC3E}">
        <p14:creationId xmlns:p14="http://schemas.microsoft.com/office/powerpoint/2010/main" val="98654368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Perturbating intermediate Vector Representation </a:t>
            </a:r>
          </a:p>
        </p:txBody>
      </p:sp>
      <p:pic>
        <p:nvPicPr>
          <p:cNvPr id="5" name="Picture 4">
            <a:extLst>
              <a:ext uri="{FF2B5EF4-FFF2-40B4-BE49-F238E27FC236}">
                <a16:creationId xmlns:a16="http://schemas.microsoft.com/office/drawing/2014/main" id="{FE1F8D7B-FA12-E34A-B6BF-3AD55FED97FC}"/>
              </a:ext>
            </a:extLst>
          </p:cNvPr>
          <p:cNvPicPr>
            <a:picLocks noChangeAspect="1"/>
          </p:cNvPicPr>
          <p:nvPr/>
        </p:nvPicPr>
        <p:blipFill>
          <a:blip r:embed="rId3"/>
          <a:stretch>
            <a:fillRect/>
          </a:stretch>
        </p:blipFill>
        <p:spPr>
          <a:xfrm>
            <a:off x="227234" y="1660967"/>
            <a:ext cx="5099735" cy="3547642"/>
          </a:xfrm>
          <a:prstGeom prst="rect">
            <a:avLst/>
          </a:prstGeom>
          <a:ln>
            <a:solidFill>
              <a:schemeClr val="accent1"/>
            </a:solidFill>
          </a:ln>
        </p:spPr>
      </p:pic>
      <p:pic>
        <p:nvPicPr>
          <p:cNvPr id="8" name="Picture 7">
            <a:extLst>
              <a:ext uri="{FF2B5EF4-FFF2-40B4-BE49-F238E27FC236}">
                <a16:creationId xmlns:a16="http://schemas.microsoft.com/office/drawing/2014/main" id="{9641616A-9224-C244-8B7E-BD98722B11EF}"/>
              </a:ext>
            </a:extLst>
          </p:cNvPr>
          <p:cNvPicPr>
            <a:picLocks noChangeAspect="1"/>
          </p:cNvPicPr>
          <p:nvPr/>
        </p:nvPicPr>
        <p:blipFill>
          <a:blip r:embed="rId4"/>
          <a:stretch>
            <a:fillRect/>
          </a:stretch>
        </p:blipFill>
        <p:spPr>
          <a:xfrm>
            <a:off x="5454582" y="1644181"/>
            <a:ext cx="6510184" cy="3720105"/>
          </a:xfrm>
          <a:prstGeom prst="rect">
            <a:avLst/>
          </a:prstGeom>
          <a:ln>
            <a:solidFill>
              <a:schemeClr val="accent1"/>
            </a:solidFill>
          </a:ln>
        </p:spPr>
      </p:pic>
      <p:sp>
        <p:nvSpPr>
          <p:cNvPr id="11" name="Rectangle 10">
            <a:extLst>
              <a:ext uri="{FF2B5EF4-FFF2-40B4-BE49-F238E27FC236}">
                <a16:creationId xmlns:a16="http://schemas.microsoft.com/office/drawing/2014/main" id="{289A22B4-DD3F-194B-BF33-EB701CB013E6}"/>
              </a:ext>
            </a:extLst>
          </p:cNvPr>
          <p:cNvSpPr/>
          <p:nvPr/>
        </p:nvSpPr>
        <p:spPr>
          <a:xfrm>
            <a:off x="7809095" y="930810"/>
            <a:ext cx="3935308" cy="369332"/>
          </a:xfrm>
          <a:prstGeom prst="rect">
            <a:avLst/>
          </a:prstGeom>
        </p:spPr>
        <p:txBody>
          <a:bodyPr wrap="none">
            <a:spAutoFit/>
          </a:bodyPr>
          <a:lstStyle/>
          <a:p>
            <a:pPr lvl="1"/>
            <a:r>
              <a:rPr lang="en-US" dirty="0">
                <a:hlinkClick r:id="rId5"/>
              </a:rPr>
              <a:t>[Alvarez-Melis and Jaakkola, 2017]</a:t>
            </a:r>
            <a:r>
              <a:rPr lang="en-US" dirty="0"/>
              <a:t>)</a:t>
            </a:r>
          </a:p>
        </p:txBody>
      </p:sp>
      <p:sp>
        <p:nvSpPr>
          <p:cNvPr id="4" name="TextBox 3">
            <a:extLst>
              <a:ext uri="{FF2B5EF4-FFF2-40B4-BE49-F238E27FC236}">
                <a16:creationId xmlns:a16="http://schemas.microsoft.com/office/drawing/2014/main" id="{7975844C-78A4-7547-99E9-C0E9A901B715}"/>
              </a:ext>
            </a:extLst>
          </p:cNvPr>
          <p:cNvSpPr txBox="1"/>
          <p:nvPr/>
        </p:nvSpPr>
        <p:spPr>
          <a:xfrm>
            <a:off x="1713053" y="5271690"/>
            <a:ext cx="19865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Typical autoencoder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1ACC84CB-67D8-1841-99A4-6F88C05D297C}"/>
              </a:ext>
            </a:extLst>
          </p:cNvPr>
          <p:cNvSpPr txBox="1"/>
          <p:nvPr/>
        </p:nvSpPr>
        <p:spPr>
          <a:xfrm>
            <a:off x="7809095" y="5338995"/>
            <a:ext cx="219079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Variation autoencoder</a:t>
            </a:r>
          </a:p>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(generative model)</a:t>
            </a:r>
          </a:p>
        </p:txBody>
      </p:sp>
      <p:sp>
        <p:nvSpPr>
          <p:cNvPr id="6" name="TextBox 5">
            <a:extLst>
              <a:ext uri="{FF2B5EF4-FFF2-40B4-BE49-F238E27FC236}">
                <a16:creationId xmlns:a16="http://schemas.microsoft.com/office/drawing/2014/main" id="{9D2795B1-35E4-E74D-81CB-C2BF8493397B}"/>
              </a:ext>
            </a:extLst>
          </p:cNvPr>
          <p:cNvSpPr txBox="1"/>
          <p:nvPr/>
        </p:nvSpPr>
        <p:spPr>
          <a:xfrm>
            <a:off x="127321" y="6406633"/>
            <a:ext cx="693414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200" b="0" i="0" u="none" strike="noStrike" cap="none" spc="0" normalizeH="0" baseline="0" dirty="0">
                <a:ln>
                  <a:noFill/>
                </a:ln>
                <a:solidFill>
                  <a:srgbClr val="000000"/>
                </a:solidFill>
                <a:effectLst/>
                <a:uFillTx/>
                <a:latin typeface="+mn-lt"/>
                <a:ea typeface="+mn-ea"/>
                <a:cs typeface="+mn-cs"/>
                <a:sym typeface="Calibri"/>
              </a:rPr>
              <a:t>Image source</a:t>
            </a:r>
            <a:r>
              <a:rPr lang="en-US" sz="1200" dirty="0">
                <a:solidFill>
                  <a:srgbClr val="000000"/>
                </a:solidFill>
                <a:sym typeface="Calibri"/>
              </a:rPr>
              <a:t>:  </a:t>
            </a:r>
            <a:r>
              <a:rPr lang="en-US" sz="1200" dirty="0">
                <a:solidFill>
                  <a:srgbClr val="000000"/>
                </a:solidFill>
                <a:sym typeface="Calibri"/>
                <a:hlinkClick r:id="rId6"/>
              </a:rPr>
              <a:t>https://towardsdatascience.com/understanding-variational-autoencoders-vaes-f70510919f73</a:t>
            </a:r>
            <a:r>
              <a:rPr lang="en-US" dirty="0">
                <a:solidFill>
                  <a:srgbClr val="000000"/>
                </a:solidFill>
                <a:sym typeface="Calibri"/>
              </a:rPr>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Slide Number Placeholder 6">
            <a:extLst>
              <a:ext uri="{FF2B5EF4-FFF2-40B4-BE49-F238E27FC236}">
                <a16:creationId xmlns:a16="http://schemas.microsoft.com/office/drawing/2014/main" id="{399B8921-45AC-7B4A-8631-A1579D32E75A}"/>
              </a:ext>
            </a:extLst>
          </p:cNvPr>
          <p:cNvSpPr>
            <a:spLocks noGrp="1"/>
          </p:cNvSpPr>
          <p:nvPr>
            <p:ph type="sldNum" sz="quarter" idx="2"/>
          </p:nvPr>
        </p:nvSpPr>
        <p:spPr/>
        <p:txBody>
          <a:bodyPr/>
          <a:lstStyle/>
          <a:p>
            <a:fld id="{86CB4B4D-7CA3-9044-876B-883B54F8677D}" type="slidenum">
              <a:rPr lang="en-US" smtClean="0"/>
              <a:t>88</a:t>
            </a:fld>
            <a:endParaRPr lang="en-US"/>
          </a:p>
        </p:txBody>
      </p:sp>
    </p:spTree>
    <p:extLst>
      <p:ext uri="{BB962C8B-B14F-4D97-AF65-F5344CB8AC3E}">
        <p14:creationId xmlns:p14="http://schemas.microsoft.com/office/powerpoint/2010/main" val="102479713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Operations – Attention</a:t>
            </a:r>
          </a:p>
        </p:txBody>
      </p:sp>
      <p:sp>
        <p:nvSpPr>
          <p:cNvPr id="7" name="TextBox 6">
            <a:extLst>
              <a:ext uri="{FF2B5EF4-FFF2-40B4-BE49-F238E27FC236}">
                <a16:creationId xmlns:a16="http://schemas.microsoft.com/office/drawing/2014/main" id="{DE457697-9D2A-3643-9011-4A5B9AD461A0}"/>
              </a:ext>
            </a:extLst>
          </p:cNvPr>
          <p:cNvSpPr txBox="1"/>
          <p:nvPr/>
        </p:nvSpPr>
        <p:spPr>
          <a:xfrm>
            <a:off x="5198036" y="6314301"/>
            <a:ext cx="708693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200" dirty="0"/>
              <a:t>[NEURAL MACHINE TRANSLATION BY JOINTLY LEARNING TO ALIGN AND TRANSLATE. </a:t>
            </a:r>
            <a:r>
              <a:rPr lang="en-US" sz="1200" dirty="0" err="1"/>
              <a:t>Bahdanau</a:t>
            </a:r>
            <a:r>
              <a:rPr lang="en-US" sz="1200" dirty="0"/>
              <a:t> et al., ICRL 2015]</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pic>
        <p:nvPicPr>
          <p:cNvPr id="8" name="Picture 4" descr="Image for post">
            <a:extLst>
              <a:ext uri="{FF2B5EF4-FFF2-40B4-BE49-F238E27FC236}">
                <a16:creationId xmlns:a16="http://schemas.microsoft.com/office/drawing/2014/main" id="{EEFEB27C-1C58-A545-9721-4FCAC12D6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813" y="3502282"/>
            <a:ext cx="7564993" cy="28120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17445BB-E7A0-C34D-8917-474627C411DA}"/>
              </a:ext>
            </a:extLst>
          </p:cNvPr>
          <p:cNvSpPr txBox="1"/>
          <p:nvPr/>
        </p:nvSpPr>
        <p:spPr>
          <a:xfrm>
            <a:off x="8020026" y="6060387"/>
            <a:ext cx="417197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050" b="0" i="0" u="none" strike="noStrike" cap="none" spc="0" normalizeH="0" baseline="0" dirty="0">
                <a:ln>
                  <a:noFill/>
                </a:ln>
                <a:solidFill>
                  <a:srgbClr val="000000"/>
                </a:solidFill>
                <a:effectLst/>
                <a:uFillTx/>
                <a:latin typeface="+mn-lt"/>
                <a:ea typeface="+mn-ea"/>
                <a:cs typeface="+mn-cs"/>
                <a:sym typeface="Calibri"/>
              </a:rPr>
              <a:t>Image courtesy: </a:t>
            </a:r>
            <a:r>
              <a:rPr lang="en-US" sz="1050" dirty="0">
                <a:hlinkClick r:id="rId4"/>
              </a:rPr>
              <a:t>https://smerity.com/articles/2016/google_nmt_arch.html</a:t>
            </a:r>
            <a:r>
              <a:rPr lang="en-US" sz="1050" dirty="0"/>
              <a:t> </a:t>
            </a:r>
            <a:endParaRPr kumimoji="0" lang="en-US" sz="105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43227D8-5F39-3649-8EF8-CD2AD01DDE62}"/>
              </a:ext>
            </a:extLst>
          </p:cNvPr>
          <p:cNvSpPr txBox="1"/>
          <p:nvPr/>
        </p:nvSpPr>
        <p:spPr>
          <a:xfrm>
            <a:off x="609519" y="1900022"/>
            <a:ext cx="738118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Attention mechanism </a:t>
            </a:r>
            <a:r>
              <a:rPr lang="en-US" dirty="0">
                <a:solidFill>
                  <a:srgbClr val="000000"/>
                </a:solidFill>
                <a:latin typeface="IBM Plex Sans" panose="020B0503050203000203" pitchFamily="34" charset="0"/>
                <a:sym typeface="Calibri"/>
              </a:rPr>
              <a:t>uses the latent features learned by the encoder</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a </a:t>
            </a:r>
            <a:r>
              <a:rPr kumimoji="0" lang="en-US" sz="1800" b="0" i="0" u="none" strike="noStrike" cap="none" spc="0" normalizeH="0" baseline="0" dirty="0">
                <a:ln>
                  <a:noFill/>
                </a:ln>
                <a:solidFill>
                  <a:srgbClr val="C00000"/>
                </a:solidFill>
                <a:effectLst/>
                <a:uFillTx/>
                <a:latin typeface="IBM Plex Sans" panose="020B0503050203000203" pitchFamily="34" charset="0"/>
                <a:sym typeface="Calibri"/>
              </a:rPr>
              <a:t>weighted combination </a:t>
            </a: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of the latent features</a:t>
            </a:r>
          </a:p>
        </p:txBody>
      </p:sp>
      <p:cxnSp>
        <p:nvCxnSpPr>
          <p:cNvPr id="12" name="Straight Arrow Connector 11">
            <a:extLst>
              <a:ext uri="{FF2B5EF4-FFF2-40B4-BE49-F238E27FC236}">
                <a16:creationId xmlns:a16="http://schemas.microsoft.com/office/drawing/2014/main" id="{2D78B53E-35FC-404D-A71B-1AE8874CDF1D}"/>
              </a:ext>
            </a:extLst>
          </p:cNvPr>
          <p:cNvCxnSpPr>
            <a:cxnSpLocks/>
          </p:cNvCxnSpPr>
          <p:nvPr/>
        </p:nvCxnSpPr>
        <p:spPr>
          <a:xfrm>
            <a:off x="2558473" y="2701456"/>
            <a:ext cx="581891" cy="1616364"/>
          </a:xfrm>
          <a:prstGeom prst="straightConnector1">
            <a:avLst/>
          </a:prstGeom>
          <a:ln>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4BC1256-2795-AE4F-B538-7D02D0A7C6BC}"/>
              </a:ext>
            </a:extLst>
          </p:cNvPr>
          <p:cNvCxnSpPr>
            <a:cxnSpLocks/>
          </p:cNvCxnSpPr>
          <p:nvPr/>
        </p:nvCxnSpPr>
        <p:spPr>
          <a:xfrm>
            <a:off x="2558473" y="2701456"/>
            <a:ext cx="1034472" cy="1771469"/>
          </a:xfrm>
          <a:prstGeom prst="straightConnector1">
            <a:avLst/>
          </a:prstGeom>
          <a:ln>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0B52F85-7FF4-394A-A6EF-2C5FF5D59D3C}"/>
              </a:ext>
            </a:extLst>
          </p:cNvPr>
          <p:cNvCxnSpPr>
            <a:cxnSpLocks/>
          </p:cNvCxnSpPr>
          <p:nvPr/>
        </p:nvCxnSpPr>
        <p:spPr>
          <a:xfrm>
            <a:off x="2558473" y="2736409"/>
            <a:ext cx="1403927" cy="1736516"/>
          </a:xfrm>
          <a:prstGeom prst="straightConnector1">
            <a:avLst/>
          </a:prstGeom>
          <a:ln>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222AF07-6F15-EF44-909B-459F685714F9}"/>
              </a:ext>
            </a:extLst>
          </p:cNvPr>
          <p:cNvCxnSpPr>
            <a:cxnSpLocks/>
          </p:cNvCxnSpPr>
          <p:nvPr/>
        </p:nvCxnSpPr>
        <p:spPr>
          <a:xfrm>
            <a:off x="2558473" y="2701456"/>
            <a:ext cx="1533236" cy="1616364"/>
          </a:xfrm>
          <a:prstGeom prst="straightConnector1">
            <a:avLst/>
          </a:prstGeom>
          <a:ln>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7B5B8C4-6638-C24D-9FA7-B839DBA9D813}"/>
              </a:ext>
            </a:extLst>
          </p:cNvPr>
          <p:cNvCxnSpPr>
            <a:cxnSpLocks/>
          </p:cNvCxnSpPr>
          <p:nvPr/>
        </p:nvCxnSpPr>
        <p:spPr>
          <a:xfrm>
            <a:off x="2558473" y="2701456"/>
            <a:ext cx="2013527" cy="1616364"/>
          </a:xfrm>
          <a:prstGeom prst="straightConnector1">
            <a:avLst/>
          </a:prstGeom>
          <a:ln>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sp>
        <p:nvSpPr>
          <p:cNvPr id="17" name="Right Arrow 16">
            <a:extLst>
              <a:ext uri="{FF2B5EF4-FFF2-40B4-BE49-F238E27FC236}">
                <a16:creationId xmlns:a16="http://schemas.microsoft.com/office/drawing/2014/main" id="{472F5FF2-E966-8542-833E-19073FB42FB4}"/>
              </a:ext>
            </a:extLst>
          </p:cNvPr>
          <p:cNvSpPr/>
          <p:nvPr/>
        </p:nvSpPr>
        <p:spPr>
          <a:xfrm>
            <a:off x="3814618" y="2997020"/>
            <a:ext cx="3962400" cy="221673"/>
          </a:xfrm>
          <a:prstGeom prst="rightArrow">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B53CBD35-FD4B-4643-A17D-C388DF84B7AD}"/>
              </a:ext>
            </a:extLst>
          </p:cNvPr>
          <p:cNvSpPr txBox="1"/>
          <p:nvPr/>
        </p:nvSpPr>
        <p:spPr>
          <a:xfrm>
            <a:off x="7962605" y="2522631"/>
            <a:ext cx="4053904"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C00000"/>
                </a:solidFill>
                <a:latin typeface="IBM Plex Sans" panose="020B0503050203000203" pitchFamily="34" charset="0"/>
                <a:sym typeface="Calibri"/>
              </a:rPr>
              <a:t>Weights become the </a:t>
            </a:r>
            <a:r>
              <a:rPr lang="en-US" sz="1600" b="1" dirty="0">
                <a:solidFill>
                  <a:srgbClr val="C00000"/>
                </a:solidFill>
                <a:latin typeface="IBM Plex Sans" panose="020B0503050203000203" pitchFamily="34" charset="0"/>
                <a:sym typeface="Calibri"/>
              </a:rPr>
              <a:t>importance scores</a:t>
            </a:r>
          </a:p>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0"/>
                <a:sym typeface="Calibri"/>
              </a:rPr>
              <a:t>of these latent features (also corresponds</a:t>
            </a:r>
          </a:p>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C00000"/>
                </a:solidFill>
                <a:latin typeface="IBM Plex Sans" panose="020B0503050203000203" pitchFamily="34" charset="0"/>
                <a:sym typeface="Calibri"/>
              </a:rPr>
              <a:t>to the lexical features) for the decoded </a:t>
            </a:r>
          </a:p>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0"/>
                <a:sym typeface="Calibri"/>
              </a:rPr>
              <a:t>word/token.</a:t>
            </a:r>
          </a:p>
        </p:txBody>
      </p:sp>
      <p:sp>
        <p:nvSpPr>
          <p:cNvPr id="19" name="TextBox 18">
            <a:extLst>
              <a:ext uri="{FF2B5EF4-FFF2-40B4-BE49-F238E27FC236}">
                <a16:creationId xmlns:a16="http://schemas.microsoft.com/office/drawing/2014/main" id="{053A5D30-FF8D-FA46-94B9-1D234C81465A}"/>
              </a:ext>
            </a:extLst>
          </p:cNvPr>
          <p:cNvSpPr txBox="1"/>
          <p:nvPr/>
        </p:nvSpPr>
        <p:spPr>
          <a:xfrm>
            <a:off x="609519" y="947299"/>
            <a:ext cx="761041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C00000"/>
                </a:solidFill>
                <a:effectLst/>
                <a:uFillTx/>
                <a:latin typeface="IBM Plex Sans" panose="020B0503050203000203" pitchFamily="34" charset="0"/>
                <a:sym typeface="Calibri"/>
              </a:rPr>
              <a:t>Naturally, can be used to enable feature importance</a:t>
            </a:r>
          </a:p>
        </p:txBody>
      </p:sp>
      <p:sp>
        <p:nvSpPr>
          <p:cNvPr id="20" name="TextBox 19">
            <a:extLst>
              <a:ext uri="{FF2B5EF4-FFF2-40B4-BE49-F238E27FC236}">
                <a16:creationId xmlns:a16="http://schemas.microsoft.com/office/drawing/2014/main" id="{E248367A-CF96-0142-848F-0B4C5E655775}"/>
              </a:ext>
            </a:extLst>
          </p:cNvPr>
          <p:cNvSpPr txBox="1"/>
          <p:nvPr/>
        </p:nvSpPr>
        <p:spPr>
          <a:xfrm>
            <a:off x="9989557" y="844867"/>
            <a:ext cx="20515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a:t>
            </a:r>
            <a:r>
              <a:rPr kumimoji="0" lang="en-US" sz="1800" b="0" i="0" u="none" strike="noStrike" cap="none" spc="0" normalizeH="0" baseline="0" dirty="0" err="1">
                <a:ln>
                  <a:noFill/>
                </a:ln>
                <a:solidFill>
                  <a:srgbClr val="000000"/>
                </a:solidFill>
                <a:effectLst/>
                <a:uFillTx/>
                <a:latin typeface="+mn-lt"/>
                <a:ea typeface="+mn-ea"/>
                <a:cs typeface="+mn-cs"/>
                <a:sym typeface="Calibri"/>
                <a:hlinkClick r:id="rId5"/>
              </a:rPr>
              <a:t>Ghaeini</a:t>
            </a:r>
            <a:r>
              <a:rPr kumimoji="0" lang="en-US" sz="1800" b="0" i="0" u="none" strike="noStrike" cap="none" spc="0" normalizeH="0" baseline="0" dirty="0">
                <a:ln>
                  <a:noFill/>
                </a:ln>
                <a:solidFill>
                  <a:srgbClr val="000000"/>
                </a:solidFill>
                <a:effectLst/>
                <a:uFillTx/>
                <a:latin typeface="+mn-lt"/>
                <a:ea typeface="+mn-ea"/>
                <a:cs typeface="+mn-cs"/>
                <a:sym typeface="Calibri"/>
                <a:hlinkClick r:id="rId5"/>
              </a:rPr>
              <a:t> et al., 2018]</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Slide Number Placeholder 3">
            <a:extLst>
              <a:ext uri="{FF2B5EF4-FFF2-40B4-BE49-F238E27FC236}">
                <a16:creationId xmlns:a16="http://schemas.microsoft.com/office/drawing/2014/main" id="{EAA689F2-29DC-5541-9FDC-375D3DBBDA2A}"/>
              </a:ext>
            </a:extLst>
          </p:cNvPr>
          <p:cNvSpPr>
            <a:spLocks noGrp="1"/>
          </p:cNvSpPr>
          <p:nvPr>
            <p:ph type="sldNum" sz="quarter" idx="2"/>
          </p:nvPr>
        </p:nvSpPr>
        <p:spPr/>
        <p:txBody>
          <a:bodyPr/>
          <a:lstStyle/>
          <a:p>
            <a:fld id="{86CB4B4D-7CA3-9044-876B-883B54F8677D}" type="slidenum">
              <a:rPr lang="en-US" smtClean="0"/>
              <a:t>89</a:t>
            </a:fld>
            <a:endParaRPr lang="en-US"/>
          </a:p>
        </p:txBody>
      </p:sp>
    </p:spTree>
    <p:extLst>
      <p:ext uri="{BB962C8B-B14F-4D97-AF65-F5344CB8AC3E}">
        <p14:creationId xmlns:p14="http://schemas.microsoft.com/office/powerpoint/2010/main" val="28741416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374C34D-9661-904C-A740-48C9426D1C71}"/>
              </a:ext>
            </a:extLst>
          </p:cNvPr>
          <p:cNvSpPr/>
          <p:nvPr/>
        </p:nvSpPr>
        <p:spPr>
          <a:xfrm>
            <a:off x="9369524" y="1630838"/>
            <a:ext cx="2731097" cy="45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6A1E05-CEE0-2944-80CB-32DE85AE2FDE}"/>
              </a:ext>
            </a:extLst>
          </p:cNvPr>
          <p:cNvSpPr>
            <a:spLocks noGrp="1"/>
          </p:cNvSpPr>
          <p:nvPr>
            <p:ph type="sldNum" sz="quarter" idx="2"/>
          </p:nvPr>
        </p:nvSpPr>
        <p:spPr/>
        <p:txBody>
          <a:bodyPr/>
          <a:lstStyle/>
          <a:p>
            <a:fld id="{B9E1206A-5614-2648-8F03-F73EEBA35E51}" type="slidenum">
              <a:rPr lang="en-US" smtClean="0"/>
              <a:t>9</a:t>
            </a:fld>
            <a:endParaRPr lang="en-US"/>
          </a:p>
        </p:txBody>
      </p:sp>
      <p:sp>
        <p:nvSpPr>
          <p:cNvPr id="2" name="Title 1">
            <a:extLst>
              <a:ext uri="{FF2B5EF4-FFF2-40B4-BE49-F238E27FC236}">
                <a16:creationId xmlns:a16="http://schemas.microsoft.com/office/drawing/2014/main" id="{4D9EC5AE-F2CD-9841-B372-01E1DB27528D}"/>
              </a:ext>
            </a:extLst>
          </p:cNvPr>
          <p:cNvSpPr>
            <a:spLocks noGrp="1"/>
          </p:cNvSpPr>
          <p:nvPr>
            <p:ph type="title"/>
          </p:nvPr>
        </p:nvSpPr>
        <p:spPr/>
        <p:txBody>
          <a:bodyPr/>
          <a:lstStyle/>
          <a:p>
            <a:r>
              <a:rPr lang="en-US" dirty="0"/>
              <a:t>Why </a:t>
            </a:r>
            <a:r>
              <a:rPr lang="en-US" dirty="0" err="1"/>
              <a:t>Explainability</a:t>
            </a:r>
            <a:r>
              <a:rPr lang="en-US" dirty="0"/>
              <a:t>: Monitor &amp; Optimize</a:t>
            </a:r>
          </a:p>
        </p:txBody>
      </p:sp>
      <p:graphicFrame>
        <p:nvGraphicFramePr>
          <p:cNvPr id="5" name="Diagram 4">
            <a:extLst>
              <a:ext uri="{FF2B5EF4-FFF2-40B4-BE49-F238E27FC236}">
                <a16:creationId xmlns:a16="http://schemas.microsoft.com/office/drawing/2014/main" id="{449BAED0-1E65-1C43-8F16-BE1379651490}"/>
              </a:ext>
            </a:extLst>
          </p:cNvPr>
          <p:cNvGraphicFramePr/>
          <p:nvPr/>
        </p:nvGraphicFramePr>
        <p:xfrm>
          <a:off x="-966968" y="1172631"/>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 name="Diagram 2">
            <a:extLst>
              <a:ext uri="{FF2B5EF4-FFF2-40B4-BE49-F238E27FC236}">
                <a16:creationId xmlns:a16="http://schemas.microsoft.com/office/drawing/2014/main" id="{046F7AC4-8C5D-744A-9B99-FBA192EE1A1D}"/>
              </a:ext>
            </a:extLst>
          </p:cNvPr>
          <p:cNvGraphicFramePr/>
          <p:nvPr/>
        </p:nvGraphicFramePr>
        <p:xfrm>
          <a:off x="5887626" y="3553906"/>
          <a:ext cx="3549876" cy="316757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7" name="Graphic 6" descr="Head with gears">
            <a:extLst>
              <a:ext uri="{FF2B5EF4-FFF2-40B4-BE49-F238E27FC236}">
                <a16:creationId xmlns:a16="http://schemas.microsoft.com/office/drawing/2014/main" id="{1B5A8593-2A1C-6747-B46C-D113D565551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85007" y="4680491"/>
            <a:ext cx="914400" cy="914400"/>
          </a:xfrm>
          <a:prstGeom prst="rect">
            <a:avLst/>
          </a:prstGeom>
        </p:spPr>
      </p:pic>
      <p:sp>
        <p:nvSpPr>
          <p:cNvPr id="12" name="Down Arrow 11">
            <a:extLst>
              <a:ext uri="{FF2B5EF4-FFF2-40B4-BE49-F238E27FC236}">
                <a16:creationId xmlns:a16="http://schemas.microsoft.com/office/drawing/2014/main" id="{2F576609-C462-374F-832E-AE8AF5B58ECD}"/>
              </a:ext>
            </a:extLst>
          </p:cNvPr>
          <p:cNvSpPr/>
          <p:nvPr/>
        </p:nvSpPr>
        <p:spPr>
          <a:xfrm>
            <a:off x="10631503" y="3570170"/>
            <a:ext cx="197963" cy="2163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DAD34F-EA73-CF40-9FDB-B195AD45869A}"/>
              </a:ext>
            </a:extLst>
          </p:cNvPr>
          <p:cNvSpPr/>
          <p:nvPr/>
        </p:nvSpPr>
        <p:spPr>
          <a:xfrm>
            <a:off x="9492988" y="2737007"/>
            <a:ext cx="2249270" cy="738664"/>
          </a:xfrm>
          <a:prstGeom prst="rect">
            <a:avLst/>
          </a:prstGeom>
        </p:spPr>
        <p:txBody>
          <a:bodyPr wrap="none">
            <a:spAutoFit/>
          </a:bodyPr>
          <a:lstStyle/>
          <a:p>
            <a:pPr algn="ctr"/>
            <a:r>
              <a:rPr lang="en-US" b="1" dirty="0">
                <a:solidFill>
                  <a:schemeClr val="tx1">
                    <a:lumMod val="75000"/>
                    <a:lumOff val="25000"/>
                  </a:schemeClr>
                </a:solidFill>
              </a:rPr>
              <a:t>User Feedback</a:t>
            </a:r>
          </a:p>
          <a:p>
            <a:pPr algn="ctr"/>
            <a:r>
              <a:rPr lang="en-US" sz="1200" dirty="0">
                <a:solidFill>
                  <a:schemeClr val="bg1">
                    <a:lumMod val="50000"/>
                  </a:schemeClr>
                </a:solidFill>
              </a:rPr>
              <a:t>e.g. Clauses related to trademark</a:t>
            </a:r>
          </a:p>
          <a:p>
            <a:pPr algn="ctr"/>
            <a:r>
              <a:rPr lang="en-US" sz="1200" dirty="0">
                <a:solidFill>
                  <a:schemeClr val="bg1">
                    <a:lumMod val="50000"/>
                  </a:schemeClr>
                </a:solidFill>
              </a:rPr>
              <a:t> should not classified as </a:t>
            </a:r>
            <a:r>
              <a:rPr lang="en-US" sz="1100" dirty="0">
                <a:solidFill>
                  <a:schemeClr val="bg1">
                    <a:lumMod val="50000"/>
                  </a:schemeClr>
                </a:solidFill>
                <a:latin typeface="IBM Plex Mono Light" panose="020B0409050203000203" pitchFamily="49" charset="77"/>
              </a:rPr>
              <a:t>&lt;</a:t>
            </a:r>
            <a:r>
              <a:rPr lang="en-US" sz="1050" dirty="0">
                <a:solidFill>
                  <a:schemeClr val="bg1">
                    <a:lumMod val="50000"/>
                  </a:schemeClr>
                </a:solidFill>
                <a:latin typeface="IBM Plex Mono Light" panose="020B0409050203000203" pitchFamily="49" charset="77"/>
              </a:rPr>
              <a:t>IP&gt;</a:t>
            </a:r>
            <a:r>
              <a:rPr lang="en-US" sz="1100" dirty="0">
                <a:solidFill>
                  <a:schemeClr val="bg1">
                    <a:lumMod val="50000"/>
                  </a:schemeClr>
                </a:solidFill>
                <a:latin typeface="IBM Plex Mono Light" panose="020B0409050203000203" pitchFamily="49" charset="77"/>
              </a:rPr>
              <a:t> </a:t>
            </a:r>
            <a:endParaRPr lang="en-US" sz="1200" dirty="0">
              <a:solidFill>
                <a:schemeClr val="bg1">
                  <a:lumMod val="50000"/>
                </a:schemeClr>
              </a:solidFill>
              <a:latin typeface="IBM Plex Mono Light" panose="020B0409050203000203" pitchFamily="49" charset="77"/>
            </a:endParaRPr>
          </a:p>
        </p:txBody>
      </p:sp>
      <p:sp>
        <p:nvSpPr>
          <p:cNvPr id="15" name="Rectangle 14">
            <a:extLst>
              <a:ext uri="{FF2B5EF4-FFF2-40B4-BE49-F238E27FC236}">
                <a16:creationId xmlns:a16="http://schemas.microsoft.com/office/drawing/2014/main" id="{843495BB-8CCA-F144-AD02-44A4F713125D}"/>
              </a:ext>
            </a:extLst>
          </p:cNvPr>
          <p:cNvSpPr/>
          <p:nvPr/>
        </p:nvSpPr>
        <p:spPr>
          <a:xfrm>
            <a:off x="9457100" y="3820266"/>
            <a:ext cx="2546786" cy="923330"/>
          </a:xfrm>
          <a:prstGeom prst="rect">
            <a:avLst/>
          </a:prstGeom>
        </p:spPr>
        <p:txBody>
          <a:bodyPr wrap="none">
            <a:spAutoFit/>
          </a:bodyPr>
          <a:lstStyle/>
          <a:p>
            <a:pPr algn="ctr"/>
            <a:r>
              <a:rPr lang="en-US" b="1" dirty="0">
                <a:solidFill>
                  <a:schemeClr val="tx1">
                    <a:lumMod val="75000"/>
                    <a:lumOff val="25000"/>
                  </a:schemeClr>
                </a:solidFill>
              </a:rPr>
              <a:t>Feedback Analysis</a:t>
            </a:r>
          </a:p>
          <a:p>
            <a:pPr algn="ctr"/>
            <a:r>
              <a:rPr lang="en-US" sz="1200" dirty="0">
                <a:solidFill>
                  <a:schemeClr val="bg1">
                    <a:lumMod val="50000"/>
                  </a:schemeClr>
                </a:solidFill>
              </a:rPr>
              <a:t>e.g.  Trademark-related clauses are </a:t>
            </a:r>
          </a:p>
          <a:p>
            <a:pPr algn="ctr"/>
            <a:r>
              <a:rPr lang="en-US" sz="1200" dirty="0">
                <a:solidFill>
                  <a:schemeClr val="bg1">
                    <a:lumMod val="50000"/>
                  </a:schemeClr>
                </a:solidFill>
              </a:rPr>
              <a:t>considered part of </a:t>
            </a:r>
            <a:r>
              <a:rPr lang="en-US" sz="1100" dirty="0">
                <a:solidFill>
                  <a:schemeClr val="bg1">
                    <a:lumMod val="50000"/>
                  </a:schemeClr>
                </a:solidFill>
                <a:latin typeface="IBM Plex Mono Light" panose="020B0409050203000203" pitchFamily="49" charset="77"/>
              </a:rPr>
              <a:t>&lt;IP&gt; </a:t>
            </a:r>
            <a:r>
              <a:rPr lang="en-US" sz="1200" dirty="0">
                <a:solidFill>
                  <a:schemeClr val="bg1">
                    <a:lumMod val="50000"/>
                  </a:schemeClr>
                </a:solidFill>
              </a:rPr>
              <a:t>category by </a:t>
            </a:r>
          </a:p>
          <a:p>
            <a:pPr algn="ctr"/>
            <a:r>
              <a:rPr lang="en-US" sz="1200" dirty="0">
                <a:solidFill>
                  <a:schemeClr val="bg1">
                    <a:lumMod val="50000"/>
                  </a:schemeClr>
                </a:solidFill>
              </a:rPr>
              <a:t>The out-of-box model</a:t>
            </a:r>
          </a:p>
        </p:txBody>
      </p:sp>
      <p:sp>
        <p:nvSpPr>
          <p:cNvPr id="16" name="Rectangle 15">
            <a:extLst>
              <a:ext uri="{FF2B5EF4-FFF2-40B4-BE49-F238E27FC236}">
                <a16:creationId xmlns:a16="http://schemas.microsoft.com/office/drawing/2014/main" id="{BDEA1A66-1BE2-2341-88EC-DF2378054C23}"/>
              </a:ext>
            </a:extLst>
          </p:cNvPr>
          <p:cNvSpPr/>
          <p:nvPr/>
        </p:nvSpPr>
        <p:spPr>
          <a:xfrm>
            <a:off x="7114669" y="5426348"/>
            <a:ext cx="1255075" cy="307777"/>
          </a:xfrm>
          <a:prstGeom prst="rect">
            <a:avLst/>
          </a:prstGeom>
        </p:spPr>
        <p:txBody>
          <a:bodyPr wrap="square">
            <a:spAutoFit/>
          </a:bodyPr>
          <a:lstStyle/>
          <a:p>
            <a:pPr algn="ctr"/>
            <a:r>
              <a:rPr lang="en-US" sz="1400" dirty="0"/>
              <a:t>AI engineers</a:t>
            </a:r>
          </a:p>
        </p:txBody>
      </p:sp>
      <p:sp>
        <p:nvSpPr>
          <p:cNvPr id="17" name="Down Arrow 16">
            <a:extLst>
              <a:ext uri="{FF2B5EF4-FFF2-40B4-BE49-F238E27FC236}">
                <a16:creationId xmlns:a16="http://schemas.microsoft.com/office/drawing/2014/main" id="{8F66DE18-DEF8-9141-8DA8-B22A69D46CC6}"/>
              </a:ext>
            </a:extLst>
          </p:cNvPr>
          <p:cNvSpPr/>
          <p:nvPr/>
        </p:nvSpPr>
        <p:spPr>
          <a:xfrm>
            <a:off x="10631503" y="4871028"/>
            <a:ext cx="197963" cy="2163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159A0D-01B1-1F42-8621-0D830422EBEB}"/>
              </a:ext>
            </a:extLst>
          </p:cNvPr>
          <p:cNvSpPr/>
          <p:nvPr/>
        </p:nvSpPr>
        <p:spPr>
          <a:xfrm>
            <a:off x="9561477" y="5087397"/>
            <a:ext cx="2442409" cy="1384995"/>
          </a:xfrm>
          <a:prstGeom prst="rect">
            <a:avLst/>
          </a:prstGeom>
        </p:spPr>
        <p:txBody>
          <a:bodyPr wrap="square">
            <a:spAutoFit/>
          </a:bodyPr>
          <a:lstStyle/>
          <a:p>
            <a:r>
              <a:rPr lang="en-US" b="1" dirty="0">
                <a:solidFill>
                  <a:schemeClr val="tx1">
                    <a:lumMod val="75000"/>
                    <a:lumOff val="25000"/>
                  </a:schemeClr>
                </a:solidFill>
              </a:rPr>
              <a:t>Model Improvement</a:t>
            </a:r>
          </a:p>
          <a:p>
            <a:pPr algn="ctr"/>
            <a:r>
              <a:rPr lang="en-US" sz="1200" dirty="0">
                <a:solidFill>
                  <a:schemeClr val="bg1">
                    <a:lumMod val="50000"/>
                  </a:schemeClr>
                </a:solidFill>
              </a:rPr>
              <a:t>e.g. Create a customized model to </a:t>
            </a:r>
          </a:p>
          <a:p>
            <a:pPr algn="ctr"/>
            <a:r>
              <a:rPr lang="en-US" sz="1200" dirty="0">
                <a:solidFill>
                  <a:schemeClr val="bg1">
                    <a:lumMod val="50000"/>
                  </a:schemeClr>
                </a:solidFill>
              </a:rPr>
              <a:t>distinguish trademark-related clauses from other IP-related clauses. </a:t>
            </a:r>
          </a:p>
          <a:p>
            <a:endParaRPr lang="en-US" dirty="0"/>
          </a:p>
        </p:txBody>
      </p:sp>
      <p:pic>
        <p:nvPicPr>
          <p:cNvPr id="6" name="Picture 5">
            <a:extLst>
              <a:ext uri="{FF2B5EF4-FFF2-40B4-BE49-F238E27FC236}">
                <a16:creationId xmlns:a16="http://schemas.microsoft.com/office/drawing/2014/main" id="{10FD3D59-5EE7-E543-9F1E-B7AB5B305640}"/>
              </a:ext>
            </a:extLst>
          </p:cNvPr>
          <p:cNvPicPr>
            <a:picLocks noChangeAspect="1"/>
          </p:cNvPicPr>
          <p:nvPr/>
        </p:nvPicPr>
        <p:blipFill>
          <a:blip r:embed="rId17"/>
          <a:stretch>
            <a:fillRect/>
          </a:stretch>
        </p:blipFill>
        <p:spPr>
          <a:xfrm>
            <a:off x="9386396" y="1853580"/>
            <a:ext cx="2660887" cy="644526"/>
          </a:xfrm>
          <a:prstGeom prst="rect">
            <a:avLst/>
          </a:prstGeom>
        </p:spPr>
      </p:pic>
      <p:sp>
        <p:nvSpPr>
          <p:cNvPr id="8" name="Rectangle 7">
            <a:extLst>
              <a:ext uri="{FF2B5EF4-FFF2-40B4-BE49-F238E27FC236}">
                <a16:creationId xmlns:a16="http://schemas.microsoft.com/office/drawing/2014/main" id="{35D47438-E050-174E-86CD-D5D30F5F0882}"/>
              </a:ext>
            </a:extLst>
          </p:cNvPr>
          <p:cNvSpPr/>
          <p:nvPr/>
        </p:nvSpPr>
        <p:spPr>
          <a:xfrm>
            <a:off x="9492988" y="6264238"/>
            <a:ext cx="2980368" cy="461665"/>
          </a:xfrm>
          <a:prstGeom prst="rect">
            <a:avLst/>
          </a:prstGeom>
        </p:spPr>
        <p:txBody>
          <a:bodyPr wrap="none">
            <a:spAutoFit/>
          </a:bodyPr>
          <a:lstStyle/>
          <a:p>
            <a:r>
              <a:rPr lang="en-US" sz="1200" dirty="0">
                <a:solidFill>
                  <a:schemeClr val="tx1">
                    <a:lumMod val="50000"/>
                    <a:lumOff val="50000"/>
                  </a:schemeClr>
                </a:solidFill>
              </a:rPr>
              <a:t>Source: Role of AI in Enterprise Applications. </a:t>
            </a:r>
          </a:p>
          <a:p>
            <a:r>
              <a:rPr lang="en-US" sz="1200" dirty="0">
                <a:solidFill>
                  <a:schemeClr val="tx1">
                    <a:lumMod val="50000"/>
                    <a:lumOff val="50000"/>
                  </a:schemeClr>
                </a:solidFill>
              </a:rPr>
              <a:t>https://</a:t>
            </a:r>
            <a:r>
              <a:rPr lang="en-US" sz="1200" dirty="0" err="1">
                <a:solidFill>
                  <a:schemeClr val="tx1">
                    <a:lumMod val="50000"/>
                    <a:lumOff val="50000"/>
                  </a:schemeClr>
                </a:solidFill>
              </a:rPr>
              <a:t>wp.sigmod.org</a:t>
            </a:r>
            <a:r>
              <a:rPr lang="en-US" sz="1200" dirty="0">
                <a:solidFill>
                  <a:schemeClr val="tx1">
                    <a:lumMod val="50000"/>
                    <a:lumOff val="50000"/>
                  </a:schemeClr>
                </a:solidFill>
              </a:rPr>
              <a:t>/?p=2577</a:t>
            </a:r>
          </a:p>
        </p:txBody>
      </p:sp>
      <p:pic>
        <p:nvPicPr>
          <p:cNvPr id="9" name="Audio 8">
            <a:hlinkClick r:id="" action="ppaction://media"/>
            <a:extLst>
              <a:ext uri="{FF2B5EF4-FFF2-40B4-BE49-F238E27FC236}">
                <a16:creationId xmlns:a16="http://schemas.microsoft.com/office/drawing/2014/main" id="{A0EB4A7D-BB43-6E4E-86FB-69899DBA303E}"/>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48965524"/>
      </p:ext>
    </p:extLst>
  </p:cSld>
  <p:clrMapOvr>
    <a:masterClrMapping/>
  </p:clrMapOvr>
  <p:transition spd="med" advTm="592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Operations – LSTM gating signals</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a:xfrm>
            <a:off x="508015" y="1129152"/>
            <a:ext cx="10972166" cy="5067300"/>
          </a:xfrm>
        </p:spPr>
        <p:txBody>
          <a:bodyPr/>
          <a:lstStyle/>
          <a:p>
            <a:r>
              <a:rPr lang="en-US" dirty="0">
                <a:solidFill>
                  <a:schemeClr val="tx1"/>
                </a:solidFill>
              </a:rPr>
              <a:t>LSTM gating signals determine the flow of information</a:t>
            </a:r>
          </a:p>
          <a:p>
            <a:pPr lvl="1"/>
            <a:r>
              <a:rPr lang="en-US" dirty="0">
                <a:solidFill>
                  <a:schemeClr val="tx1"/>
                </a:solidFill>
              </a:rPr>
              <a:t>How LSTM reads the word sequences and how the information from different parts is captured and combined</a:t>
            </a:r>
          </a:p>
          <a:p>
            <a:pPr lvl="1"/>
            <a:endParaRPr lang="en-US" dirty="0">
              <a:solidFill>
                <a:schemeClr val="tx1"/>
              </a:solidFill>
            </a:endParaRPr>
          </a:p>
          <a:p>
            <a:r>
              <a:rPr lang="en-US" dirty="0">
                <a:solidFill>
                  <a:schemeClr val="tx1"/>
                </a:solidFill>
              </a:rPr>
              <a:t>Gating signals are computed as the partial derivative of the score of the final decision </a:t>
            </a:r>
            <a:r>
              <a:rPr lang="en-US" dirty="0" err="1">
                <a:solidFill>
                  <a:schemeClr val="tx1"/>
                </a:solidFill>
              </a:rPr>
              <a:t>wrt</a:t>
            </a:r>
            <a:r>
              <a:rPr lang="en-US" dirty="0">
                <a:solidFill>
                  <a:schemeClr val="tx1"/>
                </a:solidFill>
              </a:rPr>
              <a:t> each gating signal.</a:t>
            </a:r>
          </a:p>
        </p:txBody>
      </p:sp>
      <p:sp>
        <p:nvSpPr>
          <p:cNvPr id="4" name="TextBox 3">
            <a:extLst>
              <a:ext uri="{FF2B5EF4-FFF2-40B4-BE49-F238E27FC236}">
                <a16:creationId xmlns:a16="http://schemas.microsoft.com/office/drawing/2014/main" id="{919AC8A3-D16A-3D45-9964-F67CB83667C2}"/>
              </a:ext>
            </a:extLst>
          </p:cNvPr>
          <p:cNvSpPr txBox="1"/>
          <p:nvPr/>
        </p:nvSpPr>
        <p:spPr>
          <a:xfrm>
            <a:off x="9428596" y="1138430"/>
            <a:ext cx="20515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a:t>
            </a:r>
            <a:r>
              <a:rPr kumimoji="0" lang="en-US" sz="1800" b="0" i="0" u="none" strike="noStrike" cap="none" spc="0" normalizeH="0" baseline="0" dirty="0" err="1">
                <a:ln>
                  <a:noFill/>
                </a:ln>
                <a:solidFill>
                  <a:srgbClr val="000000"/>
                </a:solidFill>
                <a:effectLst/>
                <a:uFillTx/>
                <a:latin typeface="+mn-lt"/>
                <a:ea typeface="+mn-ea"/>
                <a:cs typeface="+mn-cs"/>
                <a:sym typeface="Calibri"/>
                <a:hlinkClick r:id="rId3"/>
              </a:rPr>
              <a:t>Ghaeini</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 et al., 2018]</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098" name="Picture 2" descr="Basic understanding of LSTM. Long Short-Term Memory (LSTM) is one of… | by  Amey laddad | Good Audience">
            <a:extLst>
              <a:ext uri="{FF2B5EF4-FFF2-40B4-BE49-F238E27FC236}">
                <a16:creationId xmlns:a16="http://schemas.microsoft.com/office/drawing/2014/main" id="{DF75BC9B-A78F-E641-B14C-87C898BD6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672" y="3001170"/>
            <a:ext cx="7051431" cy="34862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A1B8C1-6736-744C-9279-1822EAFA8066}"/>
              </a:ext>
            </a:extLst>
          </p:cNvPr>
          <p:cNvSpPr txBox="1"/>
          <p:nvPr/>
        </p:nvSpPr>
        <p:spPr>
          <a:xfrm>
            <a:off x="0" y="6586047"/>
            <a:ext cx="575118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200" dirty="0">
                <a:solidFill>
                  <a:srgbClr val="000000"/>
                </a:solidFill>
                <a:sym typeface="Calibri"/>
              </a:rPr>
              <a:t>Image source: </a:t>
            </a:r>
            <a:r>
              <a:rPr lang="en-US" sz="1200" dirty="0">
                <a:solidFill>
                  <a:srgbClr val="000000"/>
                </a:solidFill>
                <a:sym typeface="Calibri"/>
                <a:hlinkClick r:id="rId5"/>
              </a:rPr>
              <a:t>https://blog.goodaudience.com/basic-understanding-of-lstm-539f3b013f1e</a:t>
            </a:r>
            <a:r>
              <a:rPr lang="en-US" sz="1200" dirty="0">
                <a:solidFill>
                  <a:srgbClr val="000000"/>
                </a:solidFill>
                <a:sym typeface="Calibri"/>
              </a:rPr>
              <a:t>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Slide Number Placeholder 5">
            <a:extLst>
              <a:ext uri="{FF2B5EF4-FFF2-40B4-BE49-F238E27FC236}">
                <a16:creationId xmlns:a16="http://schemas.microsoft.com/office/drawing/2014/main" id="{6C0F40C4-409B-4A40-B514-F806040F56C4}"/>
              </a:ext>
            </a:extLst>
          </p:cNvPr>
          <p:cNvSpPr>
            <a:spLocks noGrp="1"/>
          </p:cNvSpPr>
          <p:nvPr>
            <p:ph type="sldNum" sz="quarter" idx="2"/>
          </p:nvPr>
        </p:nvSpPr>
        <p:spPr/>
        <p:txBody>
          <a:bodyPr/>
          <a:lstStyle/>
          <a:p>
            <a:fld id="{86CB4B4D-7CA3-9044-876B-883B54F8677D}" type="slidenum">
              <a:rPr lang="en-US" smtClean="0"/>
              <a:t>90</a:t>
            </a:fld>
            <a:endParaRPr lang="en-US"/>
          </a:p>
        </p:txBody>
      </p:sp>
    </p:spTree>
    <p:extLst>
      <p:ext uri="{BB962C8B-B14F-4D97-AF65-F5344CB8AC3E}">
        <p14:creationId xmlns:p14="http://schemas.microsoft.com/office/powerpoint/2010/main" val="356223203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Operations – LSTM gating signals</a:t>
            </a:r>
          </a:p>
        </p:txBody>
      </p:sp>
      <p:pic>
        <p:nvPicPr>
          <p:cNvPr id="10" name="Picture 9">
            <a:extLst>
              <a:ext uri="{FF2B5EF4-FFF2-40B4-BE49-F238E27FC236}">
                <a16:creationId xmlns:a16="http://schemas.microsoft.com/office/drawing/2014/main" id="{4707152E-2322-9C46-9ABC-ECCBCD0BCBD8}"/>
              </a:ext>
            </a:extLst>
          </p:cNvPr>
          <p:cNvPicPr>
            <a:picLocks noChangeAspect="1"/>
          </p:cNvPicPr>
          <p:nvPr/>
        </p:nvPicPr>
        <p:blipFill>
          <a:blip r:embed="rId3"/>
          <a:stretch>
            <a:fillRect/>
          </a:stretch>
        </p:blipFill>
        <p:spPr>
          <a:xfrm>
            <a:off x="697535" y="1009650"/>
            <a:ext cx="10033000" cy="5410200"/>
          </a:xfrm>
          <a:prstGeom prst="rect">
            <a:avLst/>
          </a:prstGeom>
        </p:spPr>
      </p:pic>
      <p:sp>
        <p:nvSpPr>
          <p:cNvPr id="4" name="Slide Number Placeholder 3">
            <a:extLst>
              <a:ext uri="{FF2B5EF4-FFF2-40B4-BE49-F238E27FC236}">
                <a16:creationId xmlns:a16="http://schemas.microsoft.com/office/drawing/2014/main" id="{44D053AA-51A5-7F45-8E34-8C4E61CEADD5}"/>
              </a:ext>
            </a:extLst>
          </p:cNvPr>
          <p:cNvSpPr>
            <a:spLocks noGrp="1"/>
          </p:cNvSpPr>
          <p:nvPr>
            <p:ph type="sldNum" sz="quarter" idx="2"/>
          </p:nvPr>
        </p:nvSpPr>
        <p:spPr/>
        <p:txBody>
          <a:bodyPr/>
          <a:lstStyle/>
          <a:p>
            <a:fld id="{86CB4B4D-7CA3-9044-876B-883B54F8677D}" type="slidenum">
              <a:rPr lang="en-US" smtClean="0"/>
              <a:t>91</a:t>
            </a:fld>
            <a:endParaRPr lang="en-US"/>
          </a:p>
        </p:txBody>
      </p:sp>
    </p:spTree>
    <p:extLst>
      <p:ext uri="{BB962C8B-B14F-4D97-AF65-F5344CB8AC3E}">
        <p14:creationId xmlns:p14="http://schemas.microsoft.com/office/powerpoint/2010/main" val="87788979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F0FF4-63F0-644D-BC59-64507A8F00B7}"/>
              </a:ext>
            </a:extLst>
          </p:cNvPr>
          <p:cNvSpPr>
            <a:spLocks noGrp="1"/>
          </p:cNvSpPr>
          <p:nvPr>
            <p:ph type="title"/>
          </p:nvPr>
        </p:nvSpPr>
        <p:spPr/>
        <p:txBody>
          <a:bodyPr/>
          <a:lstStyle/>
          <a:p>
            <a:r>
              <a:rPr lang="en-US" dirty="0"/>
              <a:t>Explainability-Aware: Rule Induction Architecture</a:t>
            </a:r>
          </a:p>
        </p:txBody>
      </p:sp>
      <p:sp>
        <p:nvSpPr>
          <p:cNvPr id="5" name="TextBox 4">
            <a:extLst>
              <a:ext uri="{FF2B5EF4-FFF2-40B4-BE49-F238E27FC236}">
                <a16:creationId xmlns:a16="http://schemas.microsoft.com/office/drawing/2014/main" id="{F3F94759-F5EE-E244-B50C-5A2A82AD17F9}"/>
              </a:ext>
            </a:extLst>
          </p:cNvPr>
          <p:cNvSpPr txBox="1"/>
          <p:nvPr/>
        </p:nvSpPr>
        <p:spPr>
          <a:xfrm>
            <a:off x="701075" y="1517371"/>
            <a:ext cx="4328125"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ts val="202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Works on top of existing, black-box models for link prediction, via a decoder architecture (i.e., from embeddings back to graph)</a:t>
            </a:r>
          </a:p>
        </p:txBody>
      </p:sp>
      <p:pic>
        <p:nvPicPr>
          <p:cNvPr id="7" name="Picture 6" descr="Diagram&#10;&#10;Description automatically generated">
            <a:extLst>
              <a:ext uri="{FF2B5EF4-FFF2-40B4-BE49-F238E27FC236}">
                <a16:creationId xmlns:a16="http://schemas.microsoft.com/office/drawing/2014/main" id="{9F3CA37E-A951-F943-A0E5-EA3E337F6E9E}"/>
              </a:ext>
            </a:extLst>
          </p:cNvPr>
          <p:cNvPicPr>
            <a:picLocks noChangeAspect="1"/>
          </p:cNvPicPr>
          <p:nvPr/>
        </p:nvPicPr>
        <p:blipFill>
          <a:blip r:embed="rId3"/>
          <a:stretch>
            <a:fillRect/>
          </a:stretch>
        </p:blipFill>
        <p:spPr>
          <a:xfrm>
            <a:off x="2362820" y="2860514"/>
            <a:ext cx="3904234" cy="2564443"/>
          </a:xfrm>
          <a:prstGeom prst="rect">
            <a:avLst/>
          </a:prstGeom>
        </p:spPr>
      </p:pic>
      <p:grpSp>
        <p:nvGrpSpPr>
          <p:cNvPr id="27" name="Group 26">
            <a:extLst>
              <a:ext uri="{FF2B5EF4-FFF2-40B4-BE49-F238E27FC236}">
                <a16:creationId xmlns:a16="http://schemas.microsoft.com/office/drawing/2014/main" id="{574F1E44-B34E-A649-A4C1-74A86C596C7C}"/>
              </a:ext>
            </a:extLst>
          </p:cNvPr>
          <p:cNvGrpSpPr/>
          <p:nvPr/>
        </p:nvGrpSpPr>
        <p:grpSpPr>
          <a:xfrm>
            <a:off x="6906356" y="1797740"/>
            <a:ext cx="3843662" cy="1287647"/>
            <a:chOff x="609519" y="1871515"/>
            <a:chExt cx="3843662" cy="1287647"/>
          </a:xfrm>
        </p:grpSpPr>
        <p:pic>
          <p:nvPicPr>
            <p:cNvPr id="8" name="Picture 7" descr="A picture containing text&#10;&#10;Description automatically generated">
              <a:extLst>
                <a:ext uri="{FF2B5EF4-FFF2-40B4-BE49-F238E27FC236}">
                  <a16:creationId xmlns:a16="http://schemas.microsoft.com/office/drawing/2014/main" id="{A0BBF9D1-C058-3842-9409-477D51A2439A}"/>
                </a:ext>
              </a:extLst>
            </p:cNvPr>
            <p:cNvPicPr>
              <a:picLocks noChangeAspect="1"/>
            </p:cNvPicPr>
            <p:nvPr/>
          </p:nvPicPr>
          <p:blipFill rotWithShape="1">
            <a:blip r:embed="rId4"/>
            <a:srcRect r="2637" b="69133"/>
            <a:stretch/>
          </p:blipFill>
          <p:spPr>
            <a:xfrm>
              <a:off x="609519" y="1871515"/>
              <a:ext cx="3843662" cy="1287647"/>
            </a:xfrm>
            <a:prstGeom prst="rect">
              <a:avLst/>
            </a:prstGeom>
          </p:spPr>
        </p:pic>
        <p:sp>
          <p:nvSpPr>
            <p:cNvPr id="9" name="Rectangle 8">
              <a:extLst>
                <a:ext uri="{FF2B5EF4-FFF2-40B4-BE49-F238E27FC236}">
                  <a16:creationId xmlns:a16="http://schemas.microsoft.com/office/drawing/2014/main" id="{012E3368-85F0-CC47-AFDA-0CBD4C481C29}"/>
                </a:ext>
              </a:extLst>
            </p:cNvPr>
            <p:cNvSpPr/>
            <p:nvPr/>
          </p:nvSpPr>
          <p:spPr>
            <a:xfrm>
              <a:off x="680769" y="2271222"/>
              <a:ext cx="1298669" cy="126262"/>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grpSp>
      <p:sp>
        <p:nvSpPr>
          <p:cNvPr id="11" name="Rectangle 10">
            <a:extLst>
              <a:ext uri="{FF2B5EF4-FFF2-40B4-BE49-F238E27FC236}">
                <a16:creationId xmlns:a16="http://schemas.microsoft.com/office/drawing/2014/main" id="{BD887383-1CCC-4147-AB0F-AA1C5BC5CB5A}"/>
              </a:ext>
            </a:extLst>
          </p:cNvPr>
          <p:cNvSpPr/>
          <p:nvPr/>
        </p:nvSpPr>
        <p:spPr>
          <a:xfrm>
            <a:off x="6905587" y="1101426"/>
            <a:ext cx="4744678" cy="461665"/>
          </a:xfrm>
          <a:prstGeom prst="rect">
            <a:avLst/>
          </a:prstGeom>
          <a:solidFill>
            <a:schemeClr val="bg1">
              <a:lumMod val="95000"/>
              <a:alpha val="20000"/>
            </a:schemeClr>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P. Pezeshkpour et al. </a:t>
            </a:r>
            <a:r>
              <a:rPr kumimoji="0" lang="en-US" sz="12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Investigating Robustness and Interpretability of Link Prediction via Adversarial Modifications</a:t>
            </a:r>
            <a:r>
              <a:rPr kumimoji="0" lang="en-US" sz="1200" b="0" i="0" u="none" strike="noStrike" kern="1200" cap="none" spc="0" normalizeH="0" baseline="0" noProof="0" dirty="0">
                <a:ln>
                  <a:noFill/>
                </a:ln>
                <a:solidFill>
                  <a:srgbClr val="0070C0"/>
                </a:solidFill>
                <a:effectLst/>
                <a:uLnTx/>
                <a:uFillTx/>
                <a:latin typeface="IBM Plex Sans" panose="020B0503050203000203" pitchFamily="34" charset="0"/>
                <a:cs typeface="Calibri"/>
              </a:rPr>
              <a:t>.</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NAACL 2019.</a:t>
            </a: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sp>
        <p:nvSpPr>
          <p:cNvPr id="12" name="TextBox 11">
            <a:extLst>
              <a:ext uri="{FF2B5EF4-FFF2-40B4-BE49-F238E27FC236}">
                <a16:creationId xmlns:a16="http://schemas.microsoft.com/office/drawing/2014/main" id="{C0E157E3-BCC9-9E49-B248-4E98582E0742}"/>
              </a:ext>
            </a:extLst>
          </p:cNvPr>
          <p:cNvSpPr txBox="1"/>
          <p:nvPr/>
        </p:nvSpPr>
        <p:spPr>
          <a:xfrm>
            <a:off x="437069" y="3997486"/>
            <a:ext cx="2208769"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Knowledge graph facts: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r>
              <a:rPr kumimoji="0" lang="en-US" sz="1400" b="0" i="0" u="none" strike="noStrike" kern="1200" cap="none" spc="0" normalizeH="0" baseline="0" noProof="0" dirty="0">
                <a:ln>
                  <a:noFill/>
                </a:ln>
                <a:solidFill>
                  <a:srgbClr val="F79646">
                    <a:lumMod val="50000"/>
                  </a:srgbClr>
                </a:solidFill>
                <a:effectLst/>
                <a:uLnTx/>
                <a:uFillTx/>
                <a:latin typeface="IBM Plex Sans" panose="020B0503050203000203" pitchFamily="34" charset="0"/>
                <a:cs typeface="Calibri"/>
                <a:sym typeface="Calibri"/>
              </a:rPr>
              <a:t>wasBornIn (s, o)</a:t>
            </a:r>
            <a:endParaRPr kumimoji="0" lang="en-US" sz="1500" b="0" i="0" u="none" strike="noStrike" kern="1200" cap="none" spc="0" normalizeH="0" baseline="0" noProof="0" dirty="0">
              <a:ln>
                <a:noFill/>
              </a:ln>
              <a:solidFill>
                <a:srgbClr val="F79646">
                  <a:lumMod val="50000"/>
                </a:srgbClr>
              </a:solidFill>
              <a:effectLst/>
              <a:uLnTx/>
              <a:uFillTx/>
              <a:latin typeface="IBM Plex Sans" panose="020B0503050203000203" pitchFamily="34" charset="0"/>
              <a:cs typeface="Calibri"/>
              <a:sym typeface="Calibri"/>
            </a:endParaRPr>
          </a:p>
        </p:txBody>
      </p:sp>
      <p:sp>
        <p:nvSpPr>
          <p:cNvPr id="13" name="Rounded Rectangular Callout 12">
            <a:extLst>
              <a:ext uri="{FF2B5EF4-FFF2-40B4-BE49-F238E27FC236}">
                <a16:creationId xmlns:a16="http://schemas.microsoft.com/office/drawing/2014/main" id="{0E117C1D-53FF-5141-A84A-D297A7AE742D}"/>
              </a:ext>
            </a:extLst>
          </p:cNvPr>
          <p:cNvSpPr/>
          <p:nvPr/>
        </p:nvSpPr>
        <p:spPr>
          <a:xfrm>
            <a:off x="2338533" y="5337729"/>
            <a:ext cx="3957057" cy="868321"/>
          </a:xfrm>
          <a:prstGeom prst="wedgeRoundRectCallout">
            <a:avLst>
              <a:gd name="adj1" fmla="val -11003"/>
              <a:gd name="adj2" fmla="val -35390"/>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Optimization problem in R</a:t>
            </a:r>
            <a:r>
              <a:rPr kumimoji="0" lang="en-US" sz="15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rPr>
              <a:t>d</a:t>
            </a: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find the most influential vector </a:t>
            </a:r>
            <a:r>
              <a:rPr kumimoji="0" lang="en-US" sz="1500" b="0" i="0" u="none" strike="noStrike" kern="1200" cap="none" spc="0" normalizeH="0" baseline="0" noProof="0" dirty="0" err="1">
                <a:ln>
                  <a:noFill/>
                </a:ln>
                <a:solidFill>
                  <a:srgbClr val="000000"/>
                </a:solidFill>
                <a:effectLst/>
                <a:uLnTx/>
                <a:uFillTx/>
                <a:latin typeface="IBM Plex Sans" panose="020B0503050203000203" pitchFamily="34" charset="0"/>
                <a:cs typeface="Calibri"/>
                <a:sym typeface="Calibri"/>
              </a:rPr>
              <a:t>z</a:t>
            </a:r>
            <a:r>
              <a:rPr kumimoji="0" lang="en-US" sz="1500" b="0" i="0" u="none" strike="noStrike" kern="1200" cap="none" spc="0" normalizeH="0" baseline="-25000" noProof="0" dirty="0" err="1">
                <a:ln>
                  <a:noFill/>
                </a:ln>
                <a:solidFill>
                  <a:srgbClr val="000000"/>
                </a:solidFill>
                <a:effectLst/>
                <a:uLnTx/>
                <a:uFillTx/>
                <a:latin typeface="IBM Plex Sans" panose="020B0503050203000203" pitchFamily="34" charset="0"/>
                <a:cs typeface="Calibri"/>
                <a:sym typeface="Calibri"/>
              </a:rPr>
              <a:t>s’r</a:t>
            </a:r>
            <a:r>
              <a:rPr kumimoji="0" lang="en-US" sz="15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a:t>
            </a: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whose removal would lead to removal of </a:t>
            </a:r>
            <a:r>
              <a:rPr kumimoji="0" lang="en-US" sz="1400" b="0" i="0" u="none" strike="noStrike" kern="1200" cap="none" spc="0" normalizeH="0" baseline="0" noProof="0" dirty="0">
                <a:ln>
                  <a:noFill/>
                </a:ln>
                <a:solidFill>
                  <a:srgbClr val="F79646">
                    <a:lumMod val="50000"/>
                  </a:srgbClr>
                </a:solidFill>
                <a:effectLst/>
                <a:uLnTx/>
                <a:uFillTx/>
                <a:latin typeface="IBM Plex Sans" panose="020B0503050203000203" pitchFamily="34" charset="0"/>
                <a:cs typeface="Calibri"/>
                <a:sym typeface="Calibri"/>
              </a:rPr>
              <a:t>wasBornIn (s, o)</a:t>
            </a:r>
            <a:endParaRPr kumimoji="0" lang="en-US" sz="1500" b="0" i="0" u="none" strike="noStrike" kern="1200" cap="none" spc="0" normalizeH="0" baseline="0" noProof="0" dirty="0">
              <a:ln>
                <a:noFill/>
              </a:ln>
              <a:solidFill>
                <a:srgbClr val="F79646">
                  <a:lumMod val="50000"/>
                </a:srgbClr>
              </a:solidFill>
              <a:effectLst/>
              <a:uLnTx/>
              <a:uFillTx/>
              <a:latin typeface="IBM Plex Sans" panose="020B0503050203000203" pitchFamily="34" charset="0"/>
              <a:cs typeface="Calibri"/>
              <a:sym typeface="Calibri"/>
            </a:endParaRPr>
          </a:p>
        </p:txBody>
      </p:sp>
      <p:cxnSp>
        <p:nvCxnSpPr>
          <p:cNvPr id="15" name="Straight Arrow Connector 14">
            <a:extLst>
              <a:ext uri="{FF2B5EF4-FFF2-40B4-BE49-F238E27FC236}">
                <a16:creationId xmlns:a16="http://schemas.microsoft.com/office/drawing/2014/main" id="{D66721A5-1D1F-9F45-AAE6-D5B7B9A9E97E}"/>
              </a:ext>
            </a:extLst>
          </p:cNvPr>
          <p:cNvCxnSpPr>
            <a:cxnSpLocks/>
          </p:cNvCxnSpPr>
          <p:nvPr/>
        </p:nvCxnSpPr>
        <p:spPr>
          <a:xfrm flipV="1">
            <a:off x="4130932" y="4700424"/>
            <a:ext cx="132458" cy="560144"/>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14AD4513-1E81-FA42-A8C4-B8B487BE1598}"/>
              </a:ext>
            </a:extLst>
          </p:cNvPr>
          <p:cNvSpPr txBox="1"/>
          <p:nvPr/>
        </p:nvSpPr>
        <p:spPr>
          <a:xfrm>
            <a:off x="6260816" y="3997486"/>
            <a:ext cx="374043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Decode back the vector </a:t>
            </a:r>
            <a:r>
              <a:rPr kumimoji="0" lang="en-US" sz="1500" b="0" i="0" u="none" strike="noStrike" kern="1200" cap="none" spc="0" normalizeH="0" baseline="0" noProof="0" dirty="0" err="1">
                <a:ln>
                  <a:noFill/>
                </a:ln>
                <a:solidFill>
                  <a:srgbClr val="000000"/>
                </a:solidFill>
                <a:effectLst/>
                <a:uLnTx/>
                <a:uFillTx/>
                <a:latin typeface="IBM Plex Sans" panose="020B0503050203000203" pitchFamily="34" charset="0"/>
                <a:cs typeface="Calibri"/>
                <a:sym typeface="Calibri"/>
              </a:rPr>
              <a:t>z</a:t>
            </a:r>
            <a:r>
              <a:rPr kumimoji="0" lang="en-US" sz="1500" b="0" i="0" u="none" strike="noStrike" kern="1200" cap="none" spc="0" normalizeH="0" baseline="-25000" noProof="0" dirty="0" err="1">
                <a:ln>
                  <a:noFill/>
                </a:ln>
                <a:solidFill>
                  <a:srgbClr val="000000"/>
                </a:solidFill>
                <a:effectLst/>
                <a:uLnTx/>
                <a:uFillTx/>
                <a:latin typeface="IBM Plex Sans" panose="020B0503050203000203" pitchFamily="34" charset="0"/>
                <a:cs typeface="Calibri"/>
                <a:sym typeface="Calibri"/>
              </a:rPr>
              <a:t>s’r</a:t>
            </a:r>
            <a:r>
              <a:rPr kumimoji="0" lang="en-US" sz="15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a:t>
            </a: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to actual KG: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r>
              <a:rPr kumimoji="0" lang="en-US" sz="1400" b="0" i="0" u="none" strike="noStrike" kern="1200" cap="none" spc="0" normalizeH="0" baseline="0" noProof="0" dirty="0">
                <a:ln>
                  <a:noFill/>
                </a:ln>
                <a:solidFill>
                  <a:srgbClr val="F79646">
                    <a:lumMod val="50000"/>
                  </a:srgbClr>
                </a:solidFill>
                <a:effectLst/>
                <a:uLnTx/>
                <a:uFillTx/>
                <a:latin typeface="IBM Plex Sans" panose="020B0503050203000203" pitchFamily="34" charset="0"/>
                <a:cs typeface="Calibri"/>
                <a:sym typeface="Calibri"/>
              </a:rPr>
              <a:t>isLocatedIn (s’, o)</a:t>
            </a:r>
            <a:r>
              <a:rPr kumimoji="0" lang="en-US" sz="1500" b="0" i="0" u="none" strike="noStrike" kern="1200" cap="none" spc="0" normalizeH="0" baseline="0" noProof="0" dirty="0">
                <a:ln>
                  <a:noFill/>
                </a:ln>
                <a:solidFill>
                  <a:srgbClr val="F79646">
                    <a:lumMod val="50000"/>
                  </a:srgbClr>
                </a:solidFill>
                <a:effectLst/>
                <a:uLnTx/>
                <a:uFillTx/>
                <a:latin typeface="IBM Plex Sans" panose="020B0503050203000203" pitchFamily="34" charset="0"/>
                <a:cs typeface="Calibri"/>
                <a:sym typeface="Calibri"/>
              </a:rPr>
              <a:t> </a:t>
            </a:r>
          </a:p>
        </p:txBody>
      </p:sp>
      <p:cxnSp>
        <p:nvCxnSpPr>
          <p:cNvPr id="18" name="Straight Arrow Connector 17">
            <a:extLst>
              <a:ext uri="{FF2B5EF4-FFF2-40B4-BE49-F238E27FC236}">
                <a16:creationId xmlns:a16="http://schemas.microsoft.com/office/drawing/2014/main" id="{6535AF2B-76C9-484C-BEF4-18DD8EC09364}"/>
              </a:ext>
            </a:extLst>
          </p:cNvPr>
          <p:cNvCxnSpPr>
            <a:cxnSpLocks/>
          </p:cNvCxnSpPr>
          <p:nvPr/>
        </p:nvCxnSpPr>
        <p:spPr>
          <a:xfrm>
            <a:off x="8194865" y="4561546"/>
            <a:ext cx="320633" cy="277756"/>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Rounded Rectangular Callout 20">
            <a:extLst>
              <a:ext uri="{FF2B5EF4-FFF2-40B4-BE49-F238E27FC236}">
                <a16:creationId xmlns:a16="http://schemas.microsoft.com/office/drawing/2014/main" id="{BA8B881E-66BA-1F4E-ACA9-7C64A24DDCC0}"/>
              </a:ext>
            </a:extLst>
          </p:cNvPr>
          <p:cNvSpPr/>
          <p:nvPr/>
        </p:nvSpPr>
        <p:spPr>
          <a:xfrm>
            <a:off x="7504201" y="4925770"/>
            <a:ext cx="3346944" cy="612932"/>
          </a:xfrm>
          <a:prstGeom prst="wedgeRoundRectCallout">
            <a:avLst>
              <a:gd name="adj1" fmla="val -11003"/>
              <a:gd name="adj2" fmla="val -35390"/>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Rules of length 2 are then extracted by identifying frequent patterns</a:t>
            </a:r>
          </a:p>
        </p:txBody>
      </p:sp>
      <p:sp>
        <p:nvSpPr>
          <p:cNvPr id="28" name="TextBox 27">
            <a:extLst>
              <a:ext uri="{FF2B5EF4-FFF2-40B4-BE49-F238E27FC236}">
                <a16:creationId xmlns:a16="http://schemas.microsoft.com/office/drawing/2014/main" id="{32DCF3B4-E7A3-FF43-95FF-8E4FE27A26ED}"/>
              </a:ext>
            </a:extLst>
          </p:cNvPr>
          <p:cNvSpPr txBox="1"/>
          <p:nvPr/>
        </p:nvSpPr>
        <p:spPr>
          <a:xfrm>
            <a:off x="7044952" y="5806179"/>
            <a:ext cx="470262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79646">
                    <a:lumMod val="50000"/>
                  </a:srgbClr>
                </a:solidFill>
                <a:effectLst/>
                <a:uLnTx/>
                <a:uFillTx/>
                <a:latin typeface="IBM Plex Sans" panose="020B0503050203000203" pitchFamily="34" charset="0"/>
                <a:cs typeface="Calibri"/>
                <a:sym typeface="Calibri"/>
              </a:rPr>
              <a:t>isAffiliatedTo (a, c) ∧ isLocatedIn (c, b) → wasBornIn (a,b) </a:t>
            </a:r>
          </a:p>
        </p:txBody>
      </p:sp>
      <p:sp>
        <p:nvSpPr>
          <p:cNvPr id="4" name="Slide Number Placeholder 3">
            <a:extLst>
              <a:ext uri="{FF2B5EF4-FFF2-40B4-BE49-F238E27FC236}">
                <a16:creationId xmlns:a16="http://schemas.microsoft.com/office/drawing/2014/main" id="{31E9091A-3547-8A4C-8447-ED953CA771B8}"/>
              </a:ext>
            </a:extLst>
          </p:cNvPr>
          <p:cNvSpPr>
            <a:spLocks noGrp="1"/>
          </p:cNvSpPr>
          <p:nvPr>
            <p:ph type="sldNum" sz="quarter" idx="2"/>
          </p:nvPr>
        </p:nvSpPr>
        <p:spPr/>
        <p:txBody>
          <a:bodyPr/>
          <a:lstStyle/>
          <a:p>
            <a:fld id="{86CB4B4D-7CA3-9044-876B-883B54F8677D}" type="slidenum">
              <a:rPr lang="en-US" smtClean="0"/>
              <a:t>92</a:t>
            </a:fld>
            <a:endParaRPr lang="en-US"/>
          </a:p>
        </p:txBody>
      </p:sp>
    </p:spTree>
    <p:extLst>
      <p:ext uri="{BB962C8B-B14F-4D97-AF65-F5344CB8AC3E}">
        <p14:creationId xmlns:p14="http://schemas.microsoft.com/office/powerpoint/2010/main" val="29954708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p:bldP spid="21" grpId="0" animBg="1"/>
      <p:bldP spid="2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8A0A01-7CB8-DE46-B7AB-3935A68EBE2F}"/>
              </a:ext>
            </a:extLst>
          </p:cNvPr>
          <p:cNvSpPr>
            <a:spLocks noGrp="1"/>
          </p:cNvSpPr>
          <p:nvPr>
            <p:ph type="title"/>
          </p:nvPr>
        </p:nvSpPr>
        <p:spPr>
          <a:xfrm>
            <a:off x="406511" y="250616"/>
            <a:ext cx="10972166" cy="571498"/>
          </a:xfrm>
        </p:spPr>
        <p:txBody>
          <a:bodyPr>
            <a:normAutofit/>
          </a:bodyPr>
          <a:lstStyle/>
          <a:p>
            <a:r>
              <a:rPr lang="en-US" sz="2800" dirty="0"/>
              <a:t>Explainability-Aware Design: Rule-Based Active Learning</a:t>
            </a:r>
          </a:p>
        </p:txBody>
      </p:sp>
      <p:graphicFrame>
        <p:nvGraphicFramePr>
          <p:cNvPr id="22" name="图片占位符 16">
            <a:extLst>
              <a:ext uri="{FF2B5EF4-FFF2-40B4-BE49-F238E27FC236}">
                <a16:creationId xmlns:a16="http://schemas.microsoft.com/office/drawing/2014/main" id="{CA007B01-7F83-5249-ACA6-347F504ADFCA}"/>
              </a:ext>
            </a:extLst>
          </p:cNvPr>
          <p:cNvGraphicFramePr>
            <a:graphicFrameLocks noGrp="1"/>
          </p:cNvGraphicFramePr>
          <p:nvPr/>
        </p:nvGraphicFramePr>
        <p:xfrm>
          <a:off x="437968" y="2620607"/>
          <a:ext cx="3496993" cy="706120"/>
        </p:xfrm>
        <a:graphic>
          <a:graphicData uri="http://schemas.openxmlformats.org/drawingml/2006/table">
            <a:tbl>
              <a:tblPr/>
              <a:tblGrid>
                <a:gridCol w="1050322">
                  <a:extLst>
                    <a:ext uri="{9D8B030D-6E8A-4147-A177-3AD203B41FA5}">
                      <a16:colId xmlns:a16="http://schemas.microsoft.com/office/drawing/2014/main" val="20001"/>
                    </a:ext>
                  </a:extLst>
                </a:gridCol>
                <a:gridCol w="656684">
                  <a:extLst>
                    <a:ext uri="{9D8B030D-6E8A-4147-A177-3AD203B41FA5}">
                      <a16:colId xmlns:a16="http://schemas.microsoft.com/office/drawing/2014/main" val="20002"/>
                    </a:ext>
                  </a:extLst>
                </a:gridCol>
                <a:gridCol w="553512">
                  <a:extLst>
                    <a:ext uri="{9D8B030D-6E8A-4147-A177-3AD203B41FA5}">
                      <a16:colId xmlns:a16="http://schemas.microsoft.com/office/drawing/2014/main" val="20003"/>
                    </a:ext>
                  </a:extLst>
                </a:gridCol>
                <a:gridCol w="1236475">
                  <a:extLst>
                    <a:ext uri="{9D8B030D-6E8A-4147-A177-3AD203B41FA5}">
                      <a16:colId xmlns:a16="http://schemas.microsoft.com/office/drawing/2014/main" val="20004"/>
                    </a:ext>
                  </a:extLst>
                </a:gridCol>
              </a:tblGrid>
              <a:tr h="212936">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corporation</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Zip</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City</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address</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Trader Joe’s</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95118</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San </a:t>
                      </a:r>
                    </a:p>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Jose</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5353 Almaden Express Way</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3" name="图片占位符 16">
            <a:extLst>
              <a:ext uri="{FF2B5EF4-FFF2-40B4-BE49-F238E27FC236}">
                <a16:creationId xmlns:a16="http://schemas.microsoft.com/office/drawing/2014/main" id="{E2E01842-B2C2-DD46-AFBF-20223D5DA6AC}"/>
              </a:ext>
            </a:extLst>
          </p:cNvPr>
          <p:cNvGraphicFramePr>
            <a:graphicFrameLocks noGrp="1"/>
          </p:cNvGraphicFramePr>
          <p:nvPr/>
        </p:nvGraphicFramePr>
        <p:xfrm>
          <a:off x="4428337" y="2625930"/>
          <a:ext cx="3333642" cy="706120"/>
        </p:xfrm>
        <a:graphic>
          <a:graphicData uri="http://schemas.openxmlformats.org/drawingml/2006/table">
            <a:tbl>
              <a:tblPr/>
              <a:tblGrid>
                <a:gridCol w="1078677">
                  <a:extLst>
                    <a:ext uri="{9D8B030D-6E8A-4147-A177-3AD203B41FA5}">
                      <a16:colId xmlns:a16="http://schemas.microsoft.com/office/drawing/2014/main" val="20001"/>
                    </a:ext>
                  </a:extLst>
                </a:gridCol>
                <a:gridCol w="653099">
                  <a:extLst>
                    <a:ext uri="{9D8B030D-6E8A-4147-A177-3AD203B41FA5}">
                      <a16:colId xmlns:a16="http://schemas.microsoft.com/office/drawing/2014/main" val="20002"/>
                    </a:ext>
                  </a:extLst>
                </a:gridCol>
                <a:gridCol w="560787">
                  <a:extLst>
                    <a:ext uri="{9D8B030D-6E8A-4147-A177-3AD203B41FA5}">
                      <a16:colId xmlns:a16="http://schemas.microsoft.com/office/drawing/2014/main" val="20003"/>
                    </a:ext>
                  </a:extLst>
                </a:gridCol>
                <a:gridCol w="1041079">
                  <a:extLst>
                    <a:ext uri="{9D8B030D-6E8A-4147-A177-3AD203B41FA5}">
                      <a16:colId xmlns:a16="http://schemas.microsoft.com/office/drawing/2014/main" val="20004"/>
                    </a:ext>
                  </a:extLst>
                </a:gridCol>
              </a:tblGrid>
              <a:tr h="213727">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company</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Zip</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City</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address</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3696">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Trader Joe’s</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95110</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San Jose</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635 Coleman Ave</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4" name="Graphic 23" descr="Database">
            <a:extLst>
              <a:ext uri="{FF2B5EF4-FFF2-40B4-BE49-F238E27FC236}">
                <a16:creationId xmlns:a16="http://schemas.microsoft.com/office/drawing/2014/main" id="{47422F95-4871-6541-AB5A-C168768C00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16348" y="1939093"/>
            <a:ext cx="787058" cy="611066"/>
          </a:xfrm>
          <a:prstGeom prst="rect">
            <a:avLst/>
          </a:prstGeom>
        </p:spPr>
      </p:pic>
      <p:pic>
        <p:nvPicPr>
          <p:cNvPr id="25" name="Graphic 24" descr="Database">
            <a:extLst>
              <a:ext uri="{FF2B5EF4-FFF2-40B4-BE49-F238E27FC236}">
                <a16:creationId xmlns:a16="http://schemas.microsoft.com/office/drawing/2014/main" id="{ADBD76C5-BA04-DD4B-87B9-50EE5EA40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2561" y="1907635"/>
            <a:ext cx="848609" cy="611066"/>
          </a:xfrm>
          <a:prstGeom prst="rect">
            <a:avLst/>
          </a:prstGeom>
        </p:spPr>
      </p:pic>
      <p:sp>
        <p:nvSpPr>
          <p:cNvPr id="27" name="Rounded Rectangle 26">
            <a:extLst>
              <a:ext uri="{FF2B5EF4-FFF2-40B4-BE49-F238E27FC236}">
                <a16:creationId xmlns:a16="http://schemas.microsoft.com/office/drawing/2014/main" id="{99C55BB2-201C-594B-B78A-9D4C8DC6D594}"/>
              </a:ext>
            </a:extLst>
          </p:cNvPr>
          <p:cNvSpPr/>
          <p:nvPr/>
        </p:nvSpPr>
        <p:spPr>
          <a:xfrm>
            <a:off x="3452772" y="3914412"/>
            <a:ext cx="1576708" cy="49852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711"/>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0"/>
                <a:cs typeface="Cordia New" panose="020B0304020202020204" pitchFamily="34" charset="-34"/>
              </a:rPr>
              <a:t>Rule Learning </a:t>
            </a: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0"/>
                <a:cs typeface="Cordia New" panose="020B0304020202020204" pitchFamily="34" charset="-34"/>
              </a:rPr>
              <a:t>Algorithm</a:t>
            </a:r>
            <a:endParaRPr kumimoji="0" lang="en-US" sz="1600" b="1" i="0" u="none" strike="noStrike" kern="1200" cap="none" spc="0" normalizeH="0" baseline="0" noProof="0" dirty="0">
              <a:ln>
                <a:noFill/>
              </a:ln>
              <a:solidFill>
                <a:srgbClr val="FFFFFF"/>
              </a:solidFill>
              <a:effectLst/>
              <a:uLnTx/>
              <a:uFillTx/>
              <a:latin typeface="IBM Plex Sans" panose="020B0503050203000203" pitchFamily="34" charset="0"/>
              <a:cs typeface="Cordia New" panose="020B0304020202020204" pitchFamily="34" charset="-34"/>
            </a:endParaRPr>
          </a:p>
        </p:txBody>
      </p:sp>
      <p:sp>
        <p:nvSpPr>
          <p:cNvPr id="28" name="Down Arrow 27">
            <a:extLst>
              <a:ext uri="{FF2B5EF4-FFF2-40B4-BE49-F238E27FC236}">
                <a16:creationId xmlns:a16="http://schemas.microsoft.com/office/drawing/2014/main" id="{2A97A787-B58F-C849-8D25-113EFB6348F5}"/>
              </a:ext>
            </a:extLst>
          </p:cNvPr>
          <p:cNvSpPr/>
          <p:nvPr/>
        </p:nvSpPr>
        <p:spPr>
          <a:xfrm>
            <a:off x="4085823" y="4498547"/>
            <a:ext cx="281799" cy="4757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33" b="0" i="0" u="none" strike="noStrike" kern="1200" cap="none" spc="0" normalizeH="0" baseline="0" noProof="0">
              <a:ln>
                <a:noFill/>
              </a:ln>
              <a:solidFill>
                <a:srgbClr val="FFFFFF"/>
              </a:solidFill>
              <a:effectLst/>
              <a:uLnTx/>
              <a:uFillTx/>
              <a:latin typeface="Calibri"/>
              <a:cs typeface="Calibri"/>
            </a:endParaRPr>
          </a:p>
        </p:txBody>
      </p:sp>
      <p:sp>
        <p:nvSpPr>
          <p:cNvPr id="29" name="Rectangle 28">
            <a:extLst>
              <a:ext uri="{FF2B5EF4-FFF2-40B4-BE49-F238E27FC236}">
                <a16:creationId xmlns:a16="http://schemas.microsoft.com/office/drawing/2014/main" id="{C7062D0C-09EA-8F49-8D81-4B890020EC95}"/>
              </a:ext>
            </a:extLst>
          </p:cNvPr>
          <p:cNvSpPr/>
          <p:nvPr/>
        </p:nvSpPr>
        <p:spPr>
          <a:xfrm>
            <a:off x="7606221" y="3493012"/>
            <a:ext cx="2473447" cy="492443"/>
          </a:xfrm>
          <a:prstGeom prst="rect">
            <a:avLst/>
          </a:prstGeom>
          <a:solidFill>
            <a:schemeClr val="bg1"/>
          </a:solidFill>
        </p:spPr>
        <p:txBody>
          <a:bodyPr wrap="square">
            <a:spAutoFit/>
          </a:bodyPr>
          <a:lstStyle/>
          <a:p>
            <a:pPr marL="0" marR="0" lvl="0" indent="0" algn="l" defTabSz="914400" rtl="0" eaLnBrk="0" fontAlgn="auto" latinLnBrk="0" hangingPunct="0">
              <a:lnSpc>
                <a:spcPct val="100000"/>
              </a:lnSpc>
              <a:spcBef>
                <a:spcPts val="0"/>
              </a:spcBef>
              <a:spcAft>
                <a:spcPts val="0"/>
              </a:spcAft>
              <a:buClr>
                <a:srgbClr val="A9A57C"/>
              </a:buClr>
              <a:buSzTx/>
              <a:buFontTx/>
              <a:buNone/>
              <a:tabLst/>
              <a:defRPr/>
            </a:pPr>
            <a:r>
              <a:rPr kumimoji="0" lang="en-US" altLang="en-US" sz="1300" b="1" i="0" u="none" strike="noStrike" kern="1200" cap="none" spc="0" normalizeH="0" baseline="0" noProof="1">
                <a:ln>
                  <a:noFill/>
                </a:ln>
                <a:solidFill>
                  <a:srgbClr val="7030A0"/>
                </a:solidFill>
                <a:effectLst/>
                <a:uLnTx/>
                <a:uFillTx/>
                <a:latin typeface="IBM Plex Sans" charset="0"/>
                <a:ea typeface="IBM Plex Sans" charset="0"/>
                <a:cs typeface="IBM Plex Sans" charset="0"/>
              </a:rPr>
              <a:t>R.corporation = S.company</a:t>
            </a:r>
          </a:p>
          <a:p>
            <a:pPr marL="0" marR="0" lvl="0" indent="0" algn="l" defTabSz="914400" rtl="0" eaLnBrk="0" fontAlgn="auto" latinLnBrk="0" hangingPunct="0">
              <a:lnSpc>
                <a:spcPct val="100000"/>
              </a:lnSpc>
              <a:spcBef>
                <a:spcPts val="0"/>
              </a:spcBef>
              <a:spcAft>
                <a:spcPts val="0"/>
              </a:spcAft>
              <a:buClr>
                <a:srgbClr val="A9A57C"/>
              </a:buClr>
              <a:buSzTx/>
              <a:buFontTx/>
              <a:buNone/>
              <a:tabLst/>
              <a:defRPr/>
            </a:pPr>
            <a:r>
              <a:rPr kumimoji="0" lang="en-US" altLang="en-US" sz="1300" b="1" i="0" u="none" strike="noStrike" kern="1200" cap="none" spc="0" normalizeH="0" baseline="0" noProof="0" dirty="0">
                <a:ln>
                  <a:noFill/>
                </a:ln>
                <a:solidFill>
                  <a:srgbClr val="2F2B20"/>
                </a:solidFill>
                <a:effectLst/>
                <a:uLnTx/>
                <a:uFillTx/>
                <a:latin typeface="IBM Plex Sans" charset="0"/>
                <a:ea typeface="IBM Plex Sans" charset="0"/>
                <a:cs typeface="IBM Plex Sans" charset="0"/>
              </a:rPr>
              <a:t>and </a:t>
            </a:r>
            <a:r>
              <a:rPr kumimoji="0" lang="en-US" altLang="en-US" sz="1300" b="1" i="0" u="none" strike="noStrike" kern="1200" cap="none" spc="0" normalizeH="0" baseline="0" noProof="1">
                <a:ln>
                  <a:noFill/>
                </a:ln>
                <a:solidFill>
                  <a:srgbClr val="7030A0"/>
                </a:solidFill>
                <a:effectLst/>
                <a:uLnTx/>
                <a:uFillTx/>
                <a:latin typeface="IBM Plex Sans" charset="0"/>
                <a:ea typeface="IBM Plex Sans" charset="0"/>
                <a:cs typeface="IBM Plex Sans" charset="0"/>
              </a:rPr>
              <a:t>R.city = S.city</a:t>
            </a:r>
            <a:endParaRPr kumimoji="0" lang="en-US" altLang="en-US" sz="1300" b="1" i="0" u="none" strike="noStrike" kern="1200" cap="none" spc="0" normalizeH="0" baseline="0" noProof="0" dirty="0">
              <a:ln>
                <a:noFill/>
              </a:ln>
              <a:solidFill>
                <a:srgbClr val="7030A0"/>
              </a:solidFill>
              <a:effectLst/>
              <a:uLnTx/>
              <a:uFillTx/>
              <a:latin typeface="IBM Plex Sans" charset="0"/>
              <a:ea typeface="IBM Plex Sans" charset="0"/>
              <a:cs typeface="IBM Plex Sans" charset="0"/>
            </a:endParaRPr>
          </a:p>
        </p:txBody>
      </p:sp>
      <p:cxnSp>
        <p:nvCxnSpPr>
          <p:cNvPr id="30" name="Straight Arrow Connector 29">
            <a:extLst>
              <a:ext uri="{FF2B5EF4-FFF2-40B4-BE49-F238E27FC236}">
                <a16:creationId xmlns:a16="http://schemas.microsoft.com/office/drawing/2014/main" id="{6B8A4B80-0DBB-F64C-AAE2-BFAFD77191F4}"/>
              </a:ext>
            </a:extLst>
          </p:cNvPr>
          <p:cNvCxnSpPr>
            <a:cxnSpLocks/>
          </p:cNvCxnSpPr>
          <p:nvPr/>
        </p:nvCxnSpPr>
        <p:spPr>
          <a:xfrm flipV="1">
            <a:off x="5262162" y="3736926"/>
            <a:ext cx="2371373" cy="51513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114908-99DB-1549-A2E7-D1678E74BDB8}"/>
              </a:ext>
            </a:extLst>
          </p:cNvPr>
          <p:cNvSpPr txBox="1"/>
          <p:nvPr/>
        </p:nvSpPr>
        <p:spPr>
          <a:xfrm rot="20839069">
            <a:off x="5258292" y="3439289"/>
            <a:ext cx="2342230" cy="561116"/>
          </a:xfrm>
          <a:prstGeom prst="rect">
            <a:avLst/>
          </a:prstGeom>
          <a:noFill/>
        </p:spPr>
        <p:txBody>
          <a:bodyPr wrap="square" rtlCol="0">
            <a:spAutoFit/>
          </a:bodyPr>
          <a:lstStyle/>
          <a:p>
            <a:pPr marL="0" marR="0" lvl="0" indent="0" algn="l" defTabSz="914400" rtl="0" eaLnBrk="1" fontAlgn="auto" latinLnBrk="0" hangingPunct="1">
              <a:lnSpc>
                <a:spcPts val="4444"/>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IBM Plex Sans" panose="020B0503050203000203" pitchFamily="34" charset="0"/>
                <a:cs typeface="Cordia New" panose="020B0304020202020204" pitchFamily="34" charset="-34"/>
              </a:rPr>
              <a:t>Candidate rule learning</a:t>
            </a:r>
            <a:endParaRPr kumimoji="0" lang="en-US" sz="1600" b="1" i="1" u="none" strike="noStrike" kern="1200" cap="none" spc="0" normalizeH="0" baseline="0" noProof="0" dirty="0">
              <a:ln>
                <a:noFill/>
              </a:ln>
              <a:solidFill>
                <a:srgbClr val="000000"/>
              </a:solidFill>
              <a:effectLst/>
              <a:uLnTx/>
              <a:uFillTx/>
              <a:latin typeface="IBM Plex Sans" panose="020B0503050203000203" pitchFamily="34" charset="0"/>
              <a:cs typeface="Cordia New" panose="020B0304020202020204" pitchFamily="34" charset="-34"/>
            </a:endParaRPr>
          </a:p>
        </p:txBody>
      </p:sp>
      <p:sp>
        <p:nvSpPr>
          <p:cNvPr id="34" name="Rectangle 33">
            <a:extLst>
              <a:ext uri="{FF2B5EF4-FFF2-40B4-BE49-F238E27FC236}">
                <a16:creationId xmlns:a16="http://schemas.microsoft.com/office/drawing/2014/main" id="{C9CE1D9C-0CC6-E64E-BA32-3322D5640409}"/>
              </a:ext>
            </a:extLst>
          </p:cNvPr>
          <p:cNvSpPr/>
          <p:nvPr/>
        </p:nvSpPr>
        <p:spPr>
          <a:xfrm>
            <a:off x="7624708" y="4443469"/>
            <a:ext cx="2473447" cy="692497"/>
          </a:xfrm>
          <a:prstGeom prst="rect">
            <a:avLst/>
          </a:prstGeom>
          <a:solidFill>
            <a:schemeClr val="bg1"/>
          </a:solidFill>
        </p:spPr>
        <p:txBody>
          <a:bodyPr wrap="square">
            <a:spAutoFit/>
          </a:bodyPr>
          <a:lstStyle/>
          <a:p>
            <a:pPr marL="0" marR="0" lvl="0" indent="0" algn="l" defTabSz="914400" rtl="0" eaLnBrk="0" fontAlgn="auto" latinLnBrk="0" hangingPunct="0">
              <a:lnSpc>
                <a:spcPct val="100000"/>
              </a:lnSpc>
              <a:spcBef>
                <a:spcPts val="0"/>
              </a:spcBef>
              <a:spcAft>
                <a:spcPts val="0"/>
              </a:spcAft>
              <a:buClr>
                <a:srgbClr val="A9A57C"/>
              </a:buClr>
              <a:buSzTx/>
              <a:buFontTx/>
              <a:buNone/>
              <a:tabLst/>
              <a:defRPr/>
            </a:pPr>
            <a:r>
              <a:rPr kumimoji="0" lang="en-US" altLang="en-US" sz="1300" b="1" i="0" u="none" strike="noStrike" kern="1200" cap="none" spc="0" normalizeH="0" baseline="0" noProof="1">
                <a:ln>
                  <a:noFill/>
                </a:ln>
                <a:solidFill>
                  <a:srgbClr val="7030A0"/>
                </a:solidFill>
                <a:effectLst/>
                <a:uLnTx/>
                <a:uFillTx/>
                <a:latin typeface="IBM Plex Sans" charset="0"/>
                <a:ea typeface="IBM Plex Sans" charset="0"/>
                <a:cs typeface="IBM Plex Sans" charset="0"/>
              </a:rPr>
              <a:t>R.corporation = S.company</a:t>
            </a:r>
          </a:p>
          <a:p>
            <a:pPr marL="0" marR="0" lvl="0" indent="0" algn="l" defTabSz="914400" rtl="0" eaLnBrk="0" fontAlgn="auto" latinLnBrk="0" hangingPunct="0">
              <a:lnSpc>
                <a:spcPct val="100000"/>
              </a:lnSpc>
              <a:spcBef>
                <a:spcPts val="0"/>
              </a:spcBef>
              <a:spcAft>
                <a:spcPts val="0"/>
              </a:spcAft>
              <a:buClr>
                <a:srgbClr val="A9A57C"/>
              </a:buClr>
              <a:buSzTx/>
              <a:buFontTx/>
              <a:buNone/>
              <a:tabLst/>
              <a:defRPr/>
            </a:pPr>
            <a:r>
              <a:rPr kumimoji="0" lang="en-US" altLang="en-US" sz="1300" b="1" i="0" u="none" strike="noStrike" kern="1200" cap="none" spc="0" normalizeH="0" baseline="0" noProof="0" dirty="0">
                <a:ln>
                  <a:noFill/>
                </a:ln>
                <a:solidFill>
                  <a:srgbClr val="2F2B20"/>
                </a:solidFill>
                <a:effectLst/>
                <a:uLnTx/>
                <a:uFillTx/>
                <a:latin typeface="IBM Plex Sans" charset="0"/>
                <a:ea typeface="IBM Plex Sans" charset="0"/>
                <a:cs typeface="IBM Plex Sans" charset="0"/>
              </a:rPr>
              <a:t>and </a:t>
            </a:r>
            <a:r>
              <a:rPr kumimoji="0" lang="en-US" altLang="en-US" sz="1300" b="1" i="0" u="none" strike="noStrike" kern="1200" cap="none" spc="0" normalizeH="0" baseline="0" noProof="1">
                <a:ln>
                  <a:noFill/>
                </a:ln>
                <a:solidFill>
                  <a:srgbClr val="7030A0"/>
                </a:solidFill>
                <a:effectLst/>
                <a:uLnTx/>
                <a:uFillTx/>
                <a:latin typeface="IBM Plex Sans" charset="0"/>
                <a:ea typeface="IBM Plex Sans" charset="0"/>
                <a:cs typeface="IBM Plex Sans" charset="0"/>
              </a:rPr>
              <a:t>R.city = S.city</a:t>
            </a:r>
          </a:p>
          <a:p>
            <a:pPr marL="0" marR="0" lvl="0" indent="0" algn="l" defTabSz="914400" rtl="0" eaLnBrk="0" fontAlgn="auto" latinLnBrk="0" hangingPunct="0">
              <a:lnSpc>
                <a:spcPct val="100000"/>
              </a:lnSpc>
              <a:spcBef>
                <a:spcPts val="0"/>
              </a:spcBef>
              <a:spcAft>
                <a:spcPts val="0"/>
              </a:spcAft>
              <a:buClr>
                <a:srgbClr val="A9A57C"/>
              </a:buClr>
              <a:buSzTx/>
              <a:buFontTx/>
              <a:buNone/>
              <a:tabLst/>
              <a:defRPr/>
            </a:pPr>
            <a:r>
              <a:rPr kumimoji="0" lang="en-US" altLang="en-US" sz="1300" b="1" i="0" u="none" strike="noStrike" kern="1200" cap="none" spc="0" normalizeH="0" baseline="0" noProof="1">
                <a:ln>
                  <a:noFill/>
                </a:ln>
                <a:solidFill>
                  <a:srgbClr val="000000"/>
                </a:solidFill>
                <a:effectLst/>
                <a:uLnTx/>
                <a:uFillTx/>
                <a:latin typeface="IBM Plex Sans" charset="0"/>
                <a:ea typeface="IBM Plex Sans" charset="0"/>
                <a:cs typeface="IBM Plex Sans" charset="0"/>
              </a:rPr>
              <a:t>and</a:t>
            </a:r>
            <a:r>
              <a:rPr kumimoji="0" lang="en-US" altLang="en-US" sz="1300" b="1" i="0" u="none" strike="noStrike" kern="1200" cap="none" spc="0" normalizeH="0" baseline="0" noProof="1">
                <a:ln>
                  <a:noFill/>
                </a:ln>
                <a:solidFill>
                  <a:srgbClr val="0070C0"/>
                </a:solidFill>
                <a:effectLst/>
                <a:uLnTx/>
                <a:uFillTx/>
                <a:latin typeface="IBM Plex Sans" charset="0"/>
                <a:ea typeface="IBM Plex Sans" charset="0"/>
                <a:cs typeface="IBM Plex Sans" charset="0"/>
              </a:rPr>
              <a:t> </a:t>
            </a:r>
            <a:r>
              <a:rPr kumimoji="0" lang="en-US" altLang="en-US" sz="1300" b="1" i="0" u="none" strike="noStrike" kern="1200" cap="none" spc="0" normalizeH="0" baseline="0" noProof="1">
                <a:ln>
                  <a:noFill/>
                </a:ln>
                <a:solidFill>
                  <a:srgbClr val="C00000"/>
                </a:solidFill>
                <a:effectLst/>
                <a:uLnTx/>
                <a:uFillTx/>
                <a:latin typeface="IBM Plex Sans" charset="0"/>
                <a:ea typeface="IBM Plex Sans" charset="0"/>
                <a:cs typeface="IBM Plex Sans" charset="0"/>
              </a:rPr>
              <a:t>R.zip = S.zip</a:t>
            </a:r>
            <a:endParaRPr kumimoji="0" lang="en-US" altLang="en-US" sz="1300" b="1" i="0" u="none" strike="noStrike" kern="1200" cap="none" spc="0" normalizeH="0" baseline="0" noProof="0" dirty="0">
              <a:ln>
                <a:noFill/>
              </a:ln>
              <a:solidFill>
                <a:srgbClr val="C00000"/>
              </a:solidFill>
              <a:effectLst/>
              <a:uLnTx/>
              <a:uFillTx/>
              <a:latin typeface="IBM Plex Sans" charset="0"/>
              <a:ea typeface="IBM Plex Sans" charset="0"/>
              <a:cs typeface="IBM Plex Sans" charset="0"/>
            </a:endParaRPr>
          </a:p>
        </p:txBody>
      </p:sp>
      <p:cxnSp>
        <p:nvCxnSpPr>
          <p:cNvPr id="35" name="Straight Arrow Connector 34">
            <a:extLst>
              <a:ext uri="{FF2B5EF4-FFF2-40B4-BE49-F238E27FC236}">
                <a16:creationId xmlns:a16="http://schemas.microsoft.com/office/drawing/2014/main" id="{EFFF59C1-EF80-AE4F-8C6F-F7653A2224C6}"/>
              </a:ext>
            </a:extLst>
          </p:cNvPr>
          <p:cNvCxnSpPr>
            <a:cxnSpLocks/>
          </p:cNvCxnSpPr>
          <p:nvPr/>
        </p:nvCxnSpPr>
        <p:spPr>
          <a:xfrm>
            <a:off x="5252824" y="4333415"/>
            <a:ext cx="2280958" cy="475711"/>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图片占位符 16">
            <a:extLst>
              <a:ext uri="{FF2B5EF4-FFF2-40B4-BE49-F238E27FC236}">
                <a16:creationId xmlns:a16="http://schemas.microsoft.com/office/drawing/2014/main" id="{775A8174-F6F7-EA4C-B016-CBDFDEEC7E7E}"/>
              </a:ext>
            </a:extLst>
          </p:cNvPr>
          <p:cNvGraphicFramePr>
            <a:graphicFrameLocks noGrp="1"/>
          </p:cNvGraphicFramePr>
          <p:nvPr/>
        </p:nvGraphicFramePr>
        <p:xfrm>
          <a:off x="493052" y="5335265"/>
          <a:ext cx="3560266" cy="553720"/>
        </p:xfrm>
        <a:graphic>
          <a:graphicData uri="http://schemas.openxmlformats.org/drawingml/2006/table">
            <a:tbl>
              <a:tblPr/>
              <a:tblGrid>
                <a:gridCol w="1048421">
                  <a:extLst>
                    <a:ext uri="{9D8B030D-6E8A-4147-A177-3AD203B41FA5}">
                      <a16:colId xmlns:a16="http://schemas.microsoft.com/office/drawing/2014/main" val="20001"/>
                    </a:ext>
                  </a:extLst>
                </a:gridCol>
                <a:gridCol w="727113">
                  <a:extLst>
                    <a:ext uri="{9D8B030D-6E8A-4147-A177-3AD203B41FA5}">
                      <a16:colId xmlns:a16="http://schemas.microsoft.com/office/drawing/2014/main" val="20002"/>
                    </a:ext>
                  </a:extLst>
                </a:gridCol>
                <a:gridCol w="583894">
                  <a:extLst>
                    <a:ext uri="{9D8B030D-6E8A-4147-A177-3AD203B41FA5}">
                      <a16:colId xmlns:a16="http://schemas.microsoft.com/office/drawing/2014/main" val="20003"/>
                    </a:ext>
                  </a:extLst>
                </a:gridCol>
                <a:gridCol w="1200838">
                  <a:extLst>
                    <a:ext uri="{9D8B030D-6E8A-4147-A177-3AD203B41FA5}">
                      <a16:colId xmlns:a16="http://schemas.microsoft.com/office/drawing/2014/main" val="20004"/>
                    </a:ext>
                  </a:extLst>
                </a:gridCol>
              </a:tblGrid>
              <a:tr h="253243">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corporation</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Zip</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City</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address</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9421">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KFC</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200" b="1" i="0" u="none" strike="noStrike" cap="none" normalizeH="0" baseline="0" dirty="0">
                          <a:ln>
                            <a:noFill/>
                          </a:ln>
                          <a:solidFill>
                            <a:srgbClr val="FF0000"/>
                          </a:solidFill>
                          <a:effectLst/>
                          <a:latin typeface="IBM Plex Sans" panose="020B0503050203000203" pitchFamily="34" charset="0"/>
                          <a:ea typeface="宋体" pitchFamily="2" charset="-122"/>
                        </a:rPr>
                        <a:t>90036</a:t>
                      </a:r>
                      <a:endParaRPr kumimoji="0" lang="zh-CN" altLang="en-US" sz="1100" b="1" i="0" u="none" strike="noStrike" cap="none" normalizeH="0" baseline="0" dirty="0">
                        <a:ln>
                          <a:noFill/>
                        </a:ln>
                        <a:solidFill>
                          <a:srgbClr val="FF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LA</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chemeClr val="tx1"/>
                          </a:solidFill>
                          <a:effectLst/>
                          <a:latin typeface="IBM Plex Sans" panose="020B0503050203000203" pitchFamily="34" charset="0"/>
                          <a:ea typeface="宋体" pitchFamily="2" charset="-122"/>
                        </a:rPr>
                        <a:t>5925 W 3rd St.</a:t>
                      </a:r>
                      <a:endParaRPr kumimoji="0" lang="zh-CN" altLang="en-US" sz="1100" b="0" i="0" u="none" strike="noStrike" cap="none" normalizeH="0" baseline="0" dirty="0">
                        <a:ln>
                          <a:noFill/>
                        </a:ln>
                        <a:solidFill>
                          <a:schemeClr val="tx1"/>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9" name="Bent Arrow 38">
            <a:extLst>
              <a:ext uri="{FF2B5EF4-FFF2-40B4-BE49-F238E27FC236}">
                <a16:creationId xmlns:a16="http://schemas.microsoft.com/office/drawing/2014/main" id="{448214A1-2F62-B045-B7D9-52473A6DE8F3}"/>
              </a:ext>
            </a:extLst>
          </p:cNvPr>
          <p:cNvSpPr/>
          <p:nvPr/>
        </p:nvSpPr>
        <p:spPr>
          <a:xfrm>
            <a:off x="2703562" y="4029692"/>
            <a:ext cx="672105" cy="1114584"/>
          </a:xfrm>
          <a:prstGeom prst="bentArrow">
            <a:avLst>
              <a:gd name="adj1" fmla="val 17420"/>
              <a:gd name="adj2" fmla="val 15763"/>
              <a:gd name="adj3" fmla="val 334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33" b="0" i="0" u="none" strike="noStrike" kern="1200" cap="none" spc="0" normalizeH="0" baseline="0" noProof="0">
              <a:ln>
                <a:noFill/>
              </a:ln>
              <a:solidFill>
                <a:srgbClr val="000000"/>
              </a:solidFill>
              <a:effectLst/>
              <a:uLnTx/>
              <a:uFillTx/>
              <a:latin typeface="Calibri"/>
              <a:cs typeface="Calibri"/>
            </a:endParaRPr>
          </a:p>
        </p:txBody>
      </p:sp>
      <p:pic>
        <p:nvPicPr>
          <p:cNvPr id="41" name="Graphic 40" descr="User">
            <a:extLst>
              <a:ext uri="{FF2B5EF4-FFF2-40B4-BE49-F238E27FC236}">
                <a16:creationId xmlns:a16="http://schemas.microsoft.com/office/drawing/2014/main" id="{E96AC76B-B76E-C344-8CCD-2E137D762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51237" y="6000906"/>
            <a:ext cx="612704" cy="612704"/>
          </a:xfrm>
          <a:prstGeom prst="rect">
            <a:avLst/>
          </a:prstGeom>
        </p:spPr>
      </p:pic>
      <p:pic>
        <p:nvPicPr>
          <p:cNvPr id="42" name="Graphic 41" descr="Close">
            <a:extLst>
              <a:ext uri="{FF2B5EF4-FFF2-40B4-BE49-F238E27FC236}">
                <a16:creationId xmlns:a16="http://schemas.microsoft.com/office/drawing/2014/main" id="{1CC3C90E-C357-ED4C-8DF6-42680DE9FC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7839" y="6155205"/>
            <a:ext cx="375008" cy="375008"/>
          </a:xfrm>
          <a:prstGeom prst="rect">
            <a:avLst/>
          </a:prstGeom>
        </p:spPr>
      </p:pic>
      <p:sp>
        <p:nvSpPr>
          <p:cNvPr id="43" name="TextBox 42">
            <a:extLst>
              <a:ext uri="{FF2B5EF4-FFF2-40B4-BE49-F238E27FC236}">
                <a16:creationId xmlns:a16="http://schemas.microsoft.com/office/drawing/2014/main" id="{C3A502A0-548C-3544-9D39-C3CFC1C88D84}"/>
              </a:ext>
            </a:extLst>
          </p:cNvPr>
          <p:cNvSpPr txBox="1"/>
          <p:nvPr/>
        </p:nvSpPr>
        <p:spPr>
          <a:xfrm>
            <a:off x="4910808" y="5938719"/>
            <a:ext cx="1230943" cy="567591"/>
          </a:xfrm>
          <a:prstGeom prst="rect">
            <a:avLst/>
          </a:prstGeom>
          <a:noFill/>
        </p:spPr>
        <p:txBody>
          <a:bodyPr wrap="square" rtlCol="0">
            <a:spAutoFit/>
          </a:bodyPr>
          <a:lstStyle/>
          <a:p>
            <a:pPr marL="0" marR="0" lvl="0" indent="0" algn="l" defTabSz="914400" rtl="0" eaLnBrk="1" fontAlgn="auto" latinLnBrk="0" hangingPunct="1">
              <a:lnSpc>
                <a:spcPts val="4444"/>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C00000"/>
                </a:solidFill>
                <a:effectLst/>
                <a:uLnTx/>
                <a:uFillTx/>
                <a:latin typeface="IBM Plex Sans" panose="020B0503050203000203" pitchFamily="34" charset="0"/>
                <a:cs typeface="Cordia New" panose="020B0304020202020204" pitchFamily="34" charset="-34"/>
              </a:rPr>
              <a:t>Not a match</a:t>
            </a:r>
            <a:endParaRPr kumimoji="0" lang="en-US" sz="1800" b="1" i="1" u="none" strike="noStrike" kern="1200" cap="none" spc="0" normalizeH="0" baseline="0" noProof="0" dirty="0">
              <a:ln>
                <a:noFill/>
              </a:ln>
              <a:solidFill>
                <a:srgbClr val="C00000"/>
              </a:solidFill>
              <a:effectLst/>
              <a:uLnTx/>
              <a:uFillTx/>
              <a:latin typeface="IBM Plex Sans" panose="020B0503050203000203" pitchFamily="34" charset="0"/>
              <a:cs typeface="Cordia New" panose="020B0304020202020204" pitchFamily="34" charset="-34"/>
            </a:endParaRPr>
          </a:p>
        </p:txBody>
      </p:sp>
      <p:sp>
        <p:nvSpPr>
          <p:cNvPr id="44" name="TextBox 43">
            <a:extLst>
              <a:ext uri="{FF2B5EF4-FFF2-40B4-BE49-F238E27FC236}">
                <a16:creationId xmlns:a16="http://schemas.microsoft.com/office/drawing/2014/main" id="{F3D07214-6AA6-7640-B91E-963E53FC66B6}"/>
              </a:ext>
            </a:extLst>
          </p:cNvPr>
          <p:cNvSpPr txBox="1"/>
          <p:nvPr/>
        </p:nvSpPr>
        <p:spPr>
          <a:xfrm rot="630489">
            <a:off x="5940801" y="4159674"/>
            <a:ext cx="2342230" cy="567591"/>
          </a:xfrm>
          <a:prstGeom prst="rect">
            <a:avLst/>
          </a:prstGeom>
          <a:noFill/>
        </p:spPr>
        <p:txBody>
          <a:bodyPr wrap="square" rtlCol="0">
            <a:spAutoFit/>
          </a:bodyPr>
          <a:lstStyle/>
          <a:p>
            <a:pPr marL="0" marR="0" lvl="0" indent="0" algn="l" defTabSz="914400" rtl="0" eaLnBrk="1" fontAlgn="auto" latinLnBrk="0" hangingPunct="1">
              <a:lnSpc>
                <a:spcPts val="4444"/>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C00000"/>
                </a:solidFill>
                <a:effectLst/>
                <a:uLnTx/>
                <a:uFillTx/>
                <a:latin typeface="IBM Plex Sans" panose="020B0503050203000203" pitchFamily="34" charset="0"/>
                <a:cs typeface="Cordia New" panose="020B0304020202020204" pitchFamily="34" charset="-34"/>
              </a:rPr>
              <a:t>refinement</a:t>
            </a:r>
            <a:endParaRPr kumimoji="0" lang="en-US" sz="1600" b="1" i="1" u="none" strike="noStrike" kern="1200" cap="none" spc="0" normalizeH="0" baseline="0" noProof="0" dirty="0">
              <a:ln>
                <a:noFill/>
              </a:ln>
              <a:solidFill>
                <a:srgbClr val="C00000"/>
              </a:solidFill>
              <a:effectLst/>
              <a:uLnTx/>
              <a:uFillTx/>
              <a:latin typeface="IBM Plex Sans" panose="020B0503050203000203" pitchFamily="34" charset="0"/>
              <a:cs typeface="Cordia New" panose="020B0304020202020204" pitchFamily="34" charset="-34"/>
            </a:endParaRPr>
          </a:p>
        </p:txBody>
      </p:sp>
      <p:graphicFrame>
        <p:nvGraphicFramePr>
          <p:cNvPr id="32" name="图片占位符 16">
            <a:extLst>
              <a:ext uri="{FF2B5EF4-FFF2-40B4-BE49-F238E27FC236}">
                <a16:creationId xmlns:a16="http://schemas.microsoft.com/office/drawing/2014/main" id="{16E6C352-A53D-4F4F-BA68-31FEFB63BBE7}"/>
              </a:ext>
            </a:extLst>
          </p:cNvPr>
          <p:cNvGraphicFramePr>
            <a:graphicFrameLocks noGrp="1"/>
          </p:cNvGraphicFramePr>
          <p:nvPr/>
        </p:nvGraphicFramePr>
        <p:xfrm>
          <a:off x="4421155" y="5335583"/>
          <a:ext cx="3774266" cy="553720"/>
        </p:xfrm>
        <a:graphic>
          <a:graphicData uri="http://schemas.openxmlformats.org/drawingml/2006/table">
            <a:tbl>
              <a:tblPr/>
              <a:tblGrid>
                <a:gridCol w="945194">
                  <a:extLst>
                    <a:ext uri="{9D8B030D-6E8A-4147-A177-3AD203B41FA5}">
                      <a16:colId xmlns:a16="http://schemas.microsoft.com/office/drawing/2014/main" val="20001"/>
                    </a:ext>
                  </a:extLst>
                </a:gridCol>
                <a:gridCol w="870730">
                  <a:extLst>
                    <a:ext uri="{9D8B030D-6E8A-4147-A177-3AD203B41FA5}">
                      <a16:colId xmlns:a16="http://schemas.microsoft.com/office/drawing/2014/main" val="20002"/>
                    </a:ext>
                  </a:extLst>
                </a:gridCol>
                <a:gridCol w="524226">
                  <a:extLst>
                    <a:ext uri="{9D8B030D-6E8A-4147-A177-3AD203B41FA5}">
                      <a16:colId xmlns:a16="http://schemas.microsoft.com/office/drawing/2014/main" val="20003"/>
                    </a:ext>
                  </a:extLst>
                </a:gridCol>
                <a:gridCol w="1434116">
                  <a:extLst>
                    <a:ext uri="{9D8B030D-6E8A-4147-A177-3AD203B41FA5}">
                      <a16:colId xmlns:a16="http://schemas.microsoft.com/office/drawing/2014/main" val="20004"/>
                    </a:ext>
                  </a:extLst>
                </a:gridCol>
              </a:tblGrid>
              <a:tr h="241047">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company</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Zip</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City</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100" b="1" i="0" u="none" strike="noStrike" cap="none" normalizeH="0" baseline="0" dirty="0">
                          <a:ln>
                            <a:noFill/>
                          </a:ln>
                          <a:solidFill>
                            <a:srgbClr val="000000"/>
                          </a:solidFill>
                          <a:effectLst/>
                          <a:latin typeface="IBM Plex Sans" panose="020B0503050203000203" pitchFamily="34" charset="0"/>
                          <a:ea typeface="宋体" pitchFamily="2" charset="-122"/>
                        </a:rPr>
                        <a:t>address</a:t>
                      </a:r>
                      <a:endParaRPr kumimoji="0" lang="zh-CN" altLang="en-US" sz="1100" b="1"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KFC</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200" b="1" i="0" u="none" strike="noStrike" cap="none" normalizeH="0" baseline="0" dirty="0">
                          <a:ln>
                            <a:noFill/>
                          </a:ln>
                          <a:solidFill>
                            <a:srgbClr val="FF0000"/>
                          </a:solidFill>
                          <a:effectLst/>
                          <a:latin typeface="IBM Plex Sans" panose="020B0503050203000203" pitchFamily="34" charset="0"/>
                          <a:ea typeface="宋体" pitchFamily="2" charset="-122"/>
                        </a:rPr>
                        <a:t>90004</a:t>
                      </a:r>
                      <a:endParaRPr kumimoji="0" lang="zh-CN" altLang="en-US" sz="1200" b="1" i="0" u="none" strike="noStrike" cap="none" normalizeH="0" baseline="0" dirty="0">
                        <a:ln>
                          <a:noFill/>
                        </a:ln>
                        <a:solidFill>
                          <a:srgbClr val="FF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rgbClr val="000000"/>
                          </a:solidFill>
                          <a:effectLst/>
                          <a:latin typeface="IBM Plex Sans" panose="020B0503050203000203" pitchFamily="34" charset="0"/>
                          <a:ea typeface="宋体" pitchFamily="2" charset="-122"/>
                        </a:rPr>
                        <a:t>LA</a:t>
                      </a:r>
                      <a:endParaRPr kumimoji="0" lang="zh-CN" altLang="en-US" sz="1100" b="0" i="0" u="none" strike="noStrike" cap="none" normalizeH="0" baseline="0" dirty="0">
                        <a:ln>
                          <a:noFill/>
                        </a:ln>
                        <a:solidFill>
                          <a:srgbClr val="000000"/>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100" b="0" i="0" u="none" strike="noStrike" cap="none" normalizeH="0" baseline="0" dirty="0">
                          <a:ln>
                            <a:noFill/>
                          </a:ln>
                          <a:solidFill>
                            <a:schemeClr val="tx1"/>
                          </a:solidFill>
                          <a:effectLst/>
                          <a:latin typeface="IBM Plex Sans" panose="020B0503050203000203" pitchFamily="34" charset="0"/>
                          <a:ea typeface="宋体" pitchFamily="2" charset="-122"/>
                        </a:rPr>
                        <a:t>340 N Western Ave</a:t>
                      </a:r>
                      <a:endParaRPr kumimoji="0" lang="zh-CN" altLang="en-US" sz="1100" b="0" i="0" u="none" strike="noStrike" cap="none" normalizeH="0" baseline="0" dirty="0">
                        <a:ln>
                          <a:noFill/>
                        </a:ln>
                        <a:solidFill>
                          <a:schemeClr val="tx1"/>
                        </a:solidFill>
                        <a:effectLst/>
                        <a:latin typeface="IBM Plex Sans" panose="020B0503050203000203"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6" name="Down Arrow 35">
            <a:extLst>
              <a:ext uri="{FF2B5EF4-FFF2-40B4-BE49-F238E27FC236}">
                <a16:creationId xmlns:a16="http://schemas.microsoft.com/office/drawing/2014/main" id="{D6D82505-75EF-3640-A2D0-93CAC7FBB24C}"/>
              </a:ext>
            </a:extLst>
          </p:cNvPr>
          <p:cNvSpPr/>
          <p:nvPr/>
        </p:nvSpPr>
        <p:spPr>
          <a:xfrm>
            <a:off x="4059364" y="3366019"/>
            <a:ext cx="308258" cy="4757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33" b="0" i="0" u="none" strike="noStrike" kern="1200" cap="none" spc="0" normalizeH="0" baseline="0" noProof="0">
              <a:ln>
                <a:noFill/>
              </a:ln>
              <a:solidFill>
                <a:srgbClr val="FFFFFF"/>
              </a:solidFill>
              <a:effectLst/>
              <a:uLnTx/>
              <a:uFillTx/>
              <a:latin typeface="Calibri"/>
              <a:cs typeface="Calibri"/>
            </a:endParaRPr>
          </a:p>
        </p:txBody>
      </p:sp>
      <p:sp>
        <p:nvSpPr>
          <p:cNvPr id="46" name="Rectangle 45">
            <a:extLst>
              <a:ext uri="{FF2B5EF4-FFF2-40B4-BE49-F238E27FC236}">
                <a16:creationId xmlns:a16="http://schemas.microsoft.com/office/drawing/2014/main" id="{7AB2369B-0B2E-AB4A-B98A-BE9BAE465978}"/>
              </a:ext>
            </a:extLst>
          </p:cNvPr>
          <p:cNvSpPr/>
          <p:nvPr/>
        </p:nvSpPr>
        <p:spPr>
          <a:xfrm>
            <a:off x="416289" y="987314"/>
            <a:ext cx="4686642" cy="490455"/>
          </a:xfrm>
          <a:prstGeom prst="rect">
            <a:avLst/>
          </a:prstGeom>
          <a:solidFill>
            <a:schemeClr val="bg1"/>
          </a:solidFill>
          <a:ln>
            <a:solidFill>
              <a:schemeClr val="bg2"/>
            </a:solidFill>
          </a:ln>
        </p:spPr>
        <p:txBody>
          <a:bodyPr wrap="square">
            <a:spAutoFit/>
          </a:bodyPr>
          <a:lstStyle/>
          <a:p>
            <a:pPr marL="0" marR="0" lvl="0" indent="0" algn="l" defTabSz="914400" rtl="0" eaLnBrk="1" fontAlgn="auto" latinLnBrk="0" hangingPunct="1">
              <a:lnSpc>
                <a:spcPts val="158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Qian et al, </a:t>
            </a:r>
            <a:r>
              <a:rPr kumimoji="0" lang="en-US" sz="1200" b="0" i="1" u="none" strike="noStrike" kern="1200" cap="none" spc="0" normalizeH="0" baseline="0" noProof="0" dirty="0">
                <a:ln>
                  <a:noFill/>
                </a:ln>
                <a:solidFill>
                  <a:srgbClr val="0070C0"/>
                </a:solidFill>
                <a:effectLst/>
                <a:uLnTx/>
                <a:uFillTx/>
                <a:latin typeface="IBM Plex Sans" panose="020B0503050203000203" pitchFamily="34" charset="0"/>
                <a:cs typeface="Calibri"/>
              </a:rPr>
              <a:t>SystemER: A human-in-the-loop System for Explainable Entity Resolution. </a:t>
            </a:r>
            <a:r>
              <a:rPr kumimoji="0" lang="en-US" sz="1200" b="0" i="1" u="none" strike="noStrike" kern="1200" cap="none" spc="0" normalizeH="0" baseline="0" noProof="0" dirty="0">
                <a:ln>
                  <a:noFill/>
                </a:ln>
                <a:solidFill>
                  <a:srgbClr val="535353"/>
                </a:solidFill>
                <a:effectLst/>
                <a:uLnTx/>
                <a:uFillTx/>
                <a:latin typeface="IBM Plex Sans" panose="020B0503050203000203" pitchFamily="34" charset="0"/>
                <a:cs typeface="Calibri"/>
              </a:rPr>
              <a:t>VLDB’17 Demo</a:t>
            </a:r>
            <a:r>
              <a:rPr kumimoji="0" lang="en-US" sz="1200" b="0" i="0" u="none" strike="noStrike" kern="1200" cap="none" spc="0" normalizeH="0" baseline="0" noProof="0" dirty="0">
                <a:ln>
                  <a:noFill/>
                </a:ln>
                <a:solidFill>
                  <a:srgbClr val="535353"/>
                </a:solidFill>
                <a:effectLst/>
                <a:uLnTx/>
                <a:uFillTx/>
                <a:latin typeface="IBM Plex Sans" panose="020B0503050203000203" pitchFamily="34" charset="0"/>
                <a:cs typeface="Calibri"/>
              </a:rPr>
              <a:t> (also full paper in CIKM’17)</a:t>
            </a:r>
          </a:p>
        </p:txBody>
      </p:sp>
      <p:sp>
        <p:nvSpPr>
          <p:cNvPr id="47" name="TextBox 46">
            <a:extLst>
              <a:ext uri="{FF2B5EF4-FFF2-40B4-BE49-F238E27FC236}">
                <a16:creationId xmlns:a16="http://schemas.microsoft.com/office/drawing/2014/main" id="{7AA11099-857F-7641-AC2B-C0BFB8B26FE4}"/>
              </a:ext>
            </a:extLst>
          </p:cNvPr>
          <p:cNvSpPr txBox="1"/>
          <p:nvPr/>
        </p:nvSpPr>
        <p:spPr>
          <a:xfrm>
            <a:off x="7976123" y="891636"/>
            <a:ext cx="4120398"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ts val="186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Iteratively learns an ER model via </a:t>
            </a: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active learning</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from few labels.</a:t>
            </a: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171450" marR="0" lvl="0" indent="-171450" algn="l" defTabSz="914400" rtl="0" eaLnBrk="1" fontAlgn="auto" latinLnBrk="0" hangingPunct="0">
              <a:lnSpc>
                <a:spcPts val="1000"/>
              </a:lnSpc>
              <a:spcBef>
                <a:spcPts val="0"/>
              </a:spcBef>
              <a:spcAft>
                <a:spcPts val="0"/>
              </a:spcAft>
              <a:buClrTx/>
              <a:buSzTx/>
              <a:buFont typeface="Arial" panose="020B0604020202020204" pitchFamily="34" charset="0"/>
              <a:buChar char="•"/>
              <a:tabLst/>
              <a:defRPr/>
            </a:pPr>
            <a:endParaRPr kumimoji="0" lang="en-US" sz="1000" b="1" i="0" u="none" strike="noStrike" kern="1200" cap="none" spc="0" normalizeH="0" baseline="0" noProof="0" dirty="0">
              <a:ln>
                <a:noFill/>
              </a:ln>
              <a:solidFill>
                <a:srgbClr val="000000"/>
              </a:solidFill>
              <a:effectLst/>
              <a:uLnTx/>
              <a:uFillTx/>
              <a:latin typeface="IBM Plex Sans" panose="020B0503050203000203" pitchFamily="34" charset="0"/>
              <a:cs typeface="Calibri"/>
            </a:endParaRPr>
          </a:p>
          <a:p>
            <a:pPr marL="171450" marR="0" lvl="0" indent="-171450" algn="l" defTabSz="914400" rtl="0" eaLnBrk="1" fontAlgn="auto" latinLnBrk="0" hangingPunct="0">
              <a:lnSpc>
                <a:spcPts val="178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Rules</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explainable representation for </a:t>
            </a:r>
            <a:r>
              <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cs typeface="Calibri"/>
              </a:rPr>
              <a:t>intermediate</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states and </a:t>
            </a:r>
            <a:r>
              <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cs typeface="Calibri"/>
              </a:rPr>
              <a:t>final</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model</a:t>
            </a:r>
          </a:p>
          <a:p>
            <a:pPr marL="171450" marR="0" lvl="0" indent="-171450" algn="l" defTabSz="914400" rtl="0" eaLnBrk="1" fontAlgn="auto" latinLnBrk="0" hangingPunct="0">
              <a:lnSpc>
                <a:spcPts val="178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Rules</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used as mechanism to generate and explain the examples brought back for labeling</a:t>
            </a:r>
          </a:p>
        </p:txBody>
      </p:sp>
      <p:sp>
        <p:nvSpPr>
          <p:cNvPr id="7" name="TextBox 6">
            <a:extLst>
              <a:ext uri="{FF2B5EF4-FFF2-40B4-BE49-F238E27FC236}">
                <a16:creationId xmlns:a16="http://schemas.microsoft.com/office/drawing/2014/main" id="{3922AAE0-8F7D-B04C-BD41-79BC1CC7144A}"/>
              </a:ext>
            </a:extLst>
          </p:cNvPr>
          <p:cNvSpPr txBox="1"/>
          <p:nvPr/>
        </p:nvSpPr>
        <p:spPr>
          <a:xfrm>
            <a:off x="3066116" y="2069507"/>
            <a:ext cx="232944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Large datasets to match</a:t>
            </a:r>
          </a:p>
        </p:txBody>
      </p:sp>
      <p:sp>
        <p:nvSpPr>
          <p:cNvPr id="8" name="TextBox 7">
            <a:extLst>
              <a:ext uri="{FF2B5EF4-FFF2-40B4-BE49-F238E27FC236}">
                <a16:creationId xmlns:a16="http://schemas.microsoft.com/office/drawing/2014/main" id="{01AEF4AB-78E3-7A47-978F-40619D0AE616}"/>
              </a:ext>
            </a:extLst>
          </p:cNvPr>
          <p:cNvSpPr txBox="1"/>
          <p:nvPr/>
        </p:nvSpPr>
        <p:spPr>
          <a:xfrm>
            <a:off x="3485499" y="4961820"/>
            <a:ext cx="171950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Example selection</a:t>
            </a:r>
          </a:p>
        </p:txBody>
      </p:sp>
      <p:sp>
        <p:nvSpPr>
          <p:cNvPr id="48" name="TextBox 47">
            <a:extLst>
              <a:ext uri="{FF2B5EF4-FFF2-40B4-BE49-F238E27FC236}">
                <a16:creationId xmlns:a16="http://schemas.microsoft.com/office/drawing/2014/main" id="{F4509278-1411-CE4D-A46D-DA7764BF1441}"/>
              </a:ext>
            </a:extLst>
          </p:cNvPr>
          <p:cNvSpPr txBox="1"/>
          <p:nvPr/>
        </p:nvSpPr>
        <p:spPr>
          <a:xfrm>
            <a:off x="2389161" y="6076426"/>
            <a:ext cx="1478132"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Domain expert labeling</a:t>
            </a:r>
          </a:p>
        </p:txBody>
      </p:sp>
      <p:pic>
        <p:nvPicPr>
          <p:cNvPr id="49" name="Graphic 48" descr="Close">
            <a:extLst>
              <a:ext uri="{FF2B5EF4-FFF2-40B4-BE49-F238E27FC236}">
                <a16:creationId xmlns:a16="http://schemas.microsoft.com/office/drawing/2014/main" id="{D70FE47D-796F-F54C-9CFD-54617BB2A1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67630" y="5902591"/>
            <a:ext cx="153400" cy="153400"/>
          </a:xfrm>
          <a:prstGeom prst="rect">
            <a:avLst/>
          </a:prstGeom>
        </p:spPr>
      </p:pic>
      <p:pic>
        <p:nvPicPr>
          <p:cNvPr id="51" name="Graphic 50" descr="Close">
            <a:extLst>
              <a:ext uri="{FF2B5EF4-FFF2-40B4-BE49-F238E27FC236}">
                <a16:creationId xmlns:a16="http://schemas.microsoft.com/office/drawing/2014/main" id="{F52D03A3-11C8-E846-99BE-D532F21263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68602" y="5912009"/>
            <a:ext cx="153400" cy="153400"/>
          </a:xfrm>
          <a:prstGeom prst="rect">
            <a:avLst/>
          </a:prstGeom>
        </p:spPr>
      </p:pic>
      <p:sp>
        <p:nvSpPr>
          <p:cNvPr id="4" name="Slide Number Placeholder 3">
            <a:extLst>
              <a:ext uri="{FF2B5EF4-FFF2-40B4-BE49-F238E27FC236}">
                <a16:creationId xmlns:a16="http://schemas.microsoft.com/office/drawing/2014/main" id="{4E6D3BF6-79B5-3141-AE25-6ED1156A2389}"/>
              </a:ext>
            </a:extLst>
          </p:cNvPr>
          <p:cNvSpPr>
            <a:spLocks noGrp="1"/>
          </p:cNvSpPr>
          <p:nvPr>
            <p:ph type="sldNum" sz="quarter" idx="2"/>
          </p:nvPr>
        </p:nvSpPr>
        <p:spPr/>
        <p:txBody>
          <a:bodyPr/>
          <a:lstStyle/>
          <a:p>
            <a:fld id="{86CB4B4D-7CA3-9044-876B-883B54F8677D}" type="slidenum">
              <a:rPr lang="en-US" smtClean="0"/>
              <a:t>93</a:t>
            </a:fld>
            <a:endParaRPr lang="en-US"/>
          </a:p>
        </p:txBody>
      </p:sp>
    </p:spTree>
    <p:extLst>
      <p:ext uri="{BB962C8B-B14F-4D97-AF65-F5344CB8AC3E}">
        <p14:creationId xmlns:p14="http://schemas.microsoft.com/office/powerpoint/2010/main" val="17047461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dissolve">
                                      <p:cBhvr>
                                        <p:cTn id="13" dur="500"/>
                                        <p:tgtEl>
                                          <p:spTgt spid="4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animBg="1"/>
      <p:bldP spid="4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53440" y="2237068"/>
            <a:ext cx="5866850" cy="310719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p:sp>
        <p:nvSpPr>
          <p:cNvPr id="20" name="TextBox 19"/>
          <p:cNvSpPr txBox="1"/>
          <p:nvPr/>
        </p:nvSpPr>
        <p:spPr>
          <a:xfrm>
            <a:off x="1005775" y="2360701"/>
            <a:ext cx="11128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U: D</a:t>
            </a:r>
            <a:r>
              <a:rPr kumimoji="0" lang="en-US" sz="1800" b="1" i="0" u="none" strike="noStrike" kern="1200" cap="none" spc="0" normalizeH="0" baseline="-25000" noProof="0" dirty="0">
                <a:ln>
                  <a:noFill/>
                </a:ln>
                <a:solidFill>
                  <a:srgbClr val="000000"/>
                </a:solidFill>
                <a:effectLst/>
                <a:uLnTx/>
                <a:uFillTx/>
                <a:latin typeface="Calibri"/>
                <a:cs typeface="Calibri"/>
              </a:rPr>
              <a:t>1</a:t>
            </a:r>
            <a:r>
              <a:rPr kumimoji="0" lang="en-US" sz="1800" b="1" i="0" u="none" strike="noStrike" kern="1200" cap="none" spc="0" normalizeH="0" baseline="0" noProof="0" dirty="0">
                <a:ln>
                  <a:noFill/>
                </a:ln>
                <a:solidFill>
                  <a:srgbClr val="000000"/>
                </a:solidFill>
                <a:effectLst/>
                <a:uLnTx/>
                <a:uFillTx/>
                <a:latin typeface="Calibri"/>
                <a:cs typeface="Calibri"/>
              </a:rPr>
              <a:t> x D</a:t>
            </a:r>
            <a:r>
              <a:rPr kumimoji="0" lang="en-US" sz="1800" b="1" i="0" u="none" strike="noStrike" kern="1200" cap="none" spc="0" normalizeH="0" baseline="-25000" noProof="0" dirty="0">
                <a:ln>
                  <a:noFill/>
                </a:ln>
                <a:solidFill>
                  <a:srgbClr val="000000"/>
                </a:solidFill>
                <a:effectLst/>
                <a:uLnTx/>
                <a:uFillTx/>
                <a:latin typeface="Calibri"/>
                <a:cs typeface="Calibri"/>
              </a:rPr>
              <a:t>2</a:t>
            </a:r>
            <a:endParaRPr kumimoji="0" lang="en-US" sz="1800" b="1" i="0" u="none" strike="noStrike" kern="1200" cap="none" spc="0" normalizeH="0" baseline="0" noProof="0" dirty="0">
              <a:ln>
                <a:noFill/>
              </a:ln>
              <a:solidFill>
                <a:srgbClr val="000000"/>
              </a:solidFill>
              <a:effectLst/>
              <a:uLnTx/>
              <a:uFillTx/>
              <a:latin typeface="Calibri"/>
              <a:cs typeface="Calibri"/>
            </a:endParaRPr>
          </a:p>
        </p:txBody>
      </p:sp>
      <p:sp>
        <p:nvSpPr>
          <p:cNvPr id="21" name="Oval 20"/>
          <p:cNvSpPr/>
          <p:nvPr/>
        </p:nvSpPr>
        <p:spPr>
          <a:xfrm>
            <a:off x="2667804" y="2774148"/>
            <a:ext cx="1726802" cy="1021978"/>
          </a:xfrm>
          <a:prstGeom prst="ellips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p:sp>
        <p:nvSpPr>
          <p:cNvPr id="22" name="TextBox 21"/>
          <p:cNvSpPr txBox="1"/>
          <p:nvPr/>
        </p:nvSpPr>
        <p:spPr>
          <a:xfrm>
            <a:off x="2889284" y="3403780"/>
            <a:ext cx="131768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Matches (R1)</a:t>
            </a:r>
          </a:p>
        </p:txBody>
      </p:sp>
      <p:grpSp>
        <p:nvGrpSpPr>
          <p:cNvPr id="60" name="Group 59"/>
          <p:cNvGrpSpPr/>
          <p:nvPr/>
        </p:nvGrpSpPr>
        <p:grpSpPr>
          <a:xfrm>
            <a:off x="2674520" y="2792184"/>
            <a:ext cx="2039961" cy="775880"/>
            <a:chOff x="2866470" y="3788376"/>
            <a:chExt cx="2039961" cy="775880"/>
          </a:xfrm>
        </p:grpSpPr>
        <p:sp>
          <p:nvSpPr>
            <p:cNvPr id="55" name="Rectangle 54"/>
            <p:cNvSpPr/>
            <p:nvPr/>
          </p:nvSpPr>
          <p:spPr>
            <a:xfrm flipH="1">
              <a:off x="4202933" y="4194924"/>
              <a:ext cx="49183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p:grpSp>
          <p:nvGrpSpPr>
            <p:cNvPr id="59" name="Group 58"/>
            <p:cNvGrpSpPr/>
            <p:nvPr/>
          </p:nvGrpSpPr>
          <p:grpSpPr>
            <a:xfrm>
              <a:off x="2866470" y="3965006"/>
              <a:ext cx="2039961" cy="594300"/>
              <a:chOff x="2562579" y="2698810"/>
              <a:chExt cx="2039961" cy="594300"/>
            </a:xfrm>
          </p:grpSpPr>
          <p:grpSp>
            <p:nvGrpSpPr>
              <p:cNvPr id="54" name="Group 53"/>
              <p:cNvGrpSpPr/>
              <p:nvPr/>
            </p:nvGrpSpPr>
            <p:grpSpPr>
              <a:xfrm>
                <a:off x="2562579" y="2698810"/>
                <a:ext cx="805064" cy="549529"/>
                <a:chOff x="5467876" y="2625419"/>
                <a:chExt cx="805064" cy="549529"/>
              </a:xfrm>
            </p:grpSpPr>
            <p:sp>
              <p:nvSpPr>
                <p:cNvPr id="45" name="TextBox 44"/>
                <p:cNvSpPr txBox="1"/>
                <p:nvPr/>
              </p:nvSpPr>
              <p:spPr>
                <a:xfrm>
                  <a:off x="5467876" y="2678251"/>
                  <a:ext cx="3000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cs typeface="Calibri"/>
                    </a:rPr>
                    <a:t>+</a:t>
                  </a:r>
                  <a:endParaRPr kumimoji="0" lang="en-US" sz="1800" b="1" i="0" u="none" strike="noStrike" kern="1200" cap="none" spc="0" normalizeH="0" baseline="0" noProof="0" dirty="0">
                    <a:ln>
                      <a:noFill/>
                    </a:ln>
                    <a:solidFill>
                      <a:srgbClr val="000000"/>
                    </a:solidFill>
                    <a:effectLst/>
                    <a:uLnTx/>
                    <a:uFillTx/>
                    <a:latin typeface="Calibri"/>
                    <a:cs typeface="Calibri"/>
                  </a:endParaRPr>
                </a:p>
              </p:txBody>
            </p:sp>
            <p:sp>
              <p:nvSpPr>
                <p:cNvPr id="46" name="TextBox 45"/>
                <p:cNvSpPr txBox="1"/>
                <p:nvPr/>
              </p:nvSpPr>
              <p:spPr>
                <a:xfrm>
                  <a:off x="5664649" y="2805616"/>
                  <a:ext cx="4683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 +</a:t>
                  </a:r>
                </a:p>
              </p:txBody>
            </p:sp>
            <p:sp>
              <p:nvSpPr>
                <p:cNvPr id="47" name="TextBox 46"/>
                <p:cNvSpPr txBox="1"/>
                <p:nvPr/>
              </p:nvSpPr>
              <p:spPr>
                <a:xfrm>
                  <a:off x="5804542" y="2625419"/>
                  <a:ext cx="4683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 +</a:t>
                  </a:r>
                </a:p>
              </p:txBody>
            </p:sp>
          </p:grpSp>
          <p:sp>
            <p:nvSpPr>
              <p:cNvPr id="56" name="Rectangle 55"/>
              <p:cNvSpPr/>
              <p:nvPr/>
            </p:nvSpPr>
            <p:spPr>
              <a:xfrm>
                <a:off x="3595473" y="2923778"/>
                <a:ext cx="100706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p:grpSp>
        <p:sp>
          <p:nvSpPr>
            <p:cNvPr id="58" name="Rectangle 57"/>
            <p:cNvSpPr/>
            <p:nvPr/>
          </p:nvSpPr>
          <p:spPr>
            <a:xfrm>
              <a:off x="3039377" y="3788376"/>
              <a:ext cx="67358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cs typeface="Calibri"/>
                </a:rPr>
                <a:t>+</a:t>
              </a:r>
              <a:endParaRPr kumimoji="0" lang="en-US" sz="1800" b="0" i="0" u="none" strike="noStrike" kern="1200" cap="none" spc="0" normalizeH="0" baseline="0" noProof="0">
                <a:ln>
                  <a:noFill/>
                </a:ln>
                <a:solidFill>
                  <a:srgbClr val="000000"/>
                </a:solidFill>
                <a:effectLst/>
                <a:uLnTx/>
                <a:uFillTx/>
                <a:latin typeface="Calibri"/>
                <a:cs typeface="Calibri"/>
              </a:endParaRPr>
            </a:p>
          </p:txBody>
        </p:sp>
      </p:grpSp>
      <p:grpSp>
        <p:nvGrpSpPr>
          <p:cNvPr id="85" name="Group 84"/>
          <p:cNvGrpSpPr/>
          <p:nvPr/>
        </p:nvGrpSpPr>
        <p:grpSpPr>
          <a:xfrm>
            <a:off x="960882" y="2564450"/>
            <a:ext cx="5990740" cy="2683179"/>
            <a:chOff x="1190387" y="2450308"/>
            <a:chExt cx="5990740" cy="2683179"/>
          </a:xfrm>
        </p:grpSpPr>
        <p:grpSp>
          <p:nvGrpSpPr>
            <p:cNvPr id="75" name="Group 74"/>
            <p:cNvGrpSpPr/>
            <p:nvPr/>
          </p:nvGrpSpPr>
          <p:grpSpPr>
            <a:xfrm>
              <a:off x="1190387" y="2534187"/>
              <a:ext cx="5990740" cy="2599300"/>
              <a:chOff x="1190387" y="2534187"/>
              <a:chExt cx="5990740" cy="2599300"/>
            </a:xfrm>
          </p:grpSpPr>
          <p:grpSp>
            <p:nvGrpSpPr>
              <p:cNvPr id="69" name="Group 68"/>
              <p:cNvGrpSpPr/>
              <p:nvPr/>
            </p:nvGrpSpPr>
            <p:grpSpPr>
              <a:xfrm>
                <a:off x="2183901" y="2954591"/>
                <a:ext cx="4303895" cy="1990953"/>
                <a:chOff x="2183901" y="2954591"/>
                <a:chExt cx="4303895" cy="1990953"/>
              </a:xfrm>
            </p:grpSpPr>
            <p:sp>
              <p:nvSpPr>
                <p:cNvPr id="61" name="TextBox 60"/>
                <p:cNvSpPr txBox="1"/>
                <p:nvPr/>
              </p:nvSpPr>
              <p:spPr>
                <a:xfrm>
                  <a:off x="3066910" y="3987791"/>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62" name="TextBox 61"/>
                <p:cNvSpPr txBox="1"/>
                <p:nvPr/>
              </p:nvSpPr>
              <p:spPr>
                <a:xfrm>
                  <a:off x="2538542" y="3836826"/>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sp>
              <p:nvSpPr>
                <p:cNvPr id="63" name="TextBox 62"/>
                <p:cNvSpPr txBox="1"/>
                <p:nvPr/>
              </p:nvSpPr>
              <p:spPr>
                <a:xfrm>
                  <a:off x="3890149" y="4197632"/>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64" name="TextBox 63"/>
                <p:cNvSpPr txBox="1"/>
                <p:nvPr/>
              </p:nvSpPr>
              <p:spPr>
                <a:xfrm>
                  <a:off x="4425604" y="3555364"/>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65" name="TextBox 64"/>
                <p:cNvSpPr txBox="1"/>
                <p:nvPr/>
              </p:nvSpPr>
              <p:spPr>
                <a:xfrm>
                  <a:off x="2183901" y="3197632"/>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sp>
              <p:nvSpPr>
                <p:cNvPr id="66" name="TextBox 65"/>
                <p:cNvSpPr txBox="1"/>
                <p:nvPr/>
              </p:nvSpPr>
              <p:spPr>
                <a:xfrm>
                  <a:off x="5392486" y="2954591"/>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67" name="TextBox 66"/>
                <p:cNvSpPr txBox="1"/>
                <p:nvPr/>
              </p:nvSpPr>
              <p:spPr>
                <a:xfrm>
                  <a:off x="5026900" y="3336036"/>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sp>
              <p:nvSpPr>
                <p:cNvPr id="68" name="TextBox 67"/>
                <p:cNvSpPr txBox="1"/>
                <p:nvPr/>
              </p:nvSpPr>
              <p:spPr>
                <a:xfrm>
                  <a:off x="5886500" y="4576212"/>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grpSp>
          <p:sp>
            <p:nvSpPr>
              <p:cNvPr id="70" name="TextBox 69"/>
              <p:cNvSpPr txBox="1"/>
              <p:nvPr/>
            </p:nvSpPr>
            <p:spPr>
              <a:xfrm>
                <a:off x="1247443" y="4764155"/>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sp>
            <p:nvSpPr>
              <p:cNvPr id="71" name="TextBox 70"/>
              <p:cNvSpPr txBox="1"/>
              <p:nvPr/>
            </p:nvSpPr>
            <p:spPr>
              <a:xfrm>
                <a:off x="1190387" y="3151370"/>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72" name="TextBox 71"/>
              <p:cNvSpPr txBox="1"/>
              <p:nvPr/>
            </p:nvSpPr>
            <p:spPr>
              <a:xfrm>
                <a:off x="6579831" y="2534187"/>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73" name="TextBox 72"/>
              <p:cNvSpPr txBox="1"/>
              <p:nvPr/>
            </p:nvSpPr>
            <p:spPr>
              <a:xfrm>
                <a:off x="5921654" y="3898508"/>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grpSp>
        <p:sp>
          <p:nvSpPr>
            <p:cNvPr id="74" name="TextBox 73"/>
            <p:cNvSpPr txBox="1"/>
            <p:nvPr/>
          </p:nvSpPr>
          <p:spPr>
            <a:xfrm>
              <a:off x="4881590" y="2450308"/>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grpSp>
      <p:grpSp>
        <p:nvGrpSpPr>
          <p:cNvPr id="36" name="Group 35"/>
          <p:cNvGrpSpPr/>
          <p:nvPr/>
        </p:nvGrpSpPr>
        <p:grpSpPr>
          <a:xfrm>
            <a:off x="3401541" y="2721296"/>
            <a:ext cx="786604" cy="642313"/>
            <a:chOff x="2395142" y="5010012"/>
            <a:chExt cx="786604" cy="642313"/>
          </a:xfrm>
        </p:grpSpPr>
        <p:grpSp>
          <p:nvGrpSpPr>
            <p:cNvPr id="31" name="Group 30"/>
            <p:cNvGrpSpPr/>
            <p:nvPr/>
          </p:nvGrpSpPr>
          <p:grpSpPr>
            <a:xfrm>
              <a:off x="2395142" y="5010012"/>
              <a:ext cx="491657" cy="478767"/>
              <a:chOff x="2395142" y="5010012"/>
              <a:chExt cx="491657" cy="478767"/>
            </a:xfrm>
          </p:grpSpPr>
          <p:sp>
            <p:nvSpPr>
              <p:cNvPr id="28" name="TextBox 27"/>
              <p:cNvSpPr txBox="1"/>
              <p:nvPr/>
            </p:nvSpPr>
            <p:spPr>
              <a:xfrm>
                <a:off x="2395142" y="5119447"/>
                <a:ext cx="2551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p>
            </p:txBody>
          </p:sp>
          <p:sp>
            <p:nvSpPr>
              <p:cNvPr id="27" name="TextBox 26"/>
              <p:cNvSpPr txBox="1"/>
              <p:nvPr/>
            </p:nvSpPr>
            <p:spPr>
              <a:xfrm>
                <a:off x="2631601" y="5010012"/>
                <a:ext cx="2551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p>
            </p:txBody>
          </p:sp>
        </p:grpSp>
        <p:grpSp>
          <p:nvGrpSpPr>
            <p:cNvPr id="35" name="Group 34"/>
            <p:cNvGrpSpPr/>
            <p:nvPr/>
          </p:nvGrpSpPr>
          <p:grpSpPr>
            <a:xfrm>
              <a:off x="2642996" y="5110541"/>
              <a:ext cx="538750" cy="541784"/>
              <a:chOff x="4623004" y="3029473"/>
              <a:chExt cx="538750" cy="541784"/>
            </a:xfrm>
          </p:grpSpPr>
          <p:sp>
            <p:nvSpPr>
              <p:cNvPr id="32" name="TextBox 31"/>
              <p:cNvSpPr txBox="1"/>
              <p:nvPr/>
            </p:nvSpPr>
            <p:spPr>
              <a:xfrm>
                <a:off x="4623004" y="3077286"/>
                <a:ext cx="2551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p>
            </p:txBody>
          </p:sp>
          <p:sp>
            <p:nvSpPr>
              <p:cNvPr id="33" name="TextBox 32"/>
              <p:cNvSpPr txBox="1"/>
              <p:nvPr/>
            </p:nvSpPr>
            <p:spPr>
              <a:xfrm>
                <a:off x="4788721" y="3201925"/>
                <a:ext cx="2551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p>
            </p:txBody>
          </p:sp>
          <p:sp>
            <p:nvSpPr>
              <p:cNvPr id="34" name="TextBox 33"/>
              <p:cNvSpPr txBox="1"/>
              <p:nvPr/>
            </p:nvSpPr>
            <p:spPr>
              <a:xfrm>
                <a:off x="4906556" y="3029473"/>
                <a:ext cx="2551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p>
            </p:txBody>
          </p:sp>
        </p:grpSp>
      </p:grpSp>
      <p:grpSp>
        <p:nvGrpSpPr>
          <p:cNvPr id="84" name="Group 83"/>
          <p:cNvGrpSpPr/>
          <p:nvPr/>
        </p:nvGrpSpPr>
        <p:grpSpPr>
          <a:xfrm>
            <a:off x="3433660" y="1979522"/>
            <a:ext cx="2269134" cy="1305615"/>
            <a:chOff x="3367558" y="1704098"/>
            <a:chExt cx="2269134" cy="1305615"/>
          </a:xfrm>
        </p:grpSpPr>
        <p:sp>
          <p:nvSpPr>
            <p:cNvPr id="80" name="Oval 79"/>
            <p:cNvSpPr/>
            <p:nvPr/>
          </p:nvSpPr>
          <p:spPr>
            <a:xfrm>
              <a:off x="3367558" y="2555307"/>
              <a:ext cx="754485" cy="454406"/>
            </a:xfrm>
            <a:prstGeom prst="ellipse">
              <a:avLst/>
            </a:prstGeom>
            <a:noFill/>
            <a:ln w="19050">
              <a:solidFill>
                <a:srgbClr val="C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cxnSp>
          <p:nvCxnSpPr>
            <p:cNvPr id="82" name="Straight Arrow Connector 81"/>
            <p:cNvCxnSpPr/>
            <p:nvPr/>
          </p:nvCxnSpPr>
          <p:spPr>
            <a:xfrm flipH="1">
              <a:off x="3890150" y="1704098"/>
              <a:ext cx="1746542" cy="837353"/>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81" name="Title 2">
            <a:extLst>
              <a:ext uri="{FF2B5EF4-FFF2-40B4-BE49-F238E27FC236}">
                <a16:creationId xmlns:a16="http://schemas.microsoft.com/office/drawing/2014/main" id="{FAF297F1-7E56-0E49-B5F2-BB2021909CF0}"/>
              </a:ext>
            </a:extLst>
          </p:cNvPr>
          <p:cNvSpPr>
            <a:spLocks noGrp="1"/>
          </p:cNvSpPr>
          <p:nvPr>
            <p:ph type="title"/>
          </p:nvPr>
        </p:nvSpPr>
        <p:spPr>
          <a:xfrm>
            <a:off x="506714" y="231630"/>
            <a:ext cx="10972166" cy="571498"/>
          </a:xfrm>
        </p:spPr>
        <p:txBody>
          <a:bodyPr>
            <a:normAutofit/>
          </a:bodyPr>
          <a:lstStyle/>
          <a:p>
            <a:r>
              <a:rPr lang="en-US" sz="2800" dirty="0"/>
              <a:t>SystemER: Example Selection (Likely False Positives)</a:t>
            </a:r>
          </a:p>
        </p:txBody>
      </p:sp>
      <p:cxnSp>
        <p:nvCxnSpPr>
          <p:cNvPr id="4" name="Straight Arrow Connector 3">
            <a:extLst>
              <a:ext uri="{FF2B5EF4-FFF2-40B4-BE49-F238E27FC236}">
                <a16:creationId xmlns:a16="http://schemas.microsoft.com/office/drawing/2014/main" id="{9384BD9D-A95C-2A4A-AB22-D1F0735989A7}"/>
              </a:ext>
            </a:extLst>
          </p:cNvPr>
          <p:cNvCxnSpPr>
            <a:cxnSpLocks/>
          </p:cNvCxnSpPr>
          <p:nvPr/>
        </p:nvCxnSpPr>
        <p:spPr>
          <a:xfrm>
            <a:off x="2728635" y="1822834"/>
            <a:ext cx="589365" cy="951314"/>
          </a:xfrm>
          <a:prstGeom prst="straightConnector1">
            <a:avLst/>
          </a:prstGeom>
          <a:noFill/>
          <a:ln w="25400" cap="flat">
            <a:solidFill>
              <a:schemeClr val="accent1"/>
            </a:solidFill>
            <a:prstDash val="sysDot"/>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2" name="TextBox 91">
            <a:extLst>
              <a:ext uri="{FF2B5EF4-FFF2-40B4-BE49-F238E27FC236}">
                <a16:creationId xmlns:a16="http://schemas.microsoft.com/office/drawing/2014/main" id="{6506E648-2B34-5947-A23A-674CEC73B7B3}"/>
              </a:ext>
            </a:extLst>
          </p:cNvPr>
          <p:cNvSpPr txBox="1"/>
          <p:nvPr/>
        </p:nvSpPr>
        <p:spPr>
          <a:xfrm>
            <a:off x="3504410" y="1076128"/>
            <a:ext cx="3975768"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To refine R1 so that it becomes high-precision,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need to find examples from the </a:t>
            </a:r>
            <a:r>
              <a:rPr kumimoji="0" lang="en-US" sz="1400" b="1" i="0" u="none" strike="noStrike" kern="1200" cap="none" spc="0" normalizeH="0" baseline="0" noProof="0" dirty="0">
                <a:ln>
                  <a:noFill/>
                </a:ln>
                <a:solidFill>
                  <a:srgbClr val="F79646">
                    <a:lumMod val="75000"/>
                  </a:srgbClr>
                </a:solidFill>
                <a:effectLst/>
                <a:uLnTx/>
                <a:uFillTx/>
                <a:latin typeface="IBM Plex Sans" panose="020B0503050203000203" pitchFamily="34" charset="0"/>
                <a:cs typeface="Calibri"/>
              </a:rPr>
              <a:t>matches of R1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that are </a:t>
            </a:r>
            <a:r>
              <a:rPr kumimoji="0" lang="en-US" sz="1400" b="1" i="0" u="none" strike="noStrike" kern="1200" cap="none" spc="0" normalizeH="0" baseline="0" noProof="0" dirty="0">
                <a:ln>
                  <a:noFill/>
                </a:ln>
                <a:solidFill>
                  <a:srgbClr val="F79646">
                    <a:lumMod val="75000"/>
                  </a:srgbClr>
                </a:solidFill>
                <a:effectLst/>
                <a:uLnTx/>
                <a:uFillTx/>
                <a:latin typeface="IBM Plex Sans" panose="020B0503050203000203" pitchFamily="34" charset="0"/>
                <a:cs typeface="Calibri"/>
              </a:rPr>
              <a:t>likely to be </a:t>
            </a:r>
            <a:r>
              <a:rPr kumimoji="0" lang="en-US" sz="14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false positives</a:t>
            </a:r>
          </a:p>
        </p:txBody>
      </p:sp>
      <p:sp>
        <p:nvSpPr>
          <p:cNvPr id="93" name="Right Arrow 92">
            <a:extLst>
              <a:ext uri="{FF2B5EF4-FFF2-40B4-BE49-F238E27FC236}">
                <a16:creationId xmlns:a16="http://schemas.microsoft.com/office/drawing/2014/main" id="{39BE0560-6618-1248-96A6-5DD4F575B33D}"/>
              </a:ext>
            </a:extLst>
          </p:cNvPr>
          <p:cNvSpPr/>
          <p:nvPr/>
        </p:nvSpPr>
        <p:spPr>
          <a:xfrm>
            <a:off x="7847453" y="1336707"/>
            <a:ext cx="690568" cy="2507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94" name="TextBox 93">
            <a:extLst>
              <a:ext uri="{FF2B5EF4-FFF2-40B4-BE49-F238E27FC236}">
                <a16:creationId xmlns:a16="http://schemas.microsoft.com/office/drawing/2014/main" id="{BF02FBAB-A904-8242-8C7B-70B51CCFA2C4}"/>
              </a:ext>
            </a:extLst>
          </p:cNvPr>
          <p:cNvSpPr txBox="1"/>
          <p:nvPr/>
        </p:nvSpPr>
        <p:spPr>
          <a:xfrm>
            <a:off x="8677515" y="1249419"/>
            <a:ext cx="2018910" cy="503471"/>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Negative examples will  enhance precision</a:t>
            </a:r>
          </a:p>
        </p:txBody>
      </p:sp>
      <p:sp>
        <p:nvSpPr>
          <p:cNvPr id="95" name="Snip and Round Single Corner Rectangle 94">
            <a:extLst>
              <a:ext uri="{FF2B5EF4-FFF2-40B4-BE49-F238E27FC236}">
                <a16:creationId xmlns:a16="http://schemas.microsoft.com/office/drawing/2014/main" id="{F807D5E1-E890-304A-A06F-21C9DE1CB6D5}"/>
              </a:ext>
            </a:extLst>
          </p:cNvPr>
          <p:cNvSpPr/>
          <p:nvPr/>
        </p:nvSpPr>
        <p:spPr>
          <a:xfrm>
            <a:off x="2139270" y="1169274"/>
            <a:ext cx="1178730" cy="623080"/>
          </a:xfrm>
          <a:prstGeom prst="snip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cs typeface="Calibri"/>
              </a:rPr>
              <a:t>Candidate rule R1</a:t>
            </a:r>
          </a:p>
        </p:txBody>
      </p:sp>
      <p:sp>
        <p:nvSpPr>
          <p:cNvPr id="2" name="Slide Number Placeholder 1">
            <a:extLst>
              <a:ext uri="{FF2B5EF4-FFF2-40B4-BE49-F238E27FC236}">
                <a16:creationId xmlns:a16="http://schemas.microsoft.com/office/drawing/2014/main" id="{EF13F70F-BEA4-BC46-987C-8BCB5699EBC8}"/>
              </a:ext>
            </a:extLst>
          </p:cNvPr>
          <p:cNvSpPr>
            <a:spLocks noGrp="1"/>
          </p:cNvSpPr>
          <p:nvPr>
            <p:ph type="sldNum" sz="quarter" idx="2"/>
          </p:nvPr>
        </p:nvSpPr>
        <p:spPr/>
        <p:txBody>
          <a:bodyPr/>
          <a:lstStyle/>
          <a:p>
            <a:fld id="{86CB4B4D-7CA3-9044-876B-883B54F8677D}" type="slidenum">
              <a:rPr lang="en-US" smtClean="0"/>
              <a:t>94</a:t>
            </a:fld>
            <a:endParaRPr lang="en-US"/>
          </a:p>
        </p:txBody>
      </p:sp>
    </p:spTree>
    <p:extLst>
      <p:ext uri="{BB962C8B-B14F-4D97-AF65-F5344CB8AC3E}">
        <p14:creationId xmlns:p14="http://schemas.microsoft.com/office/powerpoint/2010/main" val="2019229235"/>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53440" y="2237068"/>
            <a:ext cx="5866850" cy="310719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p:sp>
        <p:nvSpPr>
          <p:cNvPr id="20" name="TextBox 19"/>
          <p:cNvSpPr txBox="1"/>
          <p:nvPr/>
        </p:nvSpPr>
        <p:spPr>
          <a:xfrm>
            <a:off x="1005775" y="2360701"/>
            <a:ext cx="11128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U: D</a:t>
            </a:r>
            <a:r>
              <a:rPr kumimoji="0" lang="en-US" sz="1800" b="1" i="0" u="none" strike="noStrike" kern="1200" cap="none" spc="0" normalizeH="0" baseline="-25000" noProof="0" dirty="0">
                <a:ln>
                  <a:noFill/>
                </a:ln>
                <a:solidFill>
                  <a:srgbClr val="000000"/>
                </a:solidFill>
                <a:effectLst/>
                <a:uLnTx/>
                <a:uFillTx/>
                <a:latin typeface="Calibri"/>
                <a:cs typeface="Calibri"/>
              </a:rPr>
              <a:t>1</a:t>
            </a:r>
            <a:r>
              <a:rPr kumimoji="0" lang="en-US" sz="1800" b="1" i="0" u="none" strike="noStrike" kern="1200" cap="none" spc="0" normalizeH="0" baseline="0" noProof="0" dirty="0">
                <a:ln>
                  <a:noFill/>
                </a:ln>
                <a:solidFill>
                  <a:srgbClr val="000000"/>
                </a:solidFill>
                <a:effectLst/>
                <a:uLnTx/>
                <a:uFillTx/>
                <a:latin typeface="Calibri"/>
                <a:cs typeface="Calibri"/>
              </a:rPr>
              <a:t> x D</a:t>
            </a:r>
            <a:r>
              <a:rPr kumimoji="0" lang="en-US" sz="1800" b="1" i="0" u="none" strike="noStrike" kern="1200" cap="none" spc="0" normalizeH="0" baseline="-25000" noProof="0" dirty="0">
                <a:ln>
                  <a:noFill/>
                </a:ln>
                <a:solidFill>
                  <a:srgbClr val="000000"/>
                </a:solidFill>
                <a:effectLst/>
                <a:uLnTx/>
                <a:uFillTx/>
                <a:latin typeface="Calibri"/>
                <a:cs typeface="Calibri"/>
              </a:rPr>
              <a:t>2</a:t>
            </a:r>
            <a:endParaRPr kumimoji="0" lang="en-US" sz="1800" b="1" i="0" u="none" strike="noStrike" kern="1200" cap="none" spc="0" normalizeH="0" baseline="0" noProof="0" dirty="0">
              <a:ln>
                <a:noFill/>
              </a:ln>
              <a:solidFill>
                <a:srgbClr val="000000"/>
              </a:solidFill>
              <a:effectLst/>
              <a:uLnTx/>
              <a:uFillTx/>
              <a:latin typeface="Calibri"/>
              <a:cs typeface="Calibri"/>
            </a:endParaRPr>
          </a:p>
        </p:txBody>
      </p:sp>
      <p:sp>
        <p:nvSpPr>
          <p:cNvPr id="21" name="Oval 20"/>
          <p:cNvSpPr/>
          <p:nvPr/>
        </p:nvSpPr>
        <p:spPr>
          <a:xfrm>
            <a:off x="2667804" y="2774148"/>
            <a:ext cx="1726802" cy="1021978"/>
          </a:xfrm>
          <a:prstGeom prst="ellips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p:sp>
        <p:nvSpPr>
          <p:cNvPr id="22" name="TextBox 21"/>
          <p:cNvSpPr txBox="1"/>
          <p:nvPr/>
        </p:nvSpPr>
        <p:spPr>
          <a:xfrm>
            <a:off x="2889284" y="3403780"/>
            <a:ext cx="131768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Matches (R1)</a:t>
            </a:r>
          </a:p>
        </p:txBody>
      </p:sp>
      <p:sp>
        <p:nvSpPr>
          <p:cNvPr id="38" name="TextBox 37"/>
          <p:cNvSpPr txBox="1"/>
          <p:nvPr/>
        </p:nvSpPr>
        <p:spPr>
          <a:xfrm>
            <a:off x="3504410" y="1076128"/>
            <a:ext cx="3975768"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To refine R1 so that it becomes high-precision,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need to find examples from the </a:t>
            </a:r>
            <a:r>
              <a:rPr kumimoji="0" lang="en-US" sz="1400" b="1" i="0" u="none" strike="noStrike" kern="1200" cap="none" spc="0" normalizeH="0" baseline="0" noProof="0" dirty="0">
                <a:ln>
                  <a:noFill/>
                </a:ln>
                <a:solidFill>
                  <a:srgbClr val="F79646">
                    <a:lumMod val="75000"/>
                  </a:srgbClr>
                </a:solidFill>
                <a:effectLst/>
                <a:uLnTx/>
                <a:uFillTx/>
                <a:latin typeface="IBM Plex Sans" panose="020B0503050203000203" pitchFamily="34" charset="0"/>
                <a:cs typeface="Calibri"/>
              </a:rPr>
              <a:t>matches of R1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that are </a:t>
            </a:r>
            <a:r>
              <a:rPr kumimoji="0" lang="en-US" sz="1400" b="1" i="0" u="none" strike="noStrike" kern="1200" cap="none" spc="0" normalizeH="0" baseline="0" noProof="0" dirty="0">
                <a:ln>
                  <a:noFill/>
                </a:ln>
                <a:solidFill>
                  <a:srgbClr val="F79646">
                    <a:lumMod val="75000"/>
                  </a:srgbClr>
                </a:solidFill>
                <a:effectLst/>
                <a:uLnTx/>
                <a:uFillTx/>
                <a:latin typeface="IBM Plex Sans" panose="020B0503050203000203" pitchFamily="34" charset="0"/>
                <a:cs typeface="Calibri"/>
              </a:rPr>
              <a:t>likely to be </a:t>
            </a:r>
            <a:r>
              <a:rPr kumimoji="0" lang="en-US" sz="14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false positives</a:t>
            </a:r>
          </a:p>
        </p:txBody>
      </p:sp>
      <p:grpSp>
        <p:nvGrpSpPr>
          <p:cNvPr id="60" name="Group 59"/>
          <p:cNvGrpSpPr/>
          <p:nvPr/>
        </p:nvGrpSpPr>
        <p:grpSpPr>
          <a:xfrm>
            <a:off x="2674520" y="2792184"/>
            <a:ext cx="2039961" cy="775880"/>
            <a:chOff x="2866470" y="3788376"/>
            <a:chExt cx="2039961" cy="775880"/>
          </a:xfrm>
        </p:grpSpPr>
        <p:sp>
          <p:nvSpPr>
            <p:cNvPr id="55" name="Rectangle 54"/>
            <p:cNvSpPr/>
            <p:nvPr/>
          </p:nvSpPr>
          <p:spPr>
            <a:xfrm flipH="1">
              <a:off x="4202933" y="4194924"/>
              <a:ext cx="49183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p:grpSp>
          <p:nvGrpSpPr>
            <p:cNvPr id="59" name="Group 58"/>
            <p:cNvGrpSpPr/>
            <p:nvPr/>
          </p:nvGrpSpPr>
          <p:grpSpPr>
            <a:xfrm>
              <a:off x="2866470" y="3965006"/>
              <a:ext cx="2039961" cy="594300"/>
              <a:chOff x="2562579" y="2698810"/>
              <a:chExt cx="2039961" cy="594300"/>
            </a:xfrm>
          </p:grpSpPr>
          <p:grpSp>
            <p:nvGrpSpPr>
              <p:cNvPr id="54" name="Group 53"/>
              <p:cNvGrpSpPr/>
              <p:nvPr/>
            </p:nvGrpSpPr>
            <p:grpSpPr>
              <a:xfrm>
                <a:off x="2562579" y="2698810"/>
                <a:ext cx="805064" cy="549529"/>
                <a:chOff x="5467876" y="2625419"/>
                <a:chExt cx="805064" cy="549529"/>
              </a:xfrm>
            </p:grpSpPr>
            <p:sp>
              <p:nvSpPr>
                <p:cNvPr id="45" name="TextBox 44"/>
                <p:cNvSpPr txBox="1"/>
                <p:nvPr/>
              </p:nvSpPr>
              <p:spPr>
                <a:xfrm>
                  <a:off x="5467876" y="2678251"/>
                  <a:ext cx="3000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cs typeface="Calibri"/>
                    </a:rPr>
                    <a:t>+</a:t>
                  </a:r>
                  <a:endParaRPr kumimoji="0" lang="en-US" sz="1800" b="1" i="0" u="none" strike="noStrike" kern="1200" cap="none" spc="0" normalizeH="0" baseline="0" noProof="0" dirty="0">
                    <a:ln>
                      <a:noFill/>
                    </a:ln>
                    <a:solidFill>
                      <a:srgbClr val="000000"/>
                    </a:solidFill>
                    <a:effectLst/>
                    <a:uLnTx/>
                    <a:uFillTx/>
                    <a:latin typeface="Calibri"/>
                    <a:cs typeface="Calibri"/>
                  </a:endParaRPr>
                </a:p>
              </p:txBody>
            </p:sp>
            <p:sp>
              <p:nvSpPr>
                <p:cNvPr id="46" name="TextBox 45"/>
                <p:cNvSpPr txBox="1"/>
                <p:nvPr/>
              </p:nvSpPr>
              <p:spPr>
                <a:xfrm>
                  <a:off x="5664649" y="2805616"/>
                  <a:ext cx="4683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 +</a:t>
                  </a:r>
                </a:p>
              </p:txBody>
            </p:sp>
            <p:sp>
              <p:nvSpPr>
                <p:cNvPr id="47" name="TextBox 46"/>
                <p:cNvSpPr txBox="1"/>
                <p:nvPr/>
              </p:nvSpPr>
              <p:spPr>
                <a:xfrm>
                  <a:off x="5804542" y="2625419"/>
                  <a:ext cx="4683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 +</a:t>
                  </a:r>
                </a:p>
              </p:txBody>
            </p:sp>
          </p:grpSp>
          <p:sp>
            <p:nvSpPr>
              <p:cNvPr id="56" name="Rectangle 55"/>
              <p:cNvSpPr/>
              <p:nvPr/>
            </p:nvSpPr>
            <p:spPr>
              <a:xfrm>
                <a:off x="3595473" y="2923778"/>
                <a:ext cx="100706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p:grpSp>
        <p:sp>
          <p:nvSpPr>
            <p:cNvPr id="58" name="Rectangle 57"/>
            <p:cNvSpPr/>
            <p:nvPr/>
          </p:nvSpPr>
          <p:spPr>
            <a:xfrm>
              <a:off x="3039377" y="3788376"/>
              <a:ext cx="67358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cs typeface="Calibri"/>
                </a:rPr>
                <a:t>+</a:t>
              </a:r>
              <a:endParaRPr kumimoji="0" lang="en-US" sz="1800" b="0" i="0" u="none" strike="noStrike" kern="1200" cap="none" spc="0" normalizeH="0" baseline="0" noProof="0">
                <a:ln>
                  <a:noFill/>
                </a:ln>
                <a:solidFill>
                  <a:srgbClr val="000000"/>
                </a:solidFill>
                <a:effectLst/>
                <a:uLnTx/>
                <a:uFillTx/>
                <a:latin typeface="Calibri"/>
                <a:cs typeface="Calibri"/>
              </a:endParaRPr>
            </a:p>
          </p:txBody>
        </p:sp>
      </p:grpSp>
      <p:grpSp>
        <p:nvGrpSpPr>
          <p:cNvPr id="85" name="Group 84"/>
          <p:cNvGrpSpPr/>
          <p:nvPr/>
        </p:nvGrpSpPr>
        <p:grpSpPr>
          <a:xfrm>
            <a:off x="960882" y="2564450"/>
            <a:ext cx="5990740" cy="2683179"/>
            <a:chOff x="1190387" y="2450308"/>
            <a:chExt cx="5990740" cy="2683179"/>
          </a:xfrm>
        </p:grpSpPr>
        <p:grpSp>
          <p:nvGrpSpPr>
            <p:cNvPr id="75" name="Group 74"/>
            <p:cNvGrpSpPr/>
            <p:nvPr/>
          </p:nvGrpSpPr>
          <p:grpSpPr>
            <a:xfrm>
              <a:off x="1190387" y="2534187"/>
              <a:ext cx="5990740" cy="2599300"/>
              <a:chOff x="1190387" y="2534187"/>
              <a:chExt cx="5990740" cy="2599300"/>
            </a:xfrm>
          </p:grpSpPr>
          <p:grpSp>
            <p:nvGrpSpPr>
              <p:cNvPr id="69" name="Group 68"/>
              <p:cNvGrpSpPr/>
              <p:nvPr/>
            </p:nvGrpSpPr>
            <p:grpSpPr>
              <a:xfrm>
                <a:off x="2183901" y="2954591"/>
                <a:ext cx="4303895" cy="1990953"/>
                <a:chOff x="2183901" y="2954591"/>
                <a:chExt cx="4303895" cy="1990953"/>
              </a:xfrm>
            </p:grpSpPr>
            <p:sp>
              <p:nvSpPr>
                <p:cNvPr id="61" name="TextBox 60"/>
                <p:cNvSpPr txBox="1"/>
                <p:nvPr/>
              </p:nvSpPr>
              <p:spPr>
                <a:xfrm>
                  <a:off x="3066910" y="3987791"/>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62" name="TextBox 61"/>
                <p:cNvSpPr txBox="1"/>
                <p:nvPr/>
              </p:nvSpPr>
              <p:spPr>
                <a:xfrm>
                  <a:off x="2538542" y="3836826"/>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sp>
              <p:nvSpPr>
                <p:cNvPr id="63" name="TextBox 62"/>
                <p:cNvSpPr txBox="1"/>
                <p:nvPr/>
              </p:nvSpPr>
              <p:spPr>
                <a:xfrm>
                  <a:off x="3890149" y="4197632"/>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64" name="TextBox 63"/>
                <p:cNvSpPr txBox="1"/>
                <p:nvPr/>
              </p:nvSpPr>
              <p:spPr>
                <a:xfrm>
                  <a:off x="4425604" y="3555364"/>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65" name="TextBox 64"/>
                <p:cNvSpPr txBox="1"/>
                <p:nvPr/>
              </p:nvSpPr>
              <p:spPr>
                <a:xfrm>
                  <a:off x="2183901" y="3197632"/>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sp>
              <p:nvSpPr>
                <p:cNvPr id="66" name="TextBox 65"/>
                <p:cNvSpPr txBox="1"/>
                <p:nvPr/>
              </p:nvSpPr>
              <p:spPr>
                <a:xfrm>
                  <a:off x="5392486" y="2954591"/>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67" name="TextBox 66"/>
                <p:cNvSpPr txBox="1"/>
                <p:nvPr/>
              </p:nvSpPr>
              <p:spPr>
                <a:xfrm>
                  <a:off x="5026900" y="3336036"/>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sp>
              <p:nvSpPr>
                <p:cNvPr id="68" name="TextBox 67"/>
                <p:cNvSpPr txBox="1"/>
                <p:nvPr/>
              </p:nvSpPr>
              <p:spPr>
                <a:xfrm>
                  <a:off x="5886500" y="4576212"/>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grpSp>
          <p:sp>
            <p:nvSpPr>
              <p:cNvPr id="70" name="TextBox 69"/>
              <p:cNvSpPr txBox="1"/>
              <p:nvPr/>
            </p:nvSpPr>
            <p:spPr>
              <a:xfrm>
                <a:off x="1247443" y="4764155"/>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sp>
            <p:nvSpPr>
              <p:cNvPr id="71" name="TextBox 70"/>
              <p:cNvSpPr txBox="1"/>
              <p:nvPr/>
            </p:nvSpPr>
            <p:spPr>
              <a:xfrm>
                <a:off x="1190387" y="3151370"/>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72" name="TextBox 71"/>
              <p:cNvSpPr txBox="1"/>
              <p:nvPr/>
            </p:nvSpPr>
            <p:spPr>
              <a:xfrm>
                <a:off x="6579831" y="2534187"/>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sp>
            <p:nvSpPr>
              <p:cNvPr id="73" name="TextBox 72"/>
              <p:cNvSpPr txBox="1"/>
              <p:nvPr/>
            </p:nvSpPr>
            <p:spPr>
              <a:xfrm>
                <a:off x="5921654" y="3898508"/>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cs typeface="Calibri"/>
                  </a:rPr>
                  <a:t>+</a:t>
                </a:r>
              </a:p>
            </p:txBody>
          </p:sp>
        </p:grpSp>
        <p:sp>
          <p:nvSpPr>
            <p:cNvPr id="74" name="TextBox 73"/>
            <p:cNvSpPr txBox="1"/>
            <p:nvPr/>
          </p:nvSpPr>
          <p:spPr>
            <a:xfrm>
              <a:off x="4881590" y="2450308"/>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grpSp>
      <p:sp>
        <p:nvSpPr>
          <p:cNvPr id="77" name="Right Arrow 76"/>
          <p:cNvSpPr/>
          <p:nvPr/>
        </p:nvSpPr>
        <p:spPr>
          <a:xfrm>
            <a:off x="7847453" y="1336707"/>
            <a:ext cx="690568" cy="2507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78" name="TextBox 77"/>
          <p:cNvSpPr txBox="1"/>
          <p:nvPr/>
        </p:nvSpPr>
        <p:spPr>
          <a:xfrm>
            <a:off x="8677515" y="1249419"/>
            <a:ext cx="2018910" cy="503471"/>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Negative examples will  enhance precision</a:t>
            </a:r>
          </a:p>
        </p:txBody>
      </p:sp>
      <p:grpSp>
        <p:nvGrpSpPr>
          <p:cNvPr id="36" name="Group 35"/>
          <p:cNvGrpSpPr/>
          <p:nvPr/>
        </p:nvGrpSpPr>
        <p:grpSpPr>
          <a:xfrm>
            <a:off x="3401541" y="2721296"/>
            <a:ext cx="786604" cy="642313"/>
            <a:chOff x="2395142" y="5010012"/>
            <a:chExt cx="786604" cy="642313"/>
          </a:xfrm>
        </p:grpSpPr>
        <p:grpSp>
          <p:nvGrpSpPr>
            <p:cNvPr id="31" name="Group 30"/>
            <p:cNvGrpSpPr/>
            <p:nvPr/>
          </p:nvGrpSpPr>
          <p:grpSpPr>
            <a:xfrm>
              <a:off x="2395142" y="5010012"/>
              <a:ext cx="491657" cy="478767"/>
              <a:chOff x="2395142" y="5010012"/>
              <a:chExt cx="491657" cy="478767"/>
            </a:xfrm>
          </p:grpSpPr>
          <p:sp>
            <p:nvSpPr>
              <p:cNvPr id="28" name="TextBox 27"/>
              <p:cNvSpPr txBox="1"/>
              <p:nvPr/>
            </p:nvSpPr>
            <p:spPr>
              <a:xfrm>
                <a:off x="2395142" y="5119447"/>
                <a:ext cx="2551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p>
            </p:txBody>
          </p:sp>
          <p:sp>
            <p:nvSpPr>
              <p:cNvPr id="27" name="TextBox 26"/>
              <p:cNvSpPr txBox="1"/>
              <p:nvPr/>
            </p:nvSpPr>
            <p:spPr>
              <a:xfrm>
                <a:off x="2631601" y="5010012"/>
                <a:ext cx="2551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p>
            </p:txBody>
          </p:sp>
        </p:grpSp>
        <p:grpSp>
          <p:nvGrpSpPr>
            <p:cNvPr id="35" name="Group 34"/>
            <p:cNvGrpSpPr/>
            <p:nvPr/>
          </p:nvGrpSpPr>
          <p:grpSpPr>
            <a:xfrm>
              <a:off x="2642996" y="5110541"/>
              <a:ext cx="538750" cy="541784"/>
              <a:chOff x="4623004" y="3029473"/>
              <a:chExt cx="538750" cy="541784"/>
            </a:xfrm>
          </p:grpSpPr>
          <p:sp>
            <p:nvSpPr>
              <p:cNvPr id="32" name="TextBox 31"/>
              <p:cNvSpPr txBox="1"/>
              <p:nvPr/>
            </p:nvSpPr>
            <p:spPr>
              <a:xfrm>
                <a:off x="4623004" y="3077286"/>
                <a:ext cx="2551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p>
            </p:txBody>
          </p:sp>
          <p:sp>
            <p:nvSpPr>
              <p:cNvPr id="33" name="TextBox 32"/>
              <p:cNvSpPr txBox="1"/>
              <p:nvPr/>
            </p:nvSpPr>
            <p:spPr>
              <a:xfrm>
                <a:off x="4788721" y="3201925"/>
                <a:ext cx="2551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p>
            </p:txBody>
          </p:sp>
          <p:sp>
            <p:nvSpPr>
              <p:cNvPr id="34" name="TextBox 33"/>
              <p:cNvSpPr txBox="1"/>
              <p:nvPr/>
            </p:nvSpPr>
            <p:spPr>
              <a:xfrm>
                <a:off x="4906556" y="3029473"/>
                <a:ext cx="2551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cs typeface="Calibri"/>
                  </a:rPr>
                  <a:t>-</a:t>
                </a:r>
              </a:p>
            </p:txBody>
          </p:sp>
        </p:grpSp>
      </p:grpSp>
      <p:sp>
        <p:nvSpPr>
          <p:cNvPr id="81" name="Title 2">
            <a:extLst>
              <a:ext uri="{FF2B5EF4-FFF2-40B4-BE49-F238E27FC236}">
                <a16:creationId xmlns:a16="http://schemas.microsoft.com/office/drawing/2014/main" id="{FAF297F1-7E56-0E49-B5F2-BB2021909CF0}"/>
              </a:ext>
            </a:extLst>
          </p:cNvPr>
          <p:cNvSpPr>
            <a:spLocks noGrp="1"/>
          </p:cNvSpPr>
          <p:nvPr>
            <p:ph type="title"/>
          </p:nvPr>
        </p:nvSpPr>
        <p:spPr>
          <a:xfrm>
            <a:off x="506714" y="231630"/>
            <a:ext cx="10972166" cy="571498"/>
          </a:xfrm>
        </p:spPr>
        <p:txBody>
          <a:bodyPr>
            <a:normAutofit/>
          </a:bodyPr>
          <a:lstStyle/>
          <a:p>
            <a:r>
              <a:rPr lang="en-US" sz="2800" dirty="0"/>
              <a:t>SystemER: Example Selection (Likely False Negatives)</a:t>
            </a:r>
          </a:p>
        </p:txBody>
      </p:sp>
      <p:grpSp>
        <p:nvGrpSpPr>
          <p:cNvPr id="49" name="Group 48">
            <a:extLst>
              <a:ext uri="{FF2B5EF4-FFF2-40B4-BE49-F238E27FC236}">
                <a16:creationId xmlns:a16="http://schemas.microsoft.com/office/drawing/2014/main" id="{5D175EAE-56CF-404D-B43E-D736C3E5E7C9}"/>
              </a:ext>
            </a:extLst>
          </p:cNvPr>
          <p:cNvGrpSpPr/>
          <p:nvPr/>
        </p:nvGrpSpPr>
        <p:grpSpPr>
          <a:xfrm rot="20264951">
            <a:off x="1257417" y="2878201"/>
            <a:ext cx="3234357" cy="1631261"/>
            <a:chOff x="1060603" y="2762049"/>
            <a:chExt cx="2172649" cy="1034113"/>
          </a:xfrm>
        </p:grpSpPr>
        <p:grpSp>
          <p:nvGrpSpPr>
            <p:cNvPr id="50" name="Group 49">
              <a:extLst>
                <a:ext uri="{FF2B5EF4-FFF2-40B4-BE49-F238E27FC236}">
                  <a16:creationId xmlns:a16="http://schemas.microsoft.com/office/drawing/2014/main" id="{C7EA3453-BA24-EE49-A6C9-E613940BE3CA}"/>
                </a:ext>
              </a:extLst>
            </p:cNvPr>
            <p:cNvGrpSpPr/>
            <p:nvPr/>
          </p:nvGrpSpPr>
          <p:grpSpPr>
            <a:xfrm>
              <a:off x="1060603" y="2762049"/>
              <a:ext cx="2172649" cy="1034113"/>
              <a:chOff x="9361457" y="2466941"/>
              <a:chExt cx="2172649" cy="1034113"/>
            </a:xfrm>
          </p:grpSpPr>
          <p:sp>
            <p:nvSpPr>
              <p:cNvPr id="52" name="Oval 51">
                <a:extLst>
                  <a:ext uri="{FF2B5EF4-FFF2-40B4-BE49-F238E27FC236}">
                    <a16:creationId xmlns:a16="http://schemas.microsoft.com/office/drawing/2014/main" id="{CBF14032-94CB-5A42-9967-C6253BEEB934}"/>
                  </a:ext>
                </a:extLst>
              </p:cNvPr>
              <p:cNvSpPr/>
              <p:nvPr/>
            </p:nvSpPr>
            <p:spPr>
              <a:xfrm>
                <a:off x="9383300" y="2466941"/>
                <a:ext cx="2150806" cy="103411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53" name="TextBox 52">
                <a:extLst>
                  <a:ext uri="{FF2B5EF4-FFF2-40B4-BE49-F238E27FC236}">
                    <a16:creationId xmlns:a16="http://schemas.microsoft.com/office/drawing/2014/main" id="{9BF21291-13D3-1B4D-8618-8FA5B836E3F5}"/>
                  </a:ext>
                </a:extLst>
              </p:cNvPr>
              <p:cNvSpPr txBox="1"/>
              <p:nvPr/>
            </p:nvSpPr>
            <p:spPr>
              <a:xfrm rot="1335049">
                <a:off x="9361457" y="2944946"/>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sp>
            <p:nvSpPr>
              <p:cNvPr id="57" name="TextBox 56">
                <a:extLst>
                  <a:ext uri="{FF2B5EF4-FFF2-40B4-BE49-F238E27FC236}">
                    <a16:creationId xmlns:a16="http://schemas.microsoft.com/office/drawing/2014/main" id="{F04AB356-50CE-4B4A-AF79-DE689BFFA814}"/>
                  </a:ext>
                </a:extLst>
              </p:cNvPr>
              <p:cNvSpPr txBox="1"/>
              <p:nvPr/>
            </p:nvSpPr>
            <p:spPr>
              <a:xfrm rot="1335049">
                <a:off x="10203667" y="2897821"/>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grpSp>
        <p:sp>
          <p:nvSpPr>
            <p:cNvPr id="51" name="TextBox 50">
              <a:extLst>
                <a:ext uri="{FF2B5EF4-FFF2-40B4-BE49-F238E27FC236}">
                  <a16:creationId xmlns:a16="http://schemas.microsoft.com/office/drawing/2014/main" id="{F2671094-94F0-EF44-B93D-DDEE0015A84A}"/>
                </a:ext>
              </a:extLst>
            </p:cNvPr>
            <p:cNvSpPr txBox="1"/>
            <p:nvPr/>
          </p:nvSpPr>
          <p:spPr>
            <a:xfrm rot="1335049">
              <a:off x="1094934" y="3407467"/>
              <a:ext cx="668909" cy="1755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000"/>
                  </a:solidFill>
                  <a:effectLst/>
                  <a:uLnTx/>
                  <a:uFillTx/>
                  <a:latin typeface="Calibri"/>
                  <a:cs typeface="Calibri"/>
                </a:rPr>
                <a:t>Rule-Minus1</a:t>
              </a:r>
            </a:p>
          </p:txBody>
        </p:sp>
      </p:grpSp>
      <p:grpSp>
        <p:nvGrpSpPr>
          <p:cNvPr id="76" name="Group 75">
            <a:extLst>
              <a:ext uri="{FF2B5EF4-FFF2-40B4-BE49-F238E27FC236}">
                <a16:creationId xmlns:a16="http://schemas.microsoft.com/office/drawing/2014/main" id="{0C7851E4-CCEC-1547-A1F3-D5151C755469}"/>
              </a:ext>
            </a:extLst>
          </p:cNvPr>
          <p:cNvGrpSpPr/>
          <p:nvPr/>
        </p:nvGrpSpPr>
        <p:grpSpPr>
          <a:xfrm>
            <a:off x="2724986" y="2476354"/>
            <a:ext cx="2348998" cy="2952779"/>
            <a:chOff x="831678" y="1201620"/>
            <a:chExt cx="1672431" cy="2360641"/>
          </a:xfrm>
        </p:grpSpPr>
        <p:grpSp>
          <p:nvGrpSpPr>
            <p:cNvPr id="79" name="Group 78">
              <a:extLst>
                <a:ext uri="{FF2B5EF4-FFF2-40B4-BE49-F238E27FC236}">
                  <a16:creationId xmlns:a16="http://schemas.microsoft.com/office/drawing/2014/main" id="{6802351E-5F02-D94B-8872-E70122FF4C42}"/>
                </a:ext>
              </a:extLst>
            </p:cNvPr>
            <p:cNvGrpSpPr/>
            <p:nvPr/>
          </p:nvGrpSpPr>
          <p:grpSpPr>
            <a:xfrm>
              <a:off x="831678" y="1201620"/>
              <a:ext cx="1672431" cy="2360641"/>
              <a:chOff x="9132532" y="906512"/>
              <a:chExt cx="1672431" cy="2360641"/>
            </a:xfrm>
          </p:grpSpPr>
          <p:sp>
            <p:nvSpPr>
              <p:cNvPr id="86" name="Oval 85">
                <a:extLst>
                  <a:ext uri="{FF2B5EF4-FFF2-40B4-BE49-F238E27FC236}">
                    <a16:creationId xmlns:a16="http://schemas.microsoft.com/office/drawing/2014/main" id="{9E1AAAB1-482A-CA4D-90DB-7A37105D7F2F}"/>
                  </a:ext>
                </a:extLst>
              </p:cNvPr>
              <p:cNvSpPr/>
              <p:nvPr/>
            </p:nvSpPr>
            <p:spPr>
              <a:xfrm rot="3933634">
                <a:off x="8663009" y="1376035"/>
                <a:ext cx="2336624" cy="139757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87" name="TextBox 86">
                <a:extLst>
                  <a:ext uri="{FF2B5EF4-FFF2-40B4-BE49-F238E27FC236}">
                    <a16:creationId xmlns:a16="http://schemas.microsoft.com/office/drawing/2014/main" id="{AD1F0736-6656-6545-AC05-5638790B0470}"/>
                  </a:ext>
                </a:extLst>
              </p:cNvPr>
              <p:cNvSpPr txBox="1"/>
              <p:nvPr/>
            </p:nvSpPr>
            <p:spPr>
              <a:xfrm>
                <a:off x="9559176" y="2781039"/>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sp>
            <p:nvSpPr>
              <p:cNvPr id="88" name="TextBox 87">
                <a:extLst>
                  <a:ext uri="{FF2B5EF4-FFF2-40B4-BE49-F238E27FC236}">
                    <a16:creationId xmlns:a16="http://schemas.microsoft.com/office/drawing/2014/main" id="{18066601-132F-8E49-B7B2-68824A202F87}"/>
                  </a:ext>
                </a:extLst>
              </p:cNvPr>
              <p:cNvSpPr txBox="1"/>
              <p:nvPr/>
            </p:nvSpPr>
            <p:spPr>
              <a:xfrm>
                <a:off x="10203667" y="2897821"/>
                <a:ext cx="601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grpSp>
        <p:sp>
          <p:nvSpPr>
            <p:cNvPr id="83" name="TextBox 82">
              <a:extLst>
                <a:ext uri="{FF2B5EF4-FFF2-40B4-BE49-F238E27FC236}">
                  <a16:creationId xmlns:a16="http://schemas.microsoft.com/office/drawing/2014/main" id="{582BB020-16DE-F147-8E13-71302435037B}"/>
                </a:ext>
              </a:extLst>
            </p:cNvPr>
            <p:cNvSpPr txBox="1"/>
            <p:nvPr/>
          </p:nvSpPr>
          <p:spPr>
            <a:xfrm>
              <a:off x="1404376" y="3036420"/>
              <a:ext cx="708975" cy="2214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00000"/>
                  </a:solidFill>
                  <a:effectLst/>
                  <a:uLnTx/>
                  <a:uFillTx/>
                  <a:latin typeface="Calibri"/>
                  <a:cs typeface="Calibri"/>
                </a:rPr>
                <a:t>Rule-Minus2</a:t>
              </a:r>
            </a:p>
          </p:txBody>
        </p:sp>
      </p:grpSp>
      <p:grpSp>
        <p:nvGrpSpPr>
          <p:cNvPr id="89" name="Group 88">
            <a:extLst>
              <a:ext uri="{FF2B5EF4-FFF2-40B4-BE49-F238E27FC236}">
                <a16:creationId xmlns:a16="http://schemas.microsoft.com/office/drawing/2014/main" id="{9F4CC608-D2C5-6844-9466-E8EB371A2B3C}"/>
              </a:ext>
            </a:extLst>
          </p:cNvPr>
          <p:cNvGrpSpPr/>
          <p:nvPr/>
        </p:nvGrpSpPr>
        <p:grpSpPr>
          <a:xfrm rot="2704926">
            <a:off x="2635858" y="2661450"/>
            <a:ext cx="3478802" cy="1867891"/>
            <a:chOff x="-32584" y="2916919"/>
            <a:chExt cx="2859614" cy="848151"/>
          </a:xfrm>
        </p:grpSpPr>
        <p:grpSp>
          <p:nvGrpSpPr>
            <p:cNvPr id="90" name="Group 89">
              <a:extLst>
                <a:ext uri="{FF2B5EF4-FFF2-40B4-BE49-F238E27FC236}">
                  <a16:creationId xmlns:a16="http://schemas.microsoft.com/office/drawing/2014/main" id="{987EE777-71A4-F540-87E8-5AB3E3A32B03}"/>
                </a:ext>
              </a:extLst>
            </p:cNvPr>
            <p:cNvGrpSpPr/>
            <p:nvPr/>
          </p:nvGrpSpPr>
          <p:grpSpPr>
            <a:xfrm>
              <a:off x="-32584" y="2978755"/>
              <a:ext cx="2859614" cy="786315"/>
              <a:chOff x="8268270" y="2683647"/>
              <a:chExt cx="2859614" cy="786315"/>
            </a:xfrm>
          </p:grpSpPr>
          <p:sp>
            <p:nvSpPr>
              <p:cNvPr id="92" name="Oval 91">
                <a:extLst>
                  <a:ext uri="{FF2B5EF4-FFF2-40B4-BE49-F238E27FC236}">
                    <a16:creationId xmlns:a16="http://schemas.microsoft.com/office/drawing/2014/main" id="{121F30F0-BCBC-E84A-B8C2-B8BEF3224AB4}"/>
                  </a:ext>
                </a:extLst>
              </p:cNvPr>
              <p:cNvSpPr/>
              <p:nvPr/>
            </p:nvSpPr>
            <p:spPr>
              <a:xfrm rot="9127002">
                <a:off x="8268270" y="2683647"/>
                <a:ext cx="2558567" cy="78631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93" name="TextBox 92">
                <a:extLst>
                  <a:ext uri="{FF2B5EF4-FFF2-40B4-BE49-F238E27FC236}">
                    <a16:creationId xmlns:a16="http://schemas.microsoft.com/office/drawing/2014/main" id="{C74B3E48-36FD-0247-AC4A-40C5AFD003B8}"/>
                  </a:ext>
                </a:extLst>
              </p:cNvPr>
              <p:cNvSpPr txBox="1"/>
              <p:nvPr/>
            </p:nvSpPr>
            <p:spPr>
              <a:xfrm rot="18895074">
                <a:off x="10627504" y="2560691"/>
                <a:ext cx="332149" cy="668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a:t>
                </a:r>
              </a:p>
            </p:txBody>
          </p:sp>
        </p:grpSp>
        <p:sp>
          <p:nvSpPr>
            <p:cNvPr id="91" name="TextBox 90">
              <a:extLst>
                <a:ext uri="{FF2B5EF4-FFF2-40B4-BE49-F238E27FC236}">
                  <a16:creationId xmlns:a16="http://schemas.microsoft.com/office/drawing/2014/main" id="{B8603AC9-0D20-4346-BBD9-9BA00C1DBA86}"/>
                </a:ext>
              </a:extLst>
            </p:cNvPr>
            <p:cNvSpPr txBox="1"/>
            <p:nvPr/>
          </p:nvSpPr>
          <p:spPr>
            <a:xfrm rot="18895074">
              <a:off x="1833958" y="3029148"/>
              <a:ext cx="452155" cy="2276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79646">
                      <a:lumMod val="75000"/>
                    </a:srgbClr>
                  </a:solidFill>
                  <a:effectLst/>
                  <a:uLnTx/>
                  <a:uFillTx/>
                  <a:latin typeface="Calibri"/>
                  <a:cs typeface="Calibri"/>
                </a:rPr>
                <a:t>Rule-Minus3</a:t>
              </a:r>
              <a:endParaRPr kumimoji="0" lang="en-US" sz="1400" b="1" i="0" u="none" strike="noStrike" kern="1200" cap="none" spc="0" normalizeH="0" baseline="0" noProof="0" dirty="0">
                <a:ln>
                  <a:noFill/>
                </a:ln>
                <a:solidFill>
                  <a:srgbClr val="F79646">
                    <a:lumMod val="75000"/>
                  </a:srgbClr>
                </a:solidFill>
                <a:effectLst/>
                <a:uLnTx/>
                <a:uFillTx/>
                <a:latin typeface="Calibri"/>
                <a:cs typeface="Calibri"/>
              </a:endParaRPr>
            </a:p>
          </p:txBody>
        </p:sp>
      </p:grpSp>
      <p:sp>
        <p:nvSpPr>
          <p:cNvPr id="94" name="TextBox 93">
            <a:extLst>
              <a:ext uri="{FF2B5EF4-FFF2-40B4-BE49-F238E27FC236}">
                <a16:creationId xmlns:a16="http://schemas.microsoft.com/office/drawing/2014/main" id="{16250B6C-6956-9C41-BFC6-E020C47DA650}"/>
              </a:ext>
            </a:extLst>
          </p:cNvPr>
          <p:cNvSpPr txBox="1"/>
          <p:nvPr/>
        </p:nvSpPr>
        <p:spPr>
          <a:xfrm>
            <a:off x="7091605" y="2024011"/>
            <a:ext cx="47830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IBM Plex Sans" panose="020B0503050203000203" pitchFamily="34" charset="0"/>
                <a:cs typeface="Calibri"/>
              </a:rPr>
              <a:t>Rule-Minus heuristic:</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 explore beyond the current R1 to find what it misses (likely false negatives)</a:t>
            </a:r>
          </a:p>
        </p:txBody>
      </p:sp>
      <p:sp>
        <p:nvSpPr>
          <p:cNvPr id="95" name="TextBox 94">
            <a:extLst>
              <a:ext uri="{FF2B5EF4-FFF2-40B4-BE49-F238E27FC236}">
                <a16:creationId xmlns:a16="http://schemas.microsoft.com/office/drawing/2014/main" id="{F9FA9A19-7211-904D-A46E-DEC1D03B95CB}"/>
              </a:ext>
            </a:extLst>
          </p:cNvPr>
          <p:cNvSpPr txBox="1"/>
          <p:nvPr/>
        </p:nvSpPr>
        <p:spPr>
          <a:xfrm>
            <a:off x="8016533" y="2932139"/>
            <a:ext cx="4892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rPr>
              <a:t>R1: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p:sp>
        <p:nvSpPr>
          <p:cNvPr id="96" name="TextBox 95">
            <a:extLst>
              <a:ext uri="{FF2B5EF4-FFF2-40B4-BE49-F238E27FC236}">
                <a16:creationId xmlns:a16="http://schemas.microsoft.com/office/drawing/2014/main" id="{4080DF34-CFED-404E-8B11-A4D1F403A3D4}"/>
              </a:ext>
            </a:extLst>
          </p:cNvPr>
          <p:cNvSpPr txBox="1"/>
          <p:nvPr/>
        </p:nvSpPr>
        <p:spPr>
          <a:xfrm>
            <a:off x="8499999" y="2762587"/>
            <a:ext cx="1928733" cy="646331"/>
          </a:xfrm>
          <a:prstGeom prst="rect">
            <a:avLst/>
          </a:prstGeom>
          <a:noFill/>
          <a:ln w="28575">
            <a:solidFill>
              <a:schemeClr val="accent5"/>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i.firstName</a:t>
            </a: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t.first</a:t>
            </a:r>
            <a:endPar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charset="0"/>
                <a:ea typeface="Arial" charset="0"/>
                <a:cs typeface="Arial" charset="0"/>
              </a:rPr>
              <a:t>AND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i.city</a:t>
            </a: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t.city</a:t>
            </a:r>
            <a:endPar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charset="0"/>
                <a:ea typeface="Arial" charset="0"/>
                <a:cs typeface="Arial" charset="0"/>
              </a:rPr>
              <a:t>AND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i.lastName</a:t>
            </a: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t.last</a:t>
            </a:r>
            <a:endPar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grpSp>
        <p:nvGrpSpPr>
          <p:cNvPr id="97" name="Group 96">
            <a:extLst>
              <a:ext uri="{FF2B5EF4-FFF2-40B4-BE49-F238E27FC236}">
                <a16:creationId xmlns:a16="http://schemas.microsoft.com/office/drawing/2014/main" id="{8ED6A09B-633E-3545-B3B2-E686A379AAE7}"/>
              </a:ext>
            </a:extLst>
          </p:cNvPr>
          <p:cNvGrpSpPr/>
          <p:nvPr/>
        </p:nvGrpSpPr>
        <p:grpSpPr>
          <a:xfrm>
            <a:off x="6981424" y="3578470"/>
            <a:ext cx="1999475" cy="1217364"/>
            <a:chOff x="6940562" y="3355131"/>
            <a:chExt cx="1999475" cy="1217364"/>
          </a:xfrm>
        </p:grpSpPr>
        <p:sp>
          <p:nvSpPr>
            <p:cNvPr id="98" name="TextBox 97">
              <a:extLst>
                <a:ext uri="{FF2B5EF4-FFF2-40B4-BE49-F238E27FC236}">
                  <a16:creationId xmlns:a16="http://schemas.microsoft.com/office/drawing/2014/main" id="{8C3911C7-C8FD-4E4B-A303-389DCFE39A9D}"/>
                </a:ext>
              </a:extLst>
            </p:cNvPr>
            <p:cNvSpPr txBox="1"/>
            <p:nvPr/>
          </p:nvSpPr>
          <p:spPr>
            <a:xfrm>
              <a:off x="7011304" y="3926164"/>
              <a:ext cx="1928733" cy="646331"/>
            </a:xfrm>
            <a:prstGeom prst="rect">
              <a:avLst/>
            </a:prstGeom>
            <a:noFill/>
            <a:ln w="28575">
              <a:solidFill>
                <a:srgbClr val="FFC00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sngStrike" kern="1200" cap="none" spc="0" normalizeH="0" baseline="0" noProof="0" dirty="0">
                  <a:ln>
                    <a:noFill/>
                  </a:ln>
                  <a:solidFill>
                    <a:srgbClr val="000000"/>
                  </a:solidFill>
                  <a:effectLst/>
                  <a:uLnTx/>
                  <a:uFillTx/>
                  <a:latin typeface="Arial" charset="0"/>
                  <a:ea typeface="Arial" charset="0"/>
                  <a:cs typeface="Arial" charset="0"/>
                </a:rPr>
                <a:t>         </a:t>
              </a:r>
              <a:r>
                <a:rPr kumimoji="0" lang="en-US" sz="1200" b="1" i="0" u="none" strike="sngStrike" kern="1200" cap="none" spc="0" normalizeH="0" baseline="0" noProof="0" dirty="0" err="1">
                  <a:ln>
                    <a:noFill/>
                  </a:ln>
                  <a:solidFill>
                    <a:srgbClr val="000000"/>
                  </a:solidFill>
                  <a:effectLst/>
                  <a:uLnTx/>
                  <a:uFillTx/>
                  <a:latin typeface="Arial" charset="0"/>
                  <a:ea typeface="Arial" charset="0"/>
                  <a:cs typeface="Arial" charset="0"/>
                </a:rPr>
                <a:t>i.firstName</a:t>
              </a:r>
              <a:r>
                <a:rPr kumimoji="0" lang="en-US" sz="1200" b="1" i="0" u="none" strike="sng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sngStrike" kern="1200" cap="none" spc="0" normalizeH="0" baseline="0" noProof="0" dirty="0" err="1">
                  <a:ln>
                    <a:noFill/>
                  </a:ln>
                  <a:solidFill>
                    <a:srgbClr val="000000"/>
                  </a:solidFill>
                  <a:effectLst/>
                  <a:uLnTx/>
                  <a:uFillTx/>
                  <a:latin typeface="Arial" charset="0"/>
                  <a:ea typeface="Arial" charset="0"/>
                  <a:cs typeface="Arial" charset="0"/>
                </a:rPr>
                <a:t>t.first</a:t>
              </a:r>
              <a:endParaRPr kumimoji="0" lang="en-US" sz="1200" b="1" i="0" u="none" strike="sngStrike" kern="1200" cap="none" spc="0" normalizeH="0" baseline="0" noProof="0" dirty="0">
                <a:ln>
                  <a:noFill/>
                </a:ln>
                <a:solidFill>
                  <a:srgbClr val="000000"/>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charset="0"/>
                  <a:ea typeface="Arial" charset="0"/>
                  <a:cs typeface="Arial" charset="0"/>
                </a:rPr>
                <a:t>AND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i.city</a:t>
              </a: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t.city</a:t>
              </a:r>
              <a:endPar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charset="0"/>
                  <a:ea typeface="Arial" charset="0"/>
                  <a:cs typeface="Arial" charset="0"/>
                </a:rPr>
                <a:t>AND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i.lastName</a:t>
              </a: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t.last</a:t>
              </a:r>
              <a:endPar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cxnSp>
          <p:nvCxnSpPr>
            <p:cNvPr id="99" name="Straight Arrow Connector 98">
              <a:extLst>
                <a:ext uri="{FF2B5EF4-FFF2-40B4-BE49-F238E27FC236}">
                  <a16:creationId xmlns:a16="http://schemas.microsoft.com/office/drawing/2014/main" id="{1823E0E7-E03F-BB42-ADDA-097AD906E596}"/>
                </a:ext>
              </a:extLst>
            </p:cNvPr>
            <p:cNvCxnSpPr/>
            <p:nvPr/>
          </p:nvCxnSpPr>
          <p:spPr>
            <a:xfrm flipH="1">
              <a:off x="8464908" y="3355131"/>
              <a:ext cx="475129" cy="47345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29DED49-6E20-1540-82E0-101CD62E56F9}"/>
                </a:ext>
              </a:extLst>
            </p:cNvPr>
            <p:cNvSpPr txBox="1"/>
            <p:nvPr/>
          </p:nvSpPr>
          <p:spPr>
            <a:xfrm>
              <a:off x="6940562" y="3659081"/>
              <a:ext cx="9957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000"/>
                  </a:solidFill>
                  <a:effectLst/>
                  <a:uLnTx/>
                  <a:uFillTx/>
                  <a:latin typeface="Calibri"/>
                  <a:cs typeface="Calibri"/>
                </a:rPr>
                <a:t>Rule-Minus1</a:t>
              </a:r>
            </a:p>
          </p:txBody>
        </p:sp>
      </p:grpSp>
      <p:grpSp>
        <p:nvGrpSpPr>
          <p:cNvPr id="101" name="Group 100">
            <a:extLst>
              <a:ext uri="{FF2B5EF4-FFF2-40B4-BE49-F238E27FC236}">
                <a16:creationId xmlns:a16="http://schemas.microsoft.com/office/drawing/2014/main" id="{62133ABE-1060-0242-B2E4-3A251D0D3A2D}"/>
              </a:ext>
            </a:extLst>
          </p:cNvPr>
          <p:cNvGrpSpPr/>
          <p:nvPr/>
        </p:nvGrpSpPr>
        <p:grpSpPr>
          <a:xfrm>
            <a:off x="8404536" y="3578470"/>
            <a:ext cx="2022576" cy="2346937"/>
            <a:chOff x="8363674" y="3355131"/>
            <a:chExt cx="2022576" cy="2346937"/>
          </a:xfrm>
        </p:grpSpPr>
        <p:sp>
          <p:nvSpPr>
            <p:cNvPr id="102" name="TextBox 101">
              <a:extLst>
                <a:ext uri="{FF2B5EF4-FFF2-40B4-BE49-F238E27FC236}">
                  <a16:creationId xmlns:a16="http://schemas.microsoft.com/office/drawing/2014/main" id="{3BF63049-EB36-9348-940A-885E60D78C95}"/>
                </a:ext>
              </a:extLst>
            </p:cNvPr>
            <p:cNvSpPr txBox="1"/>
            <p:nvPr/>
          </p:nvSpPr>
          <p:spPr>
            <a:xfrm>
              <a:off x="8457517" y="5055737"/>
              <a:ext cx="1928733" cy="646331"/>
            </a:xfrm>
            <a:prstGeom prst="rect">
              <a:avLst/>
            </a:prstGeom>
            <a:noFill/>
            <a:ln w="28575">
              <a:solidFill>
                <a:schemeClr val="accent6">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i.firstName</a:t>
              </a: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t.first</a:t>
              </a:r>
              <a:endPar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charset="0"/>
                  <a:ea typeface="Arial" charset="0"/>
                  <a:cs typeface="Arial" charset="0"/>
                </a:rPr>
                <a:t>AND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i.city</a:t>
              </a: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t.city</a:t>
              </a:r>
              <a:endPar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sngStrike" kern="1200" cap="none" spc="0" normalizeH="0" baseline="0" noProof="0" dirty="0">
                  <a:ln>
                    <a:noFill/>
                  </a:ln>
                  <a:solidFill>
                    <a:srgbClr val="000000"/>
                  </a:solidFill>
                  <a:effectLst/>
                  <a:uLnTx/>
                  <a:uFillTx/>
                  <a:latin typeface="Arial" charset="0"/>
                  <a:ea typeface="Arial" charset="0"/>
                  <a:cs typeface="Arial" charset="0"/>
                </a:rPr>
                <a:t>AND   </a:t>
              </a:r>
              <a:r>
                <a:rPr kumimoji="0" lang="en-US" sz="1200" b="1" i="0" u="none" strike="sngStrike" kern="1200" cap="none" spc="0" normalizeH="0" baseline="0" noProof="0" dirty="0" err="1">
                  <a:ln>
                    <a:noFill/>
                  </a:ln>
                  <a:solidFill>
                    <a:srgbClr val="000000"/>
                  </a:solidFill>
                  <a:effectLst/>
                  <a:uLnTx/>
                  <a:uFillTx/>
                  <a:latin typeface="Arial" charset="0"/>
                  <a:ea typeface="Arial" charset="0"/>
                  <a:cs typeface="Arial" charset="0"/>
                </a:rPr>
                <a:t>i.lastName</a:t>
              </a:r>
              <a:r>
                <a:rPr kumimoji="0" lang="en-US" sz="1200" b="1" i="0" u="none" strike="sng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sngStrike" kern="1200" cap="none" spc="0" normalizeH="0" baseline="0" noProof="0" dirty="0" err="1">
                  <a:ln>
                    <a:noFill/>
                  </a:ln>
                  <a:solidFill>
                    <a:srgbClr val="000000"/>
                  </a:solidFill>
                  <a:effectLst/>
                  <a:uLnTx/>
                  <a:uFillTx/>
                  <a:latin typeface="Arial" charset="0"/>
                  <a:ea typeface="Arial" charset="0"/>
                  <a:cs typeface="Arial" charset="0"/>
                </a:rPr>
                <a:t>t.last</a:t>
              </a:r>
              <a:endParaRPr kumimoji="0" lang="en-US" sz="1200" b="1" i="0" u="none" strike="sngStrike" kern="1200" cap="none" spc="0" normalizeH="0" baseline="0" noProof="0" dirty="0">
                <a:ln>
                  <a:noFill/>
                </a:ln>
                <a:solidFill>
                  <a:srgbClr val="000000"/>
                </a:solidFill>
                <a:effectLst/>
                <a:uLnTx/>
                <a:uFillTx/>
                <a:latin typeface="Arial" charset="0"/>
                <a:ea typeface="Arial" charset="0"/>
                <a:cs typeface="Arial" charset="0"/>
              </a:endParaRPr>
            </a:p>
          </p:txBody>
        </p:sp>
        <p:cxnSp>
          <p:nvCxnSpPr>
            <p:cNvPr id="103" name="Straight Arrow Connector 102">
              <a:extLst>
                <a:ext uri="{FF2B5EF4-FFF2-40B4-BE49-F238E27FC236}">
                  <a16:creationId xmlns:a16="http://schemas.microsoft.com/office/drawing/2014/main" id="{C0FEEC4E-A9C2-7A48-A3A1-AA53D6BCC1FF}"/>
                </a:ext>
              </a:extLst>
            </p:cNvPr>
            <p:cNvCxnSpPr/>
            <p:nvPr/>
          </p:nvCxnSpPr>
          <p:spPr>
            <a:xfrm>
              <a:off x="9421883" y="3355131"/>
              <a:ext cx="1" cy="159150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911CEE7-0C13-8A4A-98AD-FA52CC2003D8}"/>
                </a:ext>
              </a:extLst>
            </p:cNvPr>
            <p:cNvSpPr txBox="1"/>
            <p:nvPr/>
          </p:nvSpPr>
          <p:spPr>
            <a:xfrm>
              <a:off x="8363674" y="4797979"/>
              <a:ext cx="995786" cy="2770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79646">
                      <a:lumMod val="75000"/>
                    </a:srgbClr>
                  </a:solidFill>
                  <a:effectLst/>
                  <a:uLnTx/>
                  <a:uFillTx/>
                  <a:latin typeface="Calibri"/>
                  <a:cs typeface="Calibri"/>
                </a:rPr>
                <a:t>Rule-Minus3</a:t>
              </a:r>
              <a:endParaRPr kumimoji="0" lang="en-US" sz="1400" b="1" i="0" u="none" strike="noStrike" kern="1200" cap="none" spc="0" normalizeH="0" baseline="0" noProof="0" dirty="0">
                <a:ln>
                  <a:noFill/>
                </a:ln>
                <a:solidFill>
                  <a:srgbClr val="F79646">
                    <a:lumMod val="75000"/>
                  </a:srgbClr>
                </a:solidFill>
                <a:effectLst/>
                <a:uLnTx/>
                <a:uFillTx/>
                <a:latin typeface="Calibri"/>
                <a:cs typeface="Calibri"/>
              </a:endParaRPr>
            </a:p>
          </p:txBody>
        </p:sp>
      </p:grpSp>
      <p:grpSp>
        <p:nvGrpSpPr>
          <p:cNvPr id="105" name="Group 104">
            <a:extLst>
              <a:ext uri="{FF2B5EF4-FFF2-40B4-BE49-F238E27FC236}">
                <a16:creationId xmlns:a16="http://schemas.microsoft.com/office/drawing/2014/main" id="{5B1912E1-3D95-F646-BEB3-DA45758292F3}"/>
              </a:ext>
            </a:extLst>
          </p:cNvPr>
          <p:cNvGrpSpPr/>
          <p:nvPr/>
        </p:nvGrpSpPr>
        <p:grpSpPr>
          <a:xfrm>
            <a:off x="9990011" y="3574674"/>
            <a:ext cx="2008260" cy="1215657"/>
            <a:chOff x="9982200" y="3351335"/>
            <a:chExt cx="2008260" cy="1215657"/>
          </a:xfrm>
        </p:grpSpPr>
        <p:sp>
          <p:nvSpPr>
            <p:cNvPr id="106" name="TextBox 105">
              <a:extLst>
                <a:ext uri="{FF2B5EF4-FFF2-40B4-BE49-F238E27FC236}">
                  <a16:creationId xmlns:a16="http://schemas.microsoft.com/office/drawing/2014/main" id="{BB0C48CB-FB26-6A4A-8427-90A96C8A1ED5}"/>
                </a:ext>
              </a:extLst>
            </p:cNvPr>
            <p:cNvSpPr txBox="1"/>
            <p:nvPr/>
          </p:nvSpPr>
          <p:spPr>
            <a:xfrm>
              <a:off x="9982200" y="3920661"/>
              <a:ext cx="1928733" cy="646331"/>
            </a:xfrm>
            <a:prstGeom prst="rect">
              <a:avLst/>
            </a:prstGeom>
            <a:noFill/>
            <a:ln w="28575">
              <a:solidFill>
                <a:srgbClr val="C0000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i.firstName</a:t>
              </a: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t.first</a:t>
              </a:r>
              <a:endPar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sngStrike" kern="1200" cap="none" spc="0" normalizeH="0" baseline="0" noProof="0" dirty="0">
                  <a:ln>
                    <a:noFill/>
                  </a:ln>
                  <a:solidFill>
                    <a:srgbClr val="000000"/>
                  </a:solidFill>
                  <a:effectLst/>
                  <a:uLnTx/>
                  <a:uFillTx/>
                  <a:latin typeface="Arial" charset="0"/>
                  <a:ea typeface="Arial" charset="0"/>
                  <a:cs typeface="Arial" charset="0"/>
                </a:rPr>
                <a:t>AND   </a:t>
              </a:r>
              <a:r>
                <a:rPr kumimoji="0" lang="en-US" sz="1200" b="1" i="0" u="none" strike="sngStrike" kern="1200" cap="none" spc="0" normalizeH="0" baseline="0" noProof="0" dirty="0" err="1">
                  <a:ln>
                    <a:noFill/>
                  </a:ln>
                  <a:solidFill>
                    <a:srgbClr val="000000"/>
                  </a:solidFill>
                  <a:effectLst/>
                  <a:uLnTx/>
                  <a:uFillTx/>
                  <a:latin typeface="Arial" charset="0"/>
                  <a:ea typeface="Arial" charset="0"/>
                  <a:cs typeface="Arial" charset="0"/>
                </a:rPr>
                <a:t>i.city</a:t>
              </a:r>
              <a:r>
                <a:rPr kumimoji="0" lang="en-US" sz="1200" b="1" i="0" u="none" strike="sng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sngStrike" kern="1200" cap="none" spc="0" normalizeH="0" baseline="0" noProof="0" dirty="0" err="1">
                  <a:ln>
                    <a:noFill/>
                  </a:ln>
                  <a:solidFill>
                    <a:srgbClr val="000000"/>
                  </a:solidFill>
                  <a:effectLst/>
                  <a:uLnTx/>
                  <a:uFillTx/>
                  <a:latin typeface="Arial" charset="0"/>
                  <a:ea typeface="Arial" charset="0"/>
                  <a:cs typeface="Arial" charset="0"/>
                </a:rPr>
                <a:t>t.city</a:t>
              </a:r>
              <a:endParaRPr kumimoji="0" lang="en-US" sz="1200" b="1" i="0" u="none" strike="sngStrike" kern="1200" cap="none" spc="0" normalizeH="0" baseline="0" noProof="0" dirty="0">
                <a:ln>
                  <a:noFill/>
                </a:ln>
                <a:solidFill>
                  <a:srgbClr val="000000"/>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charset="0"/>
                  <a:ea typeface="Arial" charset="0"/>
                  <a:cs typeface="Arial" charset="0"/>
                </a:rPr>
                <a:t>AND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i.lastName</a:t>
              </a:r>
              <a:r>
                <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rPr>
                <a:t> = </a:t>
              </a:r>
              <a:r>
                <a:rPr kumimoji="0" lang="en-US" sz="1200" b="1" i="0" u="none" strike="noStrike" kern="1200" cap="none" spc="0" normalizeH="0" baseline="0" noProof="0" dirty="0" err="1">
                  <a:ln>
                    <a:noFill/>
                  </a:ln>
                  <a:solidFill>
                    <a:srgbClr val="000000"/>
                  </a:solidFill>
                  <a:effectLst/>
                  <a:uLnTx/>
                  <a:uFillTx/>
                  <a:latin typeface="Arial" charset="0"/>
                  <a:ea typeface="Arial" charset="0"/>
                  <a:cs typeface="Arial" charset="0"/>
                </a:rPr>
                <a:t>t.last</a:t>
              </a:r>
              <a:endParaRPr kumimoji="0" lang="en-US" sz="1200" b="1"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cxnSp>
          <p:nvCxnSpPr>
            <p:cNvPr id="107" name="Straight Arrow Connector 106">
              <a:extLst>
                <a:ext uri="{FF2B5EF4-FFF2-40B4-BE49-F238E27FC236}">
                  <a16:creationId xmlns:a16="http://schemas.microsoft.com/office/drawing/2014/main" id="{C59149B6-8E32-204B-82DE-8EDF397CBF53}"/>
                </a:ext>
              </a:extLst>
            </p:cNvPr>
            <p:cNvCxnSpPr/>
            <p:nvPr/>
          </p:nvCxnSpPr>
          <p:spPr>
            <a:xfrm>
              <a:off x="10023031" y="3351335"/>
              <a:ext cx="559476" cy="4462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CF673F82-451A-C744-82DE-6E6A87655836}"/>
                </a:ext>
              </a:extLst>
            </p:cNvPr>
            <p:cNvSpPr txBox="1"/>
            <p:nvPr/>
          </p:nvSpPr>
          <p:spPr>
            <a:xfrm>
              <a:off x="10994676" y="3661034"/>
              <a:ext cx="9957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00000"/>
                  </a:solidFill>
                  <a:effectLst/>
                  <a:uLnTx/>
                  <a:uFillTx/>
                  <a:latin typeface="Calibri"/>
                  <a:cs typeface="Calibri"/>
                </a:rPr>
                <a:t>Rule-Minus2</a:t>
              </a:r>
            </a:p>
          </p:txBody>
        </p:sp>
      </p:grpSp>
      <p:sp>
        <p:nvSpPr>
          <p:cNvPr id="109" name="Snip and Round Single Corner Rectangle 108">
            <a:extLst>
              <a:ext uri="{FF2B5EF4-FFF2-40B4-BE49-F238E27FC236}">
                <a16:creationId xmlns:a16="http://schemas.microsoft.com/office/drawing/2014/main" id="{756C3166-5891-894E-A7BC-E9025EB31118}"/>
              </a:ext>
            </a:extLst>
          </p:cNvPr>
          <p:cNvSpPr/>
          <p:nvPr/>
        </p:nvSpPr>
        <p:spPr>
          <a:xfrm>
            <a:off x="2139270" y="1169274"/>
            <a:ext cx="1178730" cy="623080"/>
          </a:xfrm>
          <a:prstGeom prst="snip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cs typeface="Calibri"/>
              </a:rPr>
              <a:t>Candidate rule R1</a:t>
            </a:r>
          </a:p>
        </p:txBody>
      </p:sp>
      <p:sp>
        <p:nvSpPr>
          <p:cNvPr id="110" name="Right Arrow 109">
            <a:extLst>
              <a:ext uri="{FF2B5EF4-FFF2-40B4-BE49-F238E27FC236}">
                <a16:creationId xmlns:a16="http://schemas.microsoft.com/office/drawing/2014/main" id="{1E909E9A-5306-8848-BA4B-E6A613BD9978}"/>
              </a:ext>
            </a:extLst>
          </p:cNvPr>
          <p:cNvSpPr/>
          <p:nvPr/>
        </p:nvSpPr>
        <p:spPr>
          <a:xfrm rot="5400000">
            <a:off x="2392211" y="5303988"/>
            <a:ext cx="690568" cy="2507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12" name="TextBox 111">
            <a:extLst>
              <a:ext uri="{FF2B5EF4-FFF2-40B4-BE49-F238E27FC236}">
                <a16:creationId xmlns:a16="http://schemas.microsoft.com/office/drawing/2014/main" id="{05337C62-D86A-9E48-B2EB-FBE48A98B063}"/>
              </a:ext>
            </a:extLst>
          </p:cNvPr>
          <p:cNvSpPr txBox="1"/>
          <p:nvPr/>
        </p:nvSpPr>
        <p:spPr>
          <a:xfrm>
            <a:off x="1855204" y="5855360"/>
            <a:ext cx="2220304" cy="502702"/>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rPr>
              <a:t>New positive examples will enhance recall</a:t>
            </a:r>
          </a:p>
        </p:txBody>
      </p:sp>
      <p:sp>
        <p:nvSpPr>
          <p:cNvPr id="2" name="Alternate Process 1">
            <a:extLst>
              <a:ext uri="{FF2B5EF4-FFF2-40B4-BE49-F238E27FC236}">
                <a16:creationId xmlns:a16="http://schemas.microsoft.com/office/drawing/2014/main" id="{B5109D7A-500F-7E44-84C4-0CDE03879DE8}"/>
              </a:ext>
            </a:extLst>
          </p:cNvPr>
          <p:cNvSpPr/>
          <p:nvPr/>
        </p:nvSpPr>
        <p:spPr>
          <a:xfrm>
            <a:off x="4662728" y="5729861"/>
            <a:ext cx="3093671" cy="817243"/>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79646">
                    <a:lumMod val="50000"/>
                  </a:srgbClr>
                </a:solidFill>
                <a:effectLst/>
                <a:uLnTx/>
                <a:uFillTx/>
                <a:latin typeface="IBM Plex Sans" panose="020B0503050203000203" pitchFamily="34" charset="0"/>
                <a:cs typeface="Calibri"/>
                <a:sym typeface="Calibri"/>
              </a:rPr>
              <a:t>At each step, examples are explained/visualized based on the predicates they satisfy or not satisfy</a:t>
            </a:r>
          </a:p>
        </p:txBody>
      </p:sp>
      <p:sp>
        <p:nvSpPr>
          <p:cNvPr id="4" name="Slide Number Placeholder 3">
            <a:extLst>
              <a:ext uri="{FF2B5EF4-FFF2-40B4-BE49-F238E27FC236}">
                <a16:creationId xmlns:a16="http://schemas.microsoft.com/office/drawing/2014/main" id="{C1F98411-4B7A-7F44-BFAB-3A98D8A00FEA}"/>
              </a:ext>
            </a:extLst>
          </p:cNvPr>
          <p:cNvSpPr>
            <a:spLocks noGrp="1"/>
          </p:cNvSpPr>
          <p:nvPr>
            <p:ph type="sldNum" sz="quarter" idx="2"/>
          </p:nvPr>
        </p:nvSpPr>
        <p:spPr/>
        <p:txBody>
          <a:bodyPr/>
          <a:lstStyle/>
          <a:p>
            <a:fld id="{86CB4B4D-7CA3-9044-876B-883B54F8677D}" type="slidenum">
              <a:rPr lang="en-US" smtClean="0"/>
              <a:t>95</a:t>
            </a:fld>
            <a:endParaRPr lang="en-US"/>
          </a:p>
        </p:txBody>
      </p:sp>
    </p:spTree>
    <p:extLst>
      <p:ext uri="{BB962C8B-B14F-4D97-AF65-F5344CB8AC3E}">
        <p14:creationId xmlns:p14="http://schemas.microsoft.com/office/powerpoint/2010/main" val="7293207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5A5B06-9794-F441-BBDB-105EDD6ECABD}"/>
              </a:ext>
            </a:extLst>
          </p:cNvPr>
          <p:cNvSpPr txBox="1"/>
          <p:nvPr/>
        </p:nvSpPr>
        <p:spPr>
          <a:xfrm>
            <a:off x="2592456" y="3028890"/>
            <a:ext cx="7007087" cy="400110"/>
          </a:xfrm>
          <a:prstGeom prst="rect">
            <a:avLst/>
          </a:prstGeom>
          <a:solidFill>
            <a:schemeClr val="bg1">
              <a:lumMod val="85000"/>
            </a:schemeClr>
          </a:solidFill>
        </p:spPr>
        <p:txBody>
          <a:bodyPr wrap="square" rtlCol="0">
            <a:spAutoFit/>
          </a:bodyPr>
          <a:lstStyle/>
          <a:p>
            <a:pPr algn="ctr"/>
            <a:r>
              <a:rPr lang="en-US" sz="2000" b="1" dirty="0">
                <a:latin typeface="IBM Plex Sans" panose="020B0503050203000203" pitchFamily="34" charset="0"/>
              </a:rPr>
              <a:t>Part II – (b)  Visualization Techniques</a:t>
            </a:r>
          </a:p>
        </p:txBody>
      </p:sp>
      <p:sp>
        <p:nvSpPr>
          <p:cNvPr id="3" name="Slide Number Placeholder 2">
            <a:extLst>
              <a:ext uri="{FF2B5EF4-FFF2-40B4-BE49-F238E27FC236}">
                <a16:creationId xmlns:a16="http://schemas.microsoft.com/office/drawing/2014/main" id="{0E2775A5-086C-044E-ABF6-3CCD0C52C381}"/>
              </a:ext>
            </a:extLst>
          </p:cNvPr>
          <p:cNvSpPr>
            <a:spLocks noGrp="1"/>
          </p:cNvSpPr>
          <p:nvPr>
            <p:ph type="sldNum" sz="quarter" idx="2"/>
          </p:nvPr>
        </p:nvSpPr>
        <p:spPr/>
        <p:txBody>
          <a:bodyPr/>
          <a:lstStyle/>
          <a:p>
            <a:fld id="{86CB4B4D-7CA3-9044-876B-883B54F8677D}" type="slidenum">
              <a:rPr lang="en-US" smtClean="0"/>
              <a:t>96</a:t>
            </a:fld>
            <a:endParaRPr lang="en-US"/>
          </a:p>
        </p:txBody>
      </p:sp>
    </p:spTree>
    <p:extLst>
      <p:ext uri="{BB962C8B-B14F-4D97-AF65-F5344CB8AC3E}">
        <p14:creationId xmlns:p14="http://schemas.microsoft.com/office/powerpoint/2010/main" val="2016489118"/>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What’s next</a:t>
            </a:r>
          </a:p>
        </p:txBody>
      </p:sp>
      <p:sp>
        <p:nvSpPr>
          <p:cNvPr id="8" name="TextBox 7">
            <a:extLst>
              <a:ext uri="{FF2B5EF4-FFF2-40B4-BE49-F238E27FC236}">
                <a16:creationId xmlns:a16="http://schemas.microsoft.com/office/drawing/2014/main" id="{C00A5321-84DB-F845-B583-DD5EBBD6873E}"/>
              </a:ext>
            </a:extLst>
          </p:cNvPr>
          <p:cNvSpPr txBox="1"/>
          <p:nvPr/>
        </p:nvSpPr>
        <p:spPr>
          <a:xfrm>
            <a:off x="236069" y="2322889"/>
            <a:ext cx="12929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XAI model </a:t>
            </a: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pic>
        <p:nvPicPr>
          <p:cNvPr id="12" name="Graphic 11" descr="User">
            <a:extLst>
              <a:ext uri="{FF2B5EF4-FFF2-40B4-BE49-F238E27FC236}">
                <a16:creationId xmlns:a16="http://schemas.microsoft.com/office/drawing/2014/main" id="{B8A7FACA-A1CA-954F-80B8-0BE22C98F5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6750" y="2368715"/>
            <a:ext cx="914400" cy="914400"/>
          </a:xfrm>
          <a:prstGeom prst="rect">
            <a:avLst/>
          </a:prstGeom>
        </p:spPr>
      </p:pic>
      <p:pic>
        <p:nvPicPr>
          <p:cNvPr id="14" name="Graphic 13" descr="Gears">
            <a:extLst>
              <a:ext uri="{FF2B5EF4-FFF2-40B4-BE49-F238E27FC236}">
                <a16:creationId xmlns:a16="http://schemas.microsoft.com/office/drawing/2014/main" id="{5077F4A7-FD44-F842-B7FA-E18032C765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90588" y="1953071"/>
            <a:ext cx="914400" cy="914400"/>
          </a:xfrm>
          <a:prstGeom prst="rect">
            <a:avLst/>
          </a:prstGeom>
        </p:spPr>
      </p:pic>
      <p:sp>
        <p:nvSpPr>
          <p:cNvPr id="15" name="Right Arrow 14">
            <a:extLst>
              <a:ext uri="{FF2B5EF4-FFF2-40B4-BE49-F238E27FC236}">
                <a16:creationId xmlns:a16="http://schemas.microsoft.com/office/drawing/2014/main" id="{B16965BC-659E-6A4B-BBE8-6098F15DE5E4}"/>
              </a:ext>
            </a:extLst>
          </p:cNvPr>
          <p:cNvSpPr/>
          <p:nvPr/>
        </p:nvSpPr>
        <p:spPr>
          <a:xfrm>
            <a:off x="3451700" y="2905107"/>
            <a:ext cx="2419014" cy="383822"/>
          </a:xfrm>
          <a:prstGeom prst="rightArrow">
            <a:avLst/>
          </a:prstGeom>
          <a:solidFill>
            <a:schemeClr val="accent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22" name="Group 21">
            <a:extLst>
              <a:ext uri="{FF2B5EF4-FFF2-40B4-BE49-F238E27FC236}">
                <a16:creationId xmlns:a16="http://schemas.microsoft.com/office/drawing/2014/main" id="{F2FFCADD-5938-6F4D-88AC-3995AA38FD9A}"/>
              </a:ext>
            </a:extLst>
          </p:cNvPr>
          <p:cNvGrpSpPr/>
          <p:nvPr/>
        </p:nvGrpSpPr>
        <p:grpSpPr>
          <a:xfrm>
            <a:off x="1315619" y="2178384"/>
            <a:ext cx="1561123" cy="1453446"/>
            <a:chOff x="889432" y="4041804"/>
            <a:chExt cx="1561123" cy="1453446"/>
          </a:xfrm>
        </p:grpSpPr>
        <p:pic>
          <p:nvPicPr>
            <p:cNvPr id="17" name="Graphic 16" descr="Box">
              <a:extLst>
                <a:ext uri="{FF2B5EF4-FFF2-40B4-BE49-F238E27FC236}">
                  <a16:creationId xmlns:a16="http://schemas.microsoft.com/office/drawing/2014/main" id="{D1DDD3DB-FBC2-ED48-B942-EC09C71D4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36155" y="4569179"/>
              <a:ext cx="914400" cy="914400"/>
            </a:xfrm>
            <a:prstGeom prst="rect">
              <a:avLst/>
            </a:prstGeom>
          </p:spPr>
        </p:pic>
        <p:pic>
          <p:nvPicPr>
            <p:cNvPr id="19" name="Graphic 18" descr="Box">
              <a:extLst>
                <a:ext uri="{FF2B5EF4-FFF2-40B4-BE49-F238E27FC236}">
                  <a16:creationId xmlns:a16="http://schemas.microsoft.com/office/drawing/2014/main" id="{F68ACB8B-7C46-CA43-A394-1FFC54EC9D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2265" y="4041804"/>
              <a:ext cx="914400" cy="914400"/>
            </a:xfrm>
            <a:prstGeom prst="rect">
              <a:avLst/>
            </a:prstGeom>
          </p:spPr>
        </p:pic>
        <p:pic>
          <p:nvPicPr>
            <p:cNvPr id="21" name="Graphic 20" descr="Box">
              <a:extLst>
                <a:ext uri="{FF2B5EF4-FFF2-40B4-BE49-F238E27FC236}">
                  <a16:creationId xmlns:a16="http://schemas.microsoft.com/office/drawing/2014/main" id="{7E0B9704-8D0E-6B4E-B04D-3424FBEC68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9432" y="4580850"/>
              <a:ext cx="914400" cy="914400"/>
            </a:xfrm>
            <a:prstGeom prst="rect">
              <a:avLst/>
            </a:prstGeom>
          </p:spPr>
        </p:pic>
      </p:grpSp>
      <p:sp>
        <p:nvSpPr>
          <p:cNvPr id="23" name="TextBox 22">
            <a:extLst>
              <a:ext uri="{FF2B5EF4-FFF2-40B4-BE49-F238E27FC236}">
                <a16:creationId xmlns:a16="http://schemas.microsoft.com/office/drawing/2014/main" id="{BCD2A2FC-EC9A-5643-AF27-B610A47E4DD6}"/>
              </a:ext>
            </a:extLst>
          </p:cNvPr>
          <p:cNvSpPr txBox="1"/>
          <p:nvPr/>
        </p:nvSpPr>
        <p:spPr>
          <a:xfrm>
            <a:off x="4111254" y="2116325"/>
            <a:ext cx="163602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Mathematical </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justifications</a:t>
            </a: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4" name="TextBox 23">
            <a:extLst>
              <a:ext uri="{FF2B5EF4-FFF2-40B4-BE49-F238E27FC236}">
                <a16:creationId xmlns:a16="http://schemas.microsoft.com/office/drawing/2014/main" id="{6FE7EA16-6909-1F41-9C09-73D6B6686F6E}"/>
              </a:ext>
            </a:extLst>
          </p:cNvPr>
          <p:cNvSpPr txBox="1"/>
          <p:nvPr/>
        </p:nvSpPr>
        <p:spPr>
          <a:xfrm>
            <a:off x="9936750" y="3210117"/>
            <a:ext cx="10429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End user</a:t>
            </a:r>
            <a:endParaRPr kumimoji="0" lang="en-US" sz="18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6" name="Right Arrow 15">
            <a:extLst>
              <a:ext uri="{FF2B5EF4-FFF2-40B4-BE49-F238E27FC236}">
                <a16:creationId xmlns:a16="http://schemas.microsoft.com/office/drawing/2014/main" id="{CA76CCE4-8ADD-0047-A806-C828284A0711}"/>
              </a:ext>
            </a:extLst>
          </p:cNvPr>
          <p:cNvSpPr/>
          <p:nvPr/>
        </p:nvSpPr>
        <p:spPr>
          <a:xfrm>
            <a:off x="7220054" y="2910306"/>
            <a:ext cx="2419014" cy="383822"/>
          </a:xfrm>
          <a:prstGeom prst="rightArrow">
            <a:avLst/>
          </a:prstGeom>
          <a:solidFill>
            <a:schemeClr val="accent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4" name="Graphic 3" descr="Presentation with org chart">
            <a:extLst>
              <a:ext uri="{FF2B5EF4-FFF2-40B4-BE49-F238E27FC236}">
                <a16:creationId xmlns:a16="http://schemas.microsoft.com/office/drawing/2014/main" id="{4F4B03D2-6669-5045-AFC2-79F6AF186D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91542" y="1992593"/>
            <a:ext cx="914400" cy="914400"/>
          </a:xfrm>
          <a:prstGeom prst="rect">
            <a:avLst/>
          </a:prstGeom>
        </p:spPr>
      </p:pic>
      <p:sp>
        <p:nvSpPr>
          <p:cNvPr id="18" name="TextBox 17">
            <a:extLst>
              <a:ext uri="{FF2B5EF4-FFF2-40B4-BE49-F238E27FC236}">
                <a16:creationId xmlns:a16="http://schemas.microsoft.com/office/drawing/2014/main" id="{363F9BCC-3747-784F-B214-E2B0002EFD3B}"/>
              </a:ext>
            </a:extLst>
          </p:cNvPr>
          <p:cNvSpPr txBox="1"/>
          <p:nvPr/>
        </p:nvSpPr>
        <p:spPr>
          <a:xfrm>
            <a:off x="8018327" y="2130266"/>
            <a:ext cx="150457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latin typeface="IBM Plex Sans" panose="020B0503050203000203" pitchFamily="34" charset="0"/>
                <a:sym typeface="Calibri"/>
              </a:rPr>
              <a:t>Visualizing</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IBM Plex Sans" panose="020B0503050203000203" pitchFamily="34" charset="0"/>
                <a:sym typeface="Calibri"/>
              </a:rPr>
              <a:t>justifications</a:t>
            </a:r>
          </a:p>
        </p:txBody>
      </p:sp>
      <p:sp>
        <p:nvSpPr>
          <p:cNvPr id="5" name="Rectangle 4">
            <a:extLst>
              <a:ext uri="{FF2B5EF4-FFF2-40B4-BE49-F238E27FC236}">
                <a16:creationId xmlns:a16="http://schemas.microsoft.com/office/drawing/2014/main" id="{8F95355F-DCE6-DF44-82C0-0E4A13B84F78}"/>
              </a:ext>
            </a:extLst>
          </p:cNvPr>
          <p:cNvSpPr/>
          <p:nvPr/>
        </p:nvSpPr>
        <p:spPr>
          <a:xfrm>
            <a:off x="3451700" y="3402009"/>
            <a:ext cx="2419014" cy="646329"/>
          </a:xfrm>
          <a:prstGeom prst="rect">
            <a:avLst/>
          </a:prstGeom>
          <a:solidFill>
            <a:schemeClr val="accent3">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1. Explanation</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Generation</a:t>
            </a:r>
          </a:p>
        </p:txBody>
      </p:sp>
      <p:sp>
        <p:nvSpPr>
          <p:cNvPr id="20" name="Rectangle 19">
            <a:extLst>
              <a:ext uri="{FF2B5EF4-FFF2-40B4-BE49-F238E27FC236}">
                <a16:creationId xmlns:a16="http://schemas.microsoft.com/office/drawing/2014/main" id="{E1F258BB-4CAB-9F46-938D-3BC8F9630CB8}"/>
              </a:ext>
            </a:extLst>
          </p:cNvPr>
          <p:cNvSpPr/>
          <p:nvPr/>
        </p:nvSpPr>
        <p:spPr>
          <a:xfrm>
            <a:off x="7220054" y="3422640"/>
            <a:ext cx="2419014" cy="646329"/>
          </a:xfrm>
          <a:prstGeom prst="rect">
            <a:avLst/>
          </a:prstGeom>
          <a:solidFill>
            <a:schemeClr val="accent3">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2</a:t>
            </a:r>
            <a:r>
              <a:rPr kumimoji="0" lang="en-US" sz="1800" b="1" i="0" u="none" strike="noStrike" cap="none" spc="0" normalizeH="0" baseline="0" dirty="0">
                <a:ln>
                  <a:noFill/>
                </a:ln>
                <a:solidFill>
                  <a:srgbClr val="000000"/>
                </a:solidFill>
                <a:effectLst/>
                <a:uFillTx/>
                <a:latin typeface="+mn-lt"/>
                <a:ea typeface="+mn-ea"/>
                <a:cs typeface="+mn-cs"/>
                <a:sym typeface="Calibri"/>
              </a:rPr>
              <a:t>. Explanation</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Presentation</a:t>
            </a:r>
          </a:p>
        </p:txBody>
      </p:sp>
      <p:pic>
        <p:nvPicPr>
          <p:cNvPr id="1026" name="Picture 2" descr="Designer Icon of Glyph style - Available in SVG, PNG, EPS, AI &amp; Icon fonts">
            <a:extLst>
              <a:ext uri="{FF2B5EF4-FFF2-40B4-BE49-F238E27FC236}">
                <a16:creationId xmlns:a16="http://schemas.microsoft.com/office/drawing/2014/main" id="{793C2FB8-FA34-944D-894F-53DC86B78B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60130" y="4401889"/>
            <a:ext cx="783897" cy="7838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ftware Developer PNG - Software Developer Themes. - CleanPNG / KissPNG">
            <a:extLst>
              <a:ext uri="{FF2B5EF4-FFF2-40B4-BE49-F238E27FC236}">
                <a16:creationId xmlns:a16="http://schemas.microsoft.com/office/drawing/2014/main" id="{8977D1BD-1B96-5549-9128-B079D0FA2F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0798" y="4387948"/>
            <a:ext cx="783897" cy="7838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3847636-D773-D34C-8DCF-F805FD1043B2}"/>
              </a:ext>
            </a:extLst>
          </p:cNvPr>
          <p:cNvSpPr txBox="1"/>
          <p:nvPr/>
        </p:nvSpPr>
        <p:spPr>
          <a:xfrm>
            <a:off x="8058403" y="4658837"/>
            <a:ext cx="14645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cs typeface="CordiaUPC" panose="020B0304020202020204" pitchFamily="34" charset="-34"/>
                <a:sym typeface="Calibri"/>
              </a:rPr>
              <a:t>UX engineers</a:t>
            </a:r>
          </a:p>
        </p:txBody>
      </p:sp>
      <p:sp>
        <p:nvSpPr>
          <p:cNvPr id="25" name="TextBox 24">
            <a:extLst>
              <a:ext uri="{FF2B5EF4-FFF2-40B4-BE49-F238E27FC236}">
                <a16:creationId xmlns:a16="http://schemas.microsoft.com/office/drawing/2014/main" id="{284D9B90-FFBB-AF45-873B-4BE3272FC679}"/>
              </a:ext>
            </a:extLst>
          </p:cNvPr>
          <p:cNvSpPr txBox="1"/>
          <p:nvPr/>
        </p:nvSpPr>
        <p:spPr>
          <a:xfrm>
            <a:off x="4322852" y="4595231"/>
            <a:ext cx="14067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cs typeface="CordiaUPC" panose="020B0304020202020204" pitchFamily="34" charset="-34"/>
                <a:sym typeface="Calibri"/>
              </a:rPr>
              <a:t>AI engineers</a:t>
            </a:r>
          </a:p>
        </p:txBody>
      </p:sp>
      <p:sp>
        <p:nvSpPr>
          <p:cNvPr id="2" name="Frame 1">
            <a:extLst>
              <a:ext uri="{FF2B5EF4-FFF2-40B4-BE49-F238E27FC236}">
                <a16:creationId xmlns:a16="http://schemas.microsoft.com/office/drawing/2014/main" id="{4158B5D4-DAAF-CA4F-972A-65EB49645C4A}"/>
              </a:ext>
            </a:extLst>
          </p:cNvPr>
          <p:cNvSpPr/>
          <p:nvPr/>
        </p:nvSpPr>
        <p:spPr>
          <a:xfrm>
            <a:off x="6756866" y="1315544"/>
            <a:ext cx="3179884" cy="4214192"/>
          </a:xfrm>
          <a:prstGeom prst="frame">
            <a:avLst>
              <a:gd name="adj1" fmla="val 737"/>
            </a:avLst>
          </a:prstGeom>
          <a:solidFill>
            <a:srgbClr val="C00000"/>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03A51CEB-7FF9-F84A-B079-B0B8798812AA}"/>
              </a:ext>
            </a:extLst>
          </p:cNvPr>
          <p:cNvSpPr txBox="1"/>
          <p:nvPr/>
        </p:nvSpPr>
        <p:spPr>
          <a:xfrm>
            <a:off x="7162707" y="5693231"/>
            <a:ext cx="247552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0"/>
                <a:sym typeface="Calibri"/>
              </a:rPr>
              <a:t>Visualization Techniques</a:t>
            </a:r>
          </a:p>
        </p:txBody>
      </p:sp>
      <p:sp>
        <p:nvSpPr>
          <p:cNvPr id="7" name="Slide Number Placeholder 6">
            <a:extLst>
              <a:ext uri="{FF2B5EF4-FFF2-40B4-BE49-F238E27FC236}">
                <a16:creationId xmlns:a16="http://schemas.microsoft.com/office/drawing/2014/main" id="{9B3D7886-2278-9A4F-9767-C698B48A830E}"/>
              </a:ext>
            </a:extLst>
          </p:cNvPr>
          <p:cNvSpPr>
            <a:spLocks noGrp="1"/>
          </p:cNvSpPr>
          <p:nvPr>
            <p:ph type="sldNum" sz="quarter" idx="2"/>
          </p:nvPr>
        </p:nvSpPr>
        <p:spPr/>
        <p:txBody>
          <a:bodyPr/>
          <a:lstStyle/>
          <a:p>
            <a:fld id="{86CB4B4D-7CA3-9044-876B-883B54F8677D}" type="slidenum">
              <a:rPr lang="en-US" smtClean="0"/>
              <a:t>97</a:t>
            </a:fld>
            <a:endParaRPr lang="en-US"/>
          </a:p>
        </p:txBody>
      </p:sp>
    </p:spTree>
    <p:extLst>
      <p:ext uri="{BB962C8B-B14F-4D97-AF65-F5344CB8AC3E}">
        <p14:creationId xmlns:p14="http://schemas.microsoft.com/office/powerpoint/2010/main" val="37584375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Visualization Techniques</a:t>
            </a:r>
          </a:p>
        </p:txBody>
      </p:sp>
      <p:sp>
        <p:nvSpPr>
          <p:cNvPr id="9" name="Text Placeholder 8">
            <a:extLst>
              <a:ext uri="{FF2B5EF4-FFF2-40B4-BE49-F238E27FC236}">
                <a16:creationId xmlns:a16="http://schemas.microsoft.com/office/drawing/2014/main" id="{6FAF14FA-4BA2-F64B-9304-A57D60188393}"/>
              </a:ext>
            </a:extLst>
          </p:cNvPr>
          <p:cNvSpPr>
            <a:spLocks noGrp="1"/>
          </p:cNvSpPr>
          <p:nvPr>
            <p:ph type="body" idx="1"/>
          </p:nvPr>
        </p:nvSpPr>
        <p:spPr/>
        <p:txBody>
          <a:bodyPr/>
          <a:lstStyle/>
          <a:p>
            <a:r>
              <a:rPr lang="en-US" dirty="0">
                <a:solidFill>
                  <a:schemeClr val="tx1"/>
                </a:solidFill>
              </a:rPr>
              <a:t>Presenting raw explanations (mathematical justifications) to target user</a:t>
            </a:r>
          </a:p>
          <a:p>
            <a:endParaRPr lang="en-US" dirty="0">
              <a:solidFill>
                <a:schemeClr val="tx1"/>
              </a:solidFill>
            </a:endParaRPr>
          </a:p>
          <a:p>
            <a:r>
              <a:rPr lang="en-US" dirty="0">
                <a:solidFill>
                  <a:schemeClr val="tx1"/>
                </a:solidFill>
              </a:rPr>
              <a:t>Ideally, done by UX/UI engineers</a:t>
            </a:r>
          </a:p>
          <a:p>
            <a:endParaRPr lang="en-US" dirty="0">
              <a:solidFill>
                <a:schemeClr val="tx1"/>
              </a:solidFill>
            </a:endParaRPr>
          </a:p>
          <a:p>
            <a:r>
              <a:rPr lang="en-US" dirty="0">
                <a:solidFill>
                  <a:schemeClr val="tx1"/>
                </a:solidFill>
              </a:rPr>
              <a:t>Main visualization techniques: </a:t>
            </a:r>
          </a:p>
          <a:p>
            <a:pPr lvl="1"/>
            <a:r>
              <a:rPr lang="en-US" dirty="0">
                <a:solidFill>
                  <a:schemeClr val="tx1"/>
                </a:solidFill>
              </a:rPr>
              <a:t>Saliency</a:t>
            </a:r>
          </a:p>
          <a:p>
            <a:pPr lvl="1"/>
            <a:r>
              <a:rPr lang="en-US" dirty="0">
                <a:solidFill>
                  <a:schemeClr val="tx1"/>
                </a:solidFill>
              </a:rPr>
              <a:t>Raw declarative representations</a:t>
            </a:r>
          </a:p>
          <a:p>
            <a:pPr lvl="1"/>
            <a:r>
              <a:rPr lang="en-US" dirty="0">
                <a:solidFill>
                  <a:schemeClr val="tx1"/>
                </a:solidFill>
              </a:rPr>
              <a:t>Natural language explanation</a:t>
            </a:r>
          </a:p>
          <a:p>
            <a:pPr lvl="1"/>
            <a:r>
              <a:rPr lang="en-US" dirty="0">
                <a:solidFill>
                  <a:schemeClr val="tx1"/>
                </a:solidFill>
              </a:rPr>
              <a:t>Raw examples</a:t>
            </a:r>
          </a:p>
          <a:p>
            <a:pPr lvl="1"/>
            <a:endParaRPr lang="en-US" dirty="0">
              <a:solidFill>
                <a:schemeClr val="tx1"/>
              </a:solidFill>
            </a:endParaRPr>
          </a:p>
          <a:p>
            <a:pPr marL="453953" lvl="1"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9A28DFD1-9EE1-634D-A995-737DC6430BF3}"/>
              </a:ext>
            </a:extLst>
          </p:cNvPr>
          <p:cNvSpPr>
            <a:spLocks noGrp="1"/>
          </p:cNvSpPr>
          <p:nvPr>
            <p:ph type="sldNum" sz="quarter" idx="2"/>
          </p:nvPr>
        </p:nvSpPr>
        <p:spPr/>
        <p:txBody>
          <a:bodyPr/>
          <a:lstStyle/>
          <a:p>
            <a:fld id="{86CB4B4D-7CA3-9044-876B-883B54F8677D}" type="slidenum">
              <a:rPr lang="en-US" smtClean="0"/>
              <a:t>98</a:t>
            </a:fld>
            <a:endParaRPr lang="en-US"/>
          </a:p>
        </p:txBody>
      </p:sp>
    </p:spTree>
    <p:extLst>
      <p:ext uri="{BB962C8B-B14F-4D97-AF65-F5344CB8AC3E}">
        <p14:creationId xmlns:p14="http://schemas.microsoft.com/office/powerpoint/2010/main" val="196325013"/>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44D7E-5220-124E-9829-2DE764954949}"/>
              </a:ext>
            </a:extLst>
          </p:cNvPr>
          <p:cNvSpPr>
            <a:spLocks noGrp="1"/>
          </p:cNvSpPr>
          <p:nvPr>
            <p:ph type="title"/>
          </p:nvPr>
        </p:nvSpPr>
        <p:spPr/>
        <p:txBody>
          <a:bodyPr/>
          <a:lstStyle/>
          <a:p>
            <a:r>
              <a:rPr lang="en-US" dirty="0"/>
              <a:t>Visualization – Saliency</a:t>
            </a:r>
          </a:p>
        </p:txBody>
      </p:sp>
      <p:sp>
        <p:nvSpPr>
          <p:cNvPr id="7" name="TextBox 6">
            <a:extLst>
              <a:ext uri="{FF2B5EF4-FFF2-40B4-BE49-F238E27FC236}">
                <a16:creationId xmlns:a16="http://schemas.microsoft.com/office/drawing/2014/main" id="{B70ED199-4FFA-534D-B8FB-EA05F6EFE0F7}"/>
              </a:ext>
            </a:extLst>
          </p:cNvPr>
          <p:cNvSpPr txBox="1"/>
          <p:nvPr/>
        </p:nvSpPr>
        <p:spPr>
          <a:xfrm>
            <a:off x="1829475" y="1146467"/>
            <a:ext cx="7270460" cy="54864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dirty="0"/>
              <a:t>has been primarily used to visualize the importance scores of different types of elements in XAI learning systems</a:t>
            </a:r>
            <a:endParaRPr lang="en-US" sz="1200" dirty="0">
              <a:latin typeface="IBM Plex Sans" panose="020B0503050203000203" pitchFamily="34" charset="0"/>
            </a:endParaRPr>
          </a:p>
        </p:txBody>
      </p:sp>
      <p:grpSp>
        <p:nvGrpSpPr>
          <p:cNvPr id="8" name="Group 7">
            <a:extLst>
              <a:ext uri="{FF2B5EF4-FFF2-40B4-BE49-F238E27FC236}">
                <a16:creationId xmlns:a16="http://schemas.microsoft.com/office/drawing/2014/main" id="{AD36D67A-94D8-F54E-8509-E176B8A796E5}"/>
              </a:ext>
            </a:extLst>
          </p:cNvPr>
          <p:cNvGrpSpPr/>
          <p:nvPr/>
        </p:nvGrpSpPr>
        <p:grpSpPr>
          <a:xfrm>
            <a:off x="675622" y="1148564"/>
            <a:ext cx="1153852" cy="548640"/>
            <a:chOff x="868217" y="1060136"/>
            <a:chExt cx="1153852" cy="548640"/>
          </a:xfrm>
        </p:grpSpPr>
        <p:sp>
          <p:nvSpPr>
            <p:cNvPr id="9" name="Rectangle 8">
              <a:extLst>
                <a:ext uri="{FF2B5EF4-FFF2-40B4-BE49-F238E27FC236}">
                  <a16:creationId xmlns:a16="http://schemas.microsoft.com/office/drawing/2014/main" id="{A7442F39-1ECB-9540-9CF8-02D5E026D5C1}"/>
                </a:ext>
              </a:extLst>
            </p:cNvPr>
            <p:cNvSpPr/>
            <p:nvPr/>
          </p:nvSpPr>
          <p:spPr>
            <a:xfrm>
              <a:off x="868217" y="1060136"/>
              <a:ext cx="1153852" cy="548640"/>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a:extLst>
                <a:ext uri="{FF2B5EF4-FFF2-40B4-BE49-F238E27FC236}">
                  <a16:creationId xmlns:a16="http://schemas.microsoft.com/office/drawing/2014/main" id="{A8799F42-0778-6445-86E2-FBB1726954B7}"/>
                </a:ext>
              </a:extLst>
            </p:cNvPr>
            <p:cNvSpPr/>
            <p:nvPr/>
          </p:nvSpPr>
          <p:spPr>
            <a:xfrm>
              <a:off x="868218" y="1163644"/>
              <a:ext cx="1153849" cy="307777"/>
            </a:xfrm>
            <a:prstGeom prst="rect">
              <a:avLst/>
            </a:prstGeom>
          </p:spPr>
          <p:txBody>
            <a:bodyPr wrap="square">
              <a:spAutoFit/>
            </a:bodyPr>
            <a:lstStyle/>
            <a:p>
              <a:pPr algn="ctr" hangingPunct="0"/>
              <a:r>
                <a:rPr lang="en-US" sz="1400" b="1" dirty="0">
                  <a:solidFill>
                    <a:schemeClr val="bg1"/>
                  </a:solidFill>
                  <a:latin typeface="IBM Plex Sans" panose="020B0503050203000203" pitchFamily="34" charset="0"/>
                  <a:sym typeface="Calibri"/>
                </a:rPr>
                <a:t>Definition</a:t>
              </a:r>
            </a:p>
          </p:txBody>
        </p:sp>
      </p:grpSp>
      <p:sp>
        <p:nvSpPr>
          <p:cNvPr id="11" name="TextBox 10">
            <a:extLst>
              <a:ext uri="{FF2B5EF4-FFF2-40B4-BE49-F238E27FC236}">
                <a16:creationId xmlns:a16="http://schemas.microsoft.com/office/drawing/2014/main" id="{1CFB56D1-F901-7A4A-85FE-459959716F66}"/>
              </a:ext>
            </a:extLst>
          </p:cNvPr>
          <p:cNvSpPr txBox="1"/>
          <p:nvPr/>
        </p:nvSpPr>
        <p:spPr>
          <a:xfrm>
            <a:off x="609519" y="1797786"/>
            <a:ext cx="7761931"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000" dirty="0">
                <a:solidFill>
                  <a:srgbClr val="000000"/>
                </a:solidFill>
                <a:sym typeface="Calibri"/>
              </a:rPr>
              <a:t>One of the most widely used visualization techniques</a:t>
            </a:r>
          </a:p>
          <a:p>
            <a:pPr marL="742950" lvl="1" indent="-285750" hangingPunct="0">
              <a:buFont typeface="Arial" panose="020B0604020202020204" pitchFamily="34" charset="0"/>
              <a:buChar char="•"/>
            </a:pPr>
            <a:r>
              <a:rPr lang="en-US" sz="2000" dirty="0">
                <a:solidFill>
                  <a:srgbClr val="000000"/>
                </a:solidFill>
                <a:sym typeface="Calibri"/>
              </a:rPr>
              <a:t>Not just in NLP, but also highly used in computer vision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0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000" dirty="0">
                <a:solidFill>
                  <a:srgbClr val="000000"/>
                </a:solidFill>
                <a:sym typeface="Calibri"/>
              </a:rPr>
              <a:t>Saliency is popular because it presents visually perceptive explanations</a:t>
            </a:r>
          </a:p>
          <a:p>
            <a:pPr marL="742950" lvl="1" indent="-285750" hangingPunct="0">
              <a:buFont typeface="Arial" panose="020B0604020202020204" pitchFamily="34" charset="0"/>
              <a:buChar char="•"/>
            </a:pPr>
            <a:r>
              <a:rPr kumimoji="0" lang="en-US" sz="2000" b="0" i="0" u="none" strike="noStrike" cap="none" spc="0" normalizeH="0" baseline="0" dirty="0">
                <a:ln>
                  <a:noFill/>
                </a:ln>
                <a:solidFill>
                  <a:srgbClr val="000000"/>
                </a:solidFill>
                <a:effectLst/>
                <a:uFillTx/>
                <a:latin typeface="+mn-lt"/>
                <a:ea typeface="+mn-ea"/>
                <a:cs typeface="+mn-cs"/>
                <a:sym typeface="Calibri"/>
              </a:rPr>
              <a:t>Can be easily understood by different type</a:t>
            </a:r>
            <a:r>
              <a:rPr lang="en-US" sz="2000" dirty="0">
                <a:solidFill>
                  <a:srgbClr val="000000"/>
                </a:solidFill>
                <a:sym typeface="Calibri"/>
              </a:rPr>
              <a:t>s of users</a:t>
            </a:r>
            <a:endParaRPr kumimoji="0" lang="en-US" sz="2000" b="0" i="0" u="none" strike="noStrike" cap="none" spc="0" normalizeH="0" baseline="0" dirty="0">
              <a:ln>
                <a:noFill/>
              </a:ln>
              <a:solidFill>
                <a:srgbClr val="000000"/>
              </a:solidFill>
              <a:effectLst/>
              <a:uFillTx/>
              <a:latin typeface="+mn-lt"/>
              <a:ea typeface="+mn-ea"/>
              <a:cs typeface="+mn-cs"/>
              <a:sym typeface="Calibri"/>
            </a:endParaRPr>
          </a:p>
        </p:txBody>
      </p:sp>
      <p:pic>
        <p:nvPicPr>
          <p:cNvPr id="15" name="Picture 14" descr="A picture containing website&#10;&#10;Description automatically generated">
            <a:extLst>
              <a:ext uri="{FF2B5EF4-FFF2-40B4-BE49-F238E27FC236}">
                <a16:creationId xmlns:a16="http://schemas.microsoft.com/office/drawing/2014/main" id="{57302A7F-40DD-8641-BFF9-33D5C37027D9}"/>
              </a:ext>
            </a:extLst>
          </p:cNvPr>
          <p:cNvPicPr>
            <a:picLocks noChangeAspect="1"/>
          </p:cNvPicPr>
          <p:nvPr/>
        </p:nvPicPr>
        <p:blipFill>
          <a:blip r:embed="rId3"/>
          <a:stretch>
            <a:fillRect/>
          </a:stretch>
        </p:blipFill>
        <p:spPr>
          <a:xfrm>
            <a:off x="609519" y="3823189"/>
            <a:ext cx="6935812" cy="2311937"/>
          </a:xfrm>
          <a:prstGeom prst="rect">
            <a:avLst/>
          </a:prstGeom>
          <a:ln>
            <a:solidFill>
              <a:schemeClr val="tx1"/>
            </a:solidFill>
          </a:ln>
        </p:spPr>
      </p:pic>
      <p:sp>
        <p:nvSpPr>
          <p:cNvPr id="12" name="TextBox 11">
            <a:extLst>
              <a:ext uri="{FF2B5EF4-FFF2-40B4-BE49-F238E27FC236}">
                <a16:creationId xmlns:a16="http://schemas.microsoft.com/office/drawing/2014/main" id="{7274CD27-BBB5-A940-BE9F-20A046871C5F}"/>
              </a:ext>
            </a:extLst>
          </p:cNvPr>
          <p:cNvSpPr txBox="1"/>
          <p:nvPr/>
        </p:nvSpPr>
        <p:spPr>
          <a:xfrm>
            <a:off x="609519" y="6109515"/>
            <a:ext cx="207069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mn-lt"/>
                <a:ea typeface="+mn-ea"/>
                <a:cs typeface="+mn-cs"/>
                <a:sym typeface="Calibri"/>
              </a:rPr>
              <a:t>A computer vision example</a:t>
            </a:r>
          </a:p>
        </p:txBody>
      </p:sp>
      <p:sp>
        <p:nvSpPr>
          <p:cNvPr id="4" name="Slide Number Placeholder 3">
            <a:extLst>
              <a:ext uri="{FF2B5EF4-FFF2-40B4-BE49-F238E27FC236}">
                <a16:creationId xmlns:a16="http://schemas.microsoft.com/office/drawing/2014/main" id="{4E70D19A-D437-9D40-A271-7F40D91F61D7}"/>
              </a:ext>
            </a:extLst>
          </p:cNvPr>
          <p:cNvSpPr>
            <a:spLocks noGrp="1"/>
          </p:cNvSpPr>
          <p:nvPr>
            <p:ph type="sldNum" sz="quarter" idx="2"/>
          </p:nvPr>
        </p:nvSpPr>
        <p:spPr/>
        <p:txBody>
          <a:bodyPr/>
          <a:lstStyle/>
          <a:p>
            <a:fld id="{86CB4B4D-7CA3-9044-876B-883B54F8677D}" type="slidenum">
              <a:rPr lang="en-US" smtClean="0"/>
              <a:t>99</a:t>
            </a:fld>
            <a:endParaRPr lang="en-US"/>
          </a:p>
        </p:txBody>
      </p:sp>
    </p:spTree>
    <p:extLst>
      <p:ext uri="{BB962C8B-B14F-4D97-AF65-F5344CB8AC3E}">
        <p14:creationId xmlns:p14="http://schemas.microsoft.com/office/powerpoint/2010/main" val="2441069374"/>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46.4|25.3"/>
</p:tagLst>
</file>

<file path=ppt/tags/tag2.xml><?xml version="1.0" encoding="utf-8"?>
<p:tagLst xmlns:a="http://schemas.openxmlformats.org/drawingml/2006/main" xmlns:r="http://schemas.openxmlformats.org/officeDocument/2006/relationships" xmlns:p="http://schemas.openxmlformats.org/presentationml/2006/main">
  <p:tag name="TIMING" val="|46.4|25.3"/>
</p:tagLst>
</file>

<file path=ppt/tags/tag3.xml><?xml version="1.0" encoding="utf-8"?>
<p:tagLst xmlns:a="http://schemas.openxmlformats.org/drawingml/2006/main" xmlns:r="http://schemas.openxmlformats.org/officeDocument/2006/relationships" xmlns:p="http://schemas.openxmlformats.org/presentationml/2006/main">
  <p:tag name="TIMING" val="|46.4|25.3"/>
</p:tagLst>
</file>

<file path=ppt/theme/theme1.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Custom Design">
  <a:themeElements>
    <a:clrScheme name="Custom Design">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44951</TotalTime>
  <Words>29370</Words>
  <Application>Microsoft Macintosh PowerPoint</Application>
  <PresentationFormat>Widescreen</PresentationFormat>
  <Paragraphs>3043</Paragraphs>
  <Slides>162</Slides>
  <Notes>158</Notes>
  <HiddenSlides>3</HiddenSlides>
  <MMClips>36</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162</vt:i4>
      </vt:variant>
    </vt:vector>
  </HeadingPairs>
  <TitlesOfParts>
    <vt:vector size="181" baseType="lpstr">
      <vt:lpstr>McKinsey Sans</vt:lpstr>
      <vt:lpstr>NimbusRomNo9L</vt:lpstr>
      <vt:lpstr>Arial</vt:lpstr>
      <vt:lpstr>Calibri</vt:lpstr>
      <vt:lpstr>Cambria Math</vt:lpstr>
      <vt:lpstr>Century Gothic</vt:lpstr>
      <vt:lpstr>CordiaUPC</vt:lpstr>
      <vt:lpstr>Courier</vt:lpstr>
      <vt:lpstr>Courier New</vt:lpstr>
      <vt:lpstr>Helvetica</vt:lpstr>
      <vt:lpstr>IBM Plex Mono Light</vt:lpstr>
      <vt:lpstr>IBM Plex Mono Text</vt:lpstr>
      <vt:lpstr>IBM Plex Sans</vt:lpstr>
      <vt:lpstr>IBM Plex Sans Light</vt:lpstr>
      <vt:lpstr>Times</vt:lpstr>
      <vt:lpstr>Times New Roman</vt:lpstr>
      <vt:lpstr>Verdana</vt:lpstr>
      <vt:lpstr>Custom Design</vt:lpstr>
      <vt:lpstr>1_Custom Design</vt:lpstr>
      <vt:lpstr>Explainability for Natural Language Processing</vt:lpstr>
      <vt:lpstr>Outline of this Tutorial</vt:lpstr>
      <vt:lpstr>PowerPoint Presentation</vt:lpstr>
      <vt:lpstr>AI vs. NLP</vt:lpstr>
      <vt:lpstr>AI is Becoming Increasing Widely Adopted</vt:lpstr>
      <vt:lpstr>AI Life Cycle</vt:lpstr>
      <vt:lpstr>An Engineering Perspective</vt:lpstr>
      <vt:lpstr>Why Explainability: Model Development</vt:lpstr>
      <vt:lpstr>Why Explainability: Monitor &amp; Optimize</vt:lpstr>
      <vt:lpstr> A Practical Perspective  </vt:lpstr>
      <vt:lpstr>PowerPoint Presentation</vt:lpstr>
      <vt:lpstr>Needs for Trust in AI  Needs for Explainability</vt:lpstr>
      <vt:lpstr>Why Explainability: Business Understanding</vt:lpstr>
      <vt:lpstr>Regulations</vt:lpstr>
      <vt:lpstr>PowerPoint Presentation</vt:lpstr>
      <vt:lpstr>Why Explainability: Data</vt:lpstr>
      <vt:lpstr>Why Explainability: Data</vt:lpstr>
      <vt:lpstr>Why Explainability: Model Validation</vt:lpstr>
      <vt:lpstr>Why Explainability: Model Validation</vt:lpstr>
      <vt:lpstr>Why Explainability: Model Validation</vt:lpstr>
      <vt:lpstr>Why Explainability: Model Validation</vt:lpstr>
      <vt:lpstr>Why Explainability: Model Validation</vt:lpstr>
      <vt:lpstr>Why Explainability: Model Deployment</vt:lpstr>
      <vt:lpstr>Why Explainability: Model Deployment</vt:lpstr>
      <vt:lpstr>Why Explainability: Monitor &amp; Optimize</vt:lpstr>
      <vt:lpstr>Why Explainability: Monitor &amp; Optimize</vt:lpstr>
      <vt:lpstr>Why Explainability: Monitor &amp; Optimize</vt:lpstr>
      <vt:lpstr>Explain Explainations</vt:lpstr>
      <vt:lpstr>Explainable AI</vt:lpstr>
      <vt:lpstr>Explainablity vs. Interpretability</vt:lpstr>
      <vt:lpstr>PowerPoint Presentation</vt:lpstr>
      <vt:lpstr>PowerPoint Presentation</vt:lpstr>
      <vt:lpstr>Which One Take You Longer to Understand? </vt:lpstr>
      <vt:lpstr>Which One Take You Longer to Understand? </vt:lpstr>
      <vt:lpstr>Challenges in Explainability for NLP</vt:lpstr>
      <vt:lpstr>Stakeholders</vt:lpstr>
      <vt:lpstr>PowerPoint Presentation</vt:lpstr>
      <vt:lpstr>Outline – Part II (90-100mins)</vt:lpstr>
      <vt:lpstr>Outline of Part II</vt:lpstr>
      <vt:lpstr>Literature Review Methodology</vt:lpstr>
      <vt:lpstr>Statistics of Literature Review</vt:lpstr>
      <vt:lpstr>Outline of Part II</vt:lpstr>
      <vt:lpstr>Task 1 - how to differentiate different explanations</vt:lpstr>
      <vt:lpstr>Task 1 - how to differentiate different explanations</vt:lpstr>
      <vt:lpstr>Local Explanation</vt:lpstr>
      <vt:lpstr>Global explanation</vt:lpstr>
      <vt:lpstr>Self-explaining vs. Post-hoc</vt:lpstr>
      <vt:lpstr>Task 1 - how to differentiate different explanations</vt:lpstr>
      <vt:lpstr>Categorization of Explanations</vt:lpstr>
      <vt:lpstr>Outline of Part II</vt:lpstr>
      <vt:lpstr>From model prediction to user understanding</vt:lpstr>
      <vt:lpstr>Two Aspects: Generation &amp; Presentation</vt:lpstr>
      <vt:lpstr>What’s next</vt:lpstr>
      <vt:lpstr>What is Explainability </vt:lpstr>
      <vt:lpstr>Explainability - Feature Importance</vt:lpstr>
      <vt:lpstr>Feature Importance – Machine Translation [Bahdanau et al., 2015] </vt:lpstr>
      <vt:lpstr>Feature Importance – Machine Translation as An Example</vt:lpstr>
      <vt:lpstr>Feature Importance – token-level explanations [Thorne et al]  </vt:lpstr>
      <vt:lpstr>Explainability – Surrogate Model</vt:lpstr>
      <vt:lpstr>Surrogate Model – LIME [Ribeiro et al. KDD] </vt:lpstr>
      <vt:lpstr>Surrogate Model – LIME [Ribeiro et al. KDD] </vt:lpstr>
      <vt:lpstr>Surrogate Model - Explaining Network Embedding [Liu et al. 2018]</vt:lpstr>
      <vt:lpstr>Surrogate Model - Explaining Network Embedding [Liu et al. 2018]</vt:lpstr>
      <vt:lpstr>Explainability – Example-driven</vt:lpstr>
      <vt:lpstr>Explainability – Text Classification [Croce et al., 2019] </vt:lpstr>
      <vt:lpstr>Explainability – Text Classification [Croce et al., 2019] </vt:lpstr>
      <vt:lpstr>Explainability – Text Classification [Croce et al., 2019] </vt:lpstr>
      <vt:lpstr>Explainability – Provenance-based</vt:lpstr>
      <vt:lpstr>Provenance-Based:  Quint System</vt:lpstr>
      <vt:lpstr>Provenance-Based: Multi-Relation Question Answering </vt:lpstr>
      <vt:lpstr>Explainability – Declarative Induction</vt:lpstr>
      <vt:lpstr>Declarative Induction: Reasoning Trees for Multi-Hop Reading Comprehension</vt:lpstr>
      <vt:lpstr>Declarative Induction: (Specialized) Program Generation</vt:lpstr>
      <vt:lpstr>Declarative Induction: Post-Hoc Explanation for Entity Resolution  </vt:lpstr>
      <vt:lpstr>Declarative Induction: Rules for Link Prediction</vt:lpstr>
      <vt:lpstr>PowerPoint Presentation</vt:lpstr>
      <vt:lpstr>Declarative Induction: Linguistic Rules for Sentence Classification</vt:lpstr>
      <vt:lpstr>Common Operations to enable explainability</vt:lpstr>
      <vt:lpstr>Operations – First-derivative saliency</vt:lpstr>
      <vt:lpstr>Operations – First-derivative saliency</vt:lpstr>
      <vt:lpstr>Operations – Layer-wise relevance propagation</vt:lpstr>
      <vt:lpstr>Operations – Layer-wise relevance propagation</vt:lpstr>
      <vt:lpstr>Operations – Input perturbation</vt:lpstr>
      <vt:lpstr>Operations – Input perturbation</vt:lpstr>
      <vt:lpstr>Input perturbation – Sampling method</vt:lpstr>
      <vt:lpstr>Perturbating intermediate Vector Representation </vt:lpstr>
      <vt:lpstr>Perturbating intermediate Vector Representation </vt:lpstr>
      <vt:lpstr>Perturbating intermediate Vector Representation </vt:lpstr>
      <vt:lpstr>Operations – Attention</vt:lpstr>
      <vt:lpstr>Operations – LSTM gating signals</vt:lpstr>
      <vt:lpstr>Operations – LSTM gating signals</vt:lpstr>
      <vt:lpstr>Explainability-Aware: Rule Induction Architecture</vt:lpstr>
      <vt:lpstr>Explainability-Aware Design: Rule-Based Active Learning</vt:lpstr>
      <vt:lpstr>SystemER: Example Selection (Likely False Positives)</vt:lpstr>
      <vt:lpstr>SystemER: Example Selection (Likely False Negatives)</vt:lpstr>
      <vt:lpstr>PowerPoint Presentation</vt:lpstr>
      <vt:lpstr>What’s next</vt:lpstr>
      <vt:lpstr>Visualization Techniques</vt:lpstr>
      <vt:lpstr>Visualization – Saliency</vt:lpstr>
      <vt:lpstr>Visualization – Saliency Example</vt:lpstr>
      <vt:lpstr>Visualization – Saliency Example</vt:lpstr>
      <vt:lpstr>Visualization – Declarative Representations</vt:lpstr>
      <vt:lpstr>Linguistic Rules: Visualization and Customization by the Expert</vt:lpstr>
      <vt:lpstr>Linguistic Rules: Visualization and Customization by the Expert</vt:lpstr>
      <vt:lpstr>Linguistic Rules: Visualization and Customization by the Expert</vt:lpstr>
      <vt:lpstr>Visualization – Raw Examples</vt:lpstr>
      <vt:lpstr>Visualization – Raw Examples</vt:lpstr>
      <vt:lpstr>Visualization – Natural language explanation</vt:lpstr>
      <vt:lpstr>Visualization – Natural language explanation</vt:lpstr>
      <vt:lpstr>Visualization – Natural language explanation</vt:lpstr>
      <vt:lpstr>Visualization – Natural language explanation</vt:lpstr>
      <vt:lpstr>Outline of Part II</vt:lpstr>
      <vt:lpstr>XNLP </vt:lpstr>
      <vt:lpstr>XNLP -  Tree View</vt:lpstr>
      <vt:lpstr>XNLP – List View  </vt:lpstr>
      <vt:lpstr>XNLP – Cluster View</vt:lpstr>
      <vt:lpstr>XNLP – Citation Graph</vt:lpstr>
      <vt:lpstr>XNLP – Citation Graph</vt:lpstr>
      <vt:lpstr>XNLP – Search View</vt:lpstr>
      <vt:lpstr>XNLP</vt:lpstr>
      <vt:lpstr>Outline of Part II</vt:lpstr>
      <vt:lpstr>How to evaluate the generated explanations</vt:lpstr>
      <vt:lpstr>Evaluation – Comparison to ground truth</vt:lpstr>
      <vt:lpstr>Evaluation – Human Evaluation</vt:lpstr>
      <vt:lpstr>Human Evaluation – Trust Evaluation (Sydorova et al., 2019)  </vt:lpstr>
      <vt:lpstr>Human Evaluation – Trust Evaluation (Sydorova et al., 2019)  </vt:lpstr>
      <vt:lpstr>Quality of Explanation – Predictive Process Coverage</vt:lpstr>
      <vt:lpstr>Quality of Explanation – Predictive Process Coverage</vt:lpstr>
      <vt:lpstr>Quality of Explanation – Predictive Process Coverage</vt:lpstr>
      <vt:lpstr>Fidelity</vt:lpstr>
      <vt:lpstr>PowerPoint Presentation</vt:lpstr>
      <vt:lpstr>PowerPoint Presentation</vt:lpstr>
      <vt:lpstr>Human-centered perspective on XAI</vt:lpstr>
      <vt:lpstr>Human-Centered  Approach to Explainabilty</vt:lpstr>
      <vt:lpstr>Explainability in Practice</vt:lpstr>
      <vt:lpstr>PowerPoint Presentation</vt:lpstr>
      <vt:lpstr>PowerPoint Presentation</vt:lpstr>
      <vt:lpstr>Our approach</vt:lpstr>
      <vt:lpstr>PowerPoint Presentation</vt:lpstr>
      <vt:lpstr>PowerPoint Presentation</vt:lpstr>
      <vt:lpstr>Explanations during model development</vt:lpstr>
      <vt:lpstr>Explanations during model validation</vt:lpstr>
      <vt:lpstr>Explanations during model validation</vt:lpstr>
      <vt:lpstr>Explanations during model in-production</vt:lpstr>
      <vt:lpstr>PowerPoint Presentation</vt:lpstr>
      <vt:lpstr>Explainability in HEIDL</vt:lpstr>
      <vt:lpstr>Design Implications of AI Explainability</vt:lpstr>
      <vt:lpstr>Design Implications of AI Explainability</vt:lpstr>
      <vt:lpstr>Design Implications of AI Explainability</vt:lpstr>
      <vt:lpstr>Design Implications of AI Explainability</vt:lpstr>
      <vt:lpstr>Future Work - User-Centered Design of AI Explainability </vt:lpstr>
      <vt:lpstr>Future Work - User-Centered Design of AI Explainability </vt:lpstr>
      <vt:lpstr>Future Work - User-Centered Design of AI Explainability </vt:lpstr>
      <vt:lpstr>PowerPoint Presentation</vt:lpstr>
      <vt:lpstr>Explainability for NLP is an Emerging Field</vt:lpstr>
      <vt:lpstr>Challenge 1: Standardized Terminology</vt:lpstr>
      <vt:lpstr>Challenge 2: Explainability AND Accuracy </vt:lpstr>
      <vt:lpstr>PowerPoint Presentation</vt:lpstr>
      <vt:lpstr>PowerPoint Presentation</vt:lpstr>
      <vt:lpstr>Challenge 4: Evaluation Methodology &amp; Metrics</vt:lpstr>
      <vt:lpstr>Path Forward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Human-Machine Co-Creation of Explainable Models</dc:title>
  <dc:creator>PRITHVI SEN</dc:creator>
  <cp:lastModifiedBy>KUN QIAN</cp:lastModifiedBy>
  <cp:revision>938</cp:revision>
  <cp:lastPrinted>2019-09-12T16:29:00Z</cp:lastPrinted>
  <dcterms:created xsi:type="dcterms:W3CDTF">2019-08-12T20:12:37Z</dcterms:created>
  <dcterms:modified xsi:type="dcterms:W3CDTF">2020-12-04T16:28:17Z</dcterms:modified>
</cp:coreProperties>
</file>